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Échanger efficacement au sein d'une équipe éducative" id="{3AB632F2-065F-4519-95EE-5D22ED9B112D}">
          <p14:sldIdLst>
            <p14:sldId id="2561"/>
            <p14:sldId id="2562"/>
          </p14:sldIdLst>
        </p14:section>
        <p14:section name="Préparer la rencontre" id="{ABD01308-8E6F-45C2-A117-CC6994ED3CBE}">
          <p14:sldIdLst>
            <p14:sldId id="2563"/>
            <p14:sldId id="2564"/>
            <p14:sldId id="2565"/>
            <p14:sldId id="2566"/>
          </p14:sldIdLst>
        </p14:section>
        <p14:section name="Techniques de communication interpersonnelle" id="{39AE5CF4-B4A0-42E0-A822-96D298C74129}">
          <p14:sldIdLst>
            <p14:sldId id="2567"/>
            <p14:sldId id="2568"/>
            <p14:sldId id="2569"/>
            <p14:sldId id="2570"/>
          </p14:sldIdLst>
        </p14:section>
        <p14:section name="Gestion des conflits et des divergences d'opinion" id="{CE9CBBE0-2002-4948-A17E-11FA718267D2}">
          <p14:sldIdLst>
            <p14:sldId id="2571"/>
            <p14:sldId id="2572"/>
            <p14:sldId id="2573"/>
            <p14:sldId id="2574"/>
          </p14:sldIdLst>
        </p14:section>
        <p14:section name="Suivi et évaluation de l'échange" id="{8B344DF5-CC0E-4177-8BF2-D24128E44293}">
          <p14:sldIdLst>
            <p14:sldId id="2575"/>
            <p14:sldId id="2576"/>
            <p14:sldId id="2577"/>
            <p14:sldId id="2578"/>
          </p14:sldIdLst>
        </p14:section>
        <p14:section name="Conclusion" id="{70B14FD0-73B5-427C-88C2-DF1EF7C6F0F7}">
          <p14:sldIdLst>
            <p14:sldId id="25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6" d="100"/>
          <a:sy n="66" d="100"/>
        </p:scale>
        <p:origin x="1253" y="278"/>
      </p:cViewPr>
      <p:guideLst/>
    </p:cSldViewPr>
  </p:slideViewPr>
  <p:notesTextViewPr>
    <p:cViewPr>
      <p:scale>
        <a:sx n="1" d="1"/>
        <a:sy n="1" d="1"/>
      </p:scale>
      <p:origin x="0" y="0"/>
    </p:cViewPr>
  </p:notesTextViewPr>
  <p:sorterViewPr>
    <p:cViewPr>
      <p:scale>
        <a:sx n="100" d="100"/>
        <a:sy n="100" d="100"/>
      </p:scale>
      <p:origin x="0" y="-588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27C8A0-DAF2-4EA9-9F59-4E995B59DA15}"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EF872F78-BD2A-4B57-A078-AB520ED51953}">
      <dgm:prSet/>
      <dgm:spPr/>
      <dgm:t>
        <a:bodyPr/>
        <a:lstStyle/>
        <a:p>
          <a:pPr>
            <a:lnSpc>
              <a:spcPct val="100000"/>
            </a:lnSpc>
            <a:defRPr b="1"/>
          </a:pPr>
          <a:r>
            <a:rPr lang="fr-FR"/>
            <a:t>Importance de la communication</a:t>
          </a:r>
          <a:endParaRPr lang="en-US"/>
        </a:p>
      </dgm:t>
    </dgm:pt>
    <dgm:pt modelId="{E9E8C5B6-0ADC-4DD4-B0B4-B6F977A93454}" type="parTrans" cxnId="{6BBDF08A-332E-4FF3-99FE-1DEAC4CC3DD0}">
      <dgm:prSet/>
      <dgm:spPr/>
      <dgm:t>
        <a:bodyPr/>
        <a:lstStyle/>
        <a:p>
          <a:endParaRPr lang="en-US"/>
        </a:p>
      </dgm:t>
    </dgm:pt>
    <dgm:pt modelId="{D04C4818-2B60-4C1C-9206-5FBB93B9E6A3}" type="sibTrans" cxnId="{6BBDF08A-332E-4FF3-99FE-1DEAC4CC3DD0}">
      <dgm:prSet/>
      <dgm:spPr/>
      <dgm:t>
        <a:bodyPr/>
        <a:lstStyle/>
        <a:p>
          <a:pPr>
            <a:lnSpc>
              <a:spcPct val="100000"/>
            </a:lnSpc>
            <a:defRPr b="1"/>
          </a:pPr>
          <a:endParaRPr lang="en-US"/>
        </a:p>
      </dgm:t>
    </dgm:pt>
    <dgm:pt modelId="{742A1D7F-2885-47B8-BC9A-2C4C95A2E11B}">
      <dgm:prSet/>
      <dgm:spPr/>
      <dgm:t>
        <a:bodyPr/>
        <a:lstStyle/>
        <a:p>
          <a:pPr>
            <a:lnSpc>
              <a:spcPct val="100000"/>
            </a:lnSpc>
          </a:pPr>
          <a:r>
            <a:rPr lang="fr-FR"/>
            <a:t>Une communication efficace est essentielle pour le bon fonctionnement des équipes éducatives et facilite la collaboration.</a:t>
          </a:r>
          <a:endParaRPr lang="en-US"/>
        </a:p>
      </dgm:t>
    </dgm:pt>
    <dgm:pt modelId="{AF6788B4-65F4-4899-8FF5-C076FDCE1896}" type="parTrans" cxnId="{E7BC18E3-E382-419C-8B6E-34D225D6457D}">
      <dgm:prSet/>
      <dgm:spPr/>
      <dgm:t>
        <a:bodyPr/>
        <a:lstStyle/>
        <a:p>
          <a:endParaRPr lang="en-US"/>
        </a:p>
      </dgm:t>
    </dgm:pt>
    <dgm:pt modelId="{420B5489-94CF-464F-86D5-339B2686C576}" type="sibTrans" cxnId="{E7BC18E3-E382-419C-8B6E-34D225D6457D}">
      <dgm:prSet/>
      <dgm:spPr/>
      <dgm:t>
        <a:bodyPr/>
        <a:lstStyle/>
        <a:p>
          <a:endParaRPr lang="en-US"/>
        </a:p>
      </dgm:t>
    </dgm:pt>
    <dgm:pt modelId="{387D5154-DF80-494D-A94D-9291191D536B}">
      <dgm:prSet/>
      <dgm:spPr/>
      <dgm:t>
        <a:bodyPr/>
        <a:lstStyle/>
        <a:p>
          <a:pPr>
            <a:lnSpc>
              <a:spcPct val="100000"/>
            </a:lnSpc>
            <a:defRPr b="1"/>
          </a:pPr>
          <a:r>
            <a:rPr lang="fr-FR"/>
            <a:t>Écoute active</a:t>
          </a:r>
          <a:endParaRPr lang="en-US"/>
        </a:p>
      </dgm:t>
    </dgm:pt>
    <dgm:pt modelId="{1700F884-2F77-4E40-B0B0-07BBCD387DFD}" type="parTrans" cxnId="{74029B7F-9A30-4254-8941-0BA4F47D5F9B}">
      <dgm:prSet/>
      <dgm:spPr/>
      <dgm:t>
        <a:bodyPr/>
        <a:lstStyle/>
        <a:p>
          <a:endParaRPr lang="en-US"/>
        </a:p>
      </dgm:t>
    </dgm:pt>
    <dgm:pt modelId="{36A18AEE-9EA4-4849-B1CD-AFB6252D0B0E}" type="sibTrans" cxnId="{74029B7F-9A30-4254-8941-0BA4F47D5F9B}">
      <dgm:prSet/>
      <dgm:spPr/>
      <dgm:t>
        <a:bodyPr/>
        <a:lstStyle/>
        <a:p>
          <a:pPr>
            <a:lnSpc>
              <a:spcPct val="100000"/>
            </a:lnSpc>
            <a:defRPr b="1"/>
          </a:pPr>
          <a:endParaRPr lang="en-US"/>
        </a:p>
      </dgm:t>
    </dgm:pt>
    <dgm:pt modelId="{42254CBF-91BE-4D25-B5CC-22ECBB6C8F22}">
      <dgm:prSet/>
      <dgm:spPr/>
      <dgm:t>
        <a:bodyPr/>
        <a:lstStyle/>
        <a:p>
          <a:pPr>
            <a:lnSpc>
              <a:spcPct val="100000"/>
            </a:lnSpc>
          </a:pPr>
          <a:r>
            <a:rPr lang="fr-FR"/>
            <a:t>L'écoute active est cruciale pour comprendre les besoins et les opinions des membres de l'équipe, favorisant ainsi une meilleure collaboration.</a:t>
          </a:r>
          <a:endParaRPr lang="en-US"/>
        </a:p>
      </dgm:t>
    </dgm:pt>
    <dgm:pt modelId="{181712EF-5D20-4C91-8D91-EA2B533FEA92}" type="parTrans" cxnId="{0742C33F-627A-40B6-AFE2-CF093AAE7C30}">
      <dgm:prSet/>
      <dgm:spPr/>
      <dgm:t>
        <a:bodyPr/>
        <a:lstStyle/>
        <a:p>
          <a:endParaRPr lang="en-US"/>
        </a:p>
      </dgm:t>
    </dgm:pt>
    <dgm:pt modelId="{25DEC449-490E-49EF-B75B-87442D6695C9}" type="sibTrans" cxnId="{0742C33F-627A-40B6-AFE2-CF093AAE7C30}">
      <dgm:prSet/>
      <dgm:spPr/>
      <dgm:t>
        <a:bodyPr/>
        <a:lstStyle/>
        <a:p>
          <a:endParaRPr lang="en-US"/>
        </a:p>
      </dgm:t>
    </dgm:pt>
    <dgm:pt modelId="{091C1FA5-A676-48D3-956F-229837D2E448}">
      <dgm:prSet/>
      <dgm:spPr/>
      <dgm:t>
        <a:bodyPr/>
        <a:lstStyle/>
        <a:p>
          <a:pPr>
            <a:lnSpc>
              <a:spcPct val="100000"/>
            </a:lnSpc>
            <a:defRPr b="1"/>
          </a:pPr>
          <a:r>
            <a:rPr lang="fr-FR"/>
            <a:t>Suivi et amélioration continue</a:t>
          </a:r>
          <a:endParaRPr lang="en-US"/>
        </a:p>
      </dgm:t>
    </dgm:pt>
    <dgm:pt modelId="{B1504270-7494-46CE-BAD0-F21664FF79C4}" type="parTrans" cxnId="{46117026-34E4-459C-A0DD-D609466D9300}">
      <dgm:prSet/>
      <dgm:spPr/>
      <dgm:t>
        <a:bodyPr/>
        <a:lstStyle/>
        <a:p>
          <a:endParaRPr lang="en-US"/>
        </a:p>
      </dgm:t>
    </dgm:pt>
    <dgm:pt modelId="{17DAE34A-E2E5-4C08-AB5B-23223B865927}" type="sibTrans" cxnId="{46117026-34E4-459C-A0DD-D609466D9300}">
      <dgm:prSet/>
      <dgm:spPr/>
      <dgm:t>
        <a:bodyPr/>
        <a:lstStyle/>
        <a:p>
          <a:endParaRPr lang="en-US"/>
        </a:p>
      </dgm:t>
    </dgm:pt>
    <dgm:pt modelId="{3F8B03DF-4710-4E85-9D8A-9863F4F4EB31}">
      <dgm:prSet/>
      <dgm:spPr/>
      <dgm:t>
        <a:bodyPr/>
        <a:lstStyle/>
        <a:p>
          <a:pPr>
            <a:lnSpc>
              <a:spcPct val="100000"/>
            </a:lnSpc>
          </a:pPr>
          <a:r>
            <a:rPr lang="fr-FR"/>
            <a:t>Le suivi régulier des communications et des résultats permet d'identifier les domaines à améliorer et d'ajuster les stratégies.</a:t>
          </a:r>
          <a:endParaRPr lang="en-US"/>
        </a:p>
      </dgm:t>
    </dgm:pt>
    <dgm:pt modelId="{4B0CA5B6-C79D-4F3E-9219-399C15901DAB}" type="parTrans" cxnId="{FAAA2E0B-D0D4-4587-A3CF-BE4AB5D2767D}">
      <dgm:prSet/>
      <dgm:spPr/>
      <dgm:t>
        <a:bodyPr/>
        <a:lstStyle/>
        <a:p>
          <a:endParaRPr lang="en-US"/>
        </a:p>
      </dgm:t>
    </dgm:pt>
    <dgm:pt modelId="{21E01591-453A-4924-B51C-5E08D50476B5}" type="sibTrans" cxnId="{FAAA2E0B-D0D4-4587-A3CF-BE4AB5D2767D}">
      <dgm:prSet/>
      <dgm:spPr/>
      <dgm:t>
        <a:bodyPr/>
        <a:lstStyle/>
        <a:p>
          <a:endParaRPr lang="en-US"/>
        </a:p>
      </dgm:t>
    </dgm:pt>
    <dgm:pt modelId="{DA410AA2-D7BA-4CFF-8AFE-5664A864E885}" type="pres">
      <dgm:prSet presAssocID="{F227C8A0-DAF2-4EA9-9F59-4E995B59DA15}" presName="Name0" presStyleCnt="0">
        <dgm:presLayoutVars>
          <dgm:dir/>
          <dgm:resizeHandles val="exact"/>
        </dgm:presLayoutVars>
      </dgm:prSet>
      <dgm:spPr/>
    </dgm:pt>
    <dgm:pt modelId="{E6DF722C-9969-412E-8BD0-83CFFFBE14E3}" type="pres">
      <dgm:prSet presAssocID="{EF872F78-BD2A-4B57-A078-AB520ED51953}" presName="compNode" presStyleCnt="0"/>
      <dgm:spPr/>
    </dgm:pt>
    <dgm:pt modelId="{0423D745-479F-4A1B-B7DC-D568FA0E5045}" type="pres">
      <dgm:prSet presAssocID="{EF872F78-BD2A-4B57-A078-AB520ED51953}" presName="pictRect" presStyleLbl="revTx" presStyleIdx="0" presStyleCnt="6">
        <dgm:presLayoutVars>
          <dgm:chMax val="0"/>
          <dgm:bulletEnabled/>
        </dgm:presLayoutVars>
      </dgm:prSet>
      <dgm:spPr/>
    </dgm:pt>
    <dgm:pt modelId="{02D63863-B58F-488F-9C70-ADF3B5FCC79B}" type="pres">
      <dgm:prSet presAssocID="{EF872F78-BD2A-4B57-A078-AB520ED51953}" presName="textRect" presStyleLbl="revTx" presStyleIdx="1" presStyleCnt="6">
        <dgm:presLayoutVars>
          <dgm:bulletEnabled/>
        </dgm:presLayoutVars>
      </dgm:prSet>
      <dgm:spPr/>
    </dgm:pt>
    <dgm:pt modelId="{9CD29DA0-7039-40CD-8828-EA61FCEBC582}" type="pres">
      <dgm:prSet presAssocID="{D04C4818-2B60-4C1C-9206-5FBB93B9E6A3}" presName="sibTrans" presStyleLbl="sibTrans2D1" presStyleIdx="0" presStyleCnt="0"/>
      <dgm:spPr/>
    </dgm:pt>
    <dgm:pt modelId="{F1553438-7F77-41A3-9162-CCA628364794}" type="pres">
      <dgm:prSet presAssocID="{387D5154-DF80-494D-A94D-9291191D536B}" presName="compNode" presStyleCnt="0"/>
      <dgm:spPr/>
    </dgm:pt>
    <dgm:pt modelId="{BDD82B40-59D5-4754-9DE9-B88C2058F17D}" type="pres">
      <dgm:prSet presAssocID="{387D5154-DF80-494D-A94D-9291191D536B}" presName="pictRect" presStyleLbl="revTx" presStyleIdx="2" presStyleCnt="6">
        <dgm:presLayoutVars>
          <dgm:chMax val="0"/>
          <dgm:bulletEnabled/>
        </dgm:presLayoutVars>
      </dgm:prSet>
      <dgm:spPr/>
    </dgm:pt>
    <dgm:pt modelId="{D5244963-4E38-443D-BE67-6CD809DE4FD0}" type="pres">
      <dgm:prSet presAssocID="{387D5154-DF80-494D-A94D-9291191D536B}" presName="textRect" presStyleLbl="revTx" presStyleIdx="3" presStyleCnt="6">
        <dgm:presLayoutVars>
          <dgm:bulletEnabled/>
        </dgm:presLayoutVars>
      </dgm:prSet>
      <dgm:spPr/>
    </dgm:pt>
    <dgm:pt modelId="{628DC9CB-BE26-42B7-9F43-38F6BC8533F2}" type="pres">
      <dgm:prSet presAssocID="{36A18AEE-9EA4-4849-B1CD-AFB6252D0B0E}" presName="sibTrans" presStyleLbl="sibTrans2D1" presStyleIdx="0" presStyleCnt="0"/>
      <dgm:spPr/>
    </dgm:pt>
    <dgm:pt modelId="{B25A9F16-15C4-414C-ADAD-309E1148C4EA}" type="pres">
      <dgm:prSet presAssocID="{091C1FA5-A676-48D3-956F-229837D2E448}" presName="compNode" presStyleCnt="0"/>
      <dgm:spPr/>
    </dgm:pt>
    <dgm:pt modelId="{0884F8D7-2D4A-4A24-BA99-8475F063B6FC}" type="pres">
      <dgm:prSet presAssocID="{091C1FA5-A676-48D3-956F-229837D2E448}" presName="pictRect" presStyleLbl="revTx" presStyleIdx="4" presStyleCnt="6">
        <dgm:presLayoutVars>
          <dgm:chMax val="0"/>
          <dgm:bulletEnabled/>
        </dgm:presLayoutVars>
      </dgm:prSet>
      <dgm:spPr/>
    </dgm:pt>
    <dgm:pt modelId="{036CE0C2-804E-4CB3-8206-E7C2A7827295}" type="pres">
      <dgm:prSet presAssocID="{091C1FA5-A676-48D3-956F-229837D2E448}" presName="textRect" presStyleLbl="revTx" presStyleIdx="5" presStyleCnt="6">
        <dgm:presLayoutVars>
          <dgm:bulletEnabled/>
        </dgm:presLayoutVars>
      </dgm:prSet>
      <dgm:spPr/>
    </dgm:pt>
  </dgm:ptLst>
  <dgm:cxnLst>
    <dgm:cxn modelId="{88D7C103-77D2-4537-B51E-A06F1EA9D1DF}" type="presOf" srcId="{742A1D7F-2885-47B8-BC9A-2C4C95A2E11B}" destId="{02D63863-B58F-488F-9C70-ADF3B5FCC79B}" srcOrd="0" destOrd="0" presId="urn:microsoft.com/office/officeart/2024/3/layout/hArchList1"/>
    <dgm:cxn modelId="{4D6AC205-4B8E-4358-AC63-D8418BD4D1C2}" type="presOf" srcId="{D04C4818-2B60-4C1C-9206-5FBB93B9E6A3}" destId="{9CD29DA0-7039-40CD-8828-EA61FCEBC582}" srcOrd="0" destOrd="0" presId="urn:microsoft.com/office/officeart/2024/3/layout/hArchList1"/>
    <dgm:cxn modelId="{FAAA2E0B-D0D4-4587-A3CF-BE4AB5D2767D}" srcId="{091C1FA5-A676-48D3-956F-229837D2E448}" destId="{3F8B03DF-4710-4E85-9D8A-9863F4F4EB31}" srcOrd="0" destOrd="0" parTransId="{4B0CA5B6-C79D-4F3E-9219-399C15901DAB}" sibTransId="{21E01591-453A-4924-B51C-5E08D50476B5}"/>
    <dgm:cxn modelId="{46117026-34E4-459C-A0DD-D609466D9300}" srcId="{F227C8A0-DAF2-4EA9-9F59-4E995B59DA15}" destId="{091C1FA5-A676-48D3-956F-229837D2E448}" srcOrd="2" destOrd="0" parTransId="{B1504270-7494-46CE-BAD0-F21664FF79C4}" sibTransId="{17DAE34A-E2E5-4C08-AB5B-23223B865927}"/>
    <dgm:cxn modelId="{0742C33F-627A-40B6-AFE2-CF093AAE7C30}" srcId="{387D5154-DF80-494D-A94D-9291191D536B}" destId="{42254CBF-91BE-4D25-B5CC-22ECBB6C8F22}" srcOrd="0" destOrd="0" parTransId="{181712EF-5D20-4C91-8D91-EA2B533FEA92}" sibTransId="{25DEC449-490E-49EF-B75B-87442D6695C9}"/>
    <dgm:cxn modelId="{5F4A9046-5A01-452F-88A1-8DF78DCD4652}" type="presOf" srcId="{091C1FA5-A676-48D3-956F-229837D2E448}" destId="{0884F8D7-2D4A-4A24-BA99-8475F063B6FC}" srcOrd="0" destOrd="0" presId="urn:microsoft.com/office/officeart/2024/3/layout/hArchList1"/>
    <dgm:cxn modelId="{7A819A4D-7BF0-4EA7-8788-F93EC7D3B3E1}" type="presOf" srcId="{36A18AEE-9EA4-4849-B1CD-AFB6252D0B0E}" destId="{628DC9CB-BE26-42B7-9F43-38F6BC8533F2}" srcOrd="0" destOrd="0" presId="urn:microsoft.com/office/officeart/2024/3/layout/hArchList1"/>
    <dgm:cxn modelId="{74029B7F-9A30-4254-8941-0BA4F47D5F9B}" srcId="{F227C8A0-DAF2-4EA9-9F59-4E995B59DA15}" destId="{387D5154-DF80-494D-A94D-9291191D536B}" srcOrd="1" destOrd="0" parTransId="{1700F884-2F77-4E40-B0B0-07BBCD387DFD}" sibTransId="{36A18AEE-9EA4-4849-B1CD-AFB6252D0B0E}"/>
    <dgm:cxn modelId="{ADB5A986-5764-4C20-B3B5-BA0C34588BC2}" type="presOf" srcId="{42254CBF-91BE-4D25-B5CC-22ECBB6C8F22}" destId="{D5244963-4E38-443D-BE67-6CD809DE4FD0}" srcOrd="0" destOrd="0" presId="urn:microsoft.com/office/officeart/2024/3/layout/hArchList1"/>
    <dgm:cxn modelId="{03B7E389-08A3-465B-ABCC-2AD994D6C7EE}" type="presOf" srcId="{3F8B03DF-4710-4E85-9D8A-9863F4F4EB31}" destId="{036CE0C2-804E-4CB3-8206-E7C2A7827295}" srcOrd="0" destOrd="0" presId="urn:microsoft.com/office/officeart/2024/3/layout/hArchList1"/>
    <dgm:cxn modelId="{6BBDF08A-332E-4FF3-99FE-1DEAC4CC3DD0}" srcId="{F227C8A0-DAF2-4EA9-9F59-4E995B59DA15}" destId="{EF872F78-BD2A-4B57-A078-AB520ED51953}" srcOrd="0" destOrd="0" parTransId="{E9E8C5B6-0ADC-4DD4-B0B4-B6F977A93454}" sibTransId="{D04C4818-2B60-4C1C-9206-5FBB93B9E6A3}"/>
    <dgm:cxn modelId="{39A03BC1-D957-45DE-89E0-589C9BAD75D5}" type="presOf" srcId="{F227C8A0-DAF2-4EA9-9F59-4E995B59DA15}" destId="{DA410AA2-D7BA-4CFF-8AFE-5664A864E885}" srcOrd="0" destOrd="0" presId="urn:microsoft.com/office/officeart/2024/3/layout/hArchList1"/>
    <dgm:cxn modelId="{763288DA-7BC4-4134-ADC9-0137D1E2B580}" type="presOf" srcId="{387D5154-DF80-494D-A94D-9291191D536B}" destId="{BDD82B40-59D5-4754-9DE9-B88C2058F17D}" srcOrd="0" destOrd="0" presId="urn:microsoft.com/office/officeart/2024/3/layout/hArchList1"/>
    <dgm:cxn modelId="{E7BC18E3-E382-419C-8B6E-34D225D6457D}" srcId="{EF872F78-BD2A-4B57-A078-AB520ED51953}" destId="{742A1D7F-2885-47B8-BC9A-2C4C95A2E11B}" srcOrd="0" destOrd="0" parTransId="{AF6788B4-65F4-4899-8FF5-C076FDCE1896}" sibTransId="{420B5489-94CF-464F-86D5-339B2686C576}"/>
    <dgm:cxn modelId="{B88A3EF7-5C85-49EC-A516-7B3A10D7CF1A}" type="presOf" srcId="{EF872F78-BD2A-4B57-A078-AB520ED51953}" destId="{0423D745-479F-4A1B-B7DC-D568FA0E5045}" srcOrd="0" destOrd="0" presId="urn:microsoft.com/office/officeart/2024/3/layout/hArchList1"/>
    <dgm:cxn modelId="{E460F2B9-B2F0-4A02-972B-73AE84461202}" type="presParOf" srcId="{DA410AA2-D7BA-4CFF-8AFE-5664A864E885}" destId="{E6DF722C-9969-412E-8BD0-83CFFFBE14E3}" srcOrd="0" destOrd="0" presId="urn:microsoft.com/office/officeart/2024/3/layout/hArchList1"/>
    <dgm:cxn modelId="{ABE56954-6A3A-42F7-910F-52EDC4127B0A}" type="presParOf" srcId="{E6DF722C-9969-412E-8BD0-83CFFFBE14E3}" destId="{0423D745-479F-4A1B-B7DC-D568FA0E5045}" srcOrd="0" destOrd="0" presId="urn:microsoft.com/office/officeart/2024/3/layout/hArchList1"/>
    <dgm:cxn modelId="{FBB927B2-3009-4D51-9832-2DCB04BD5F37}" type="presParOf" srcId="{E6DF722C-9969-412E-8BD0-83CFFFBE14E3}" destId="{02D63863-B58F-488F-9C70-ADF3B5FCC79B}" srcOrd="1" destOrd="0" presId="urn:microsoft.com/office/officeart/2024/3/layout/hArchList1"/>
    <dgm:cxn modelId="{5764E4D7-6DE2-4A22-8D17-BD605B7EB43C}" type="presParOf" srcId="{DA410AA2-D7BA-4CFF-8AFE-5664A864E885}" destId="{9CD29DA0-7039-40CD-8828-EA61FCEBC582}" srcOrd="1" destOrd="0" presId="urn:microsoft.com/office/officeart/2024/3/layout/hArchList1"/>
    <dgm:cxn modelId="{B5A17247-97B8-4C73-ACDE-5836A7D60751}" type="presParOf" srcId="{DA410AA2-D7BA-4CFF-8AFE-5664A864E885}" destId="{F1553438-7F77-41A3-9162-CCA628364794}" srcOrd="2" destOrd="0" presId="urn:microsoft.com/office/officeart/2024/3/layout/hArchList1"/>
    <dgm:cxn modelId="{0D30426E-975F-4A83-A8FD-9929340C089C}" type="presParOf" srcId="{F1553438-7F77-41A3-9162-CCA628364794}" destId="{BDD82B40-59D5-4754-9DE9-B88C2058F17D}" srcOrd="0" destOrd="0" presId="urn:microsoft.com/office/officeart/2024/3/layout/hArchList1"/>
    <dgm:cxn modelId="{32B9C898-E82A-47EF-A756-A8FC1EB17DBC}" type="presParOf" srcId="{F1553438-7F77-41A3-9162-CCA628364794}" destId="{D5244963-4E38-443D-BE67-6CD809DE4FD0}" srcOrd="1" destOrd="0" presId="urn:microsoft.com/office/officeart/2024/3/layout/hArchList1"/>
    <dgm:cxn modelId="{D7FD3FC6-E123-4E02-B71F-425CD75E8BA9}" type="presParOf" srcId="{DA410AA2-D7BA-4CFF-8AFE-5664A864E885}" destId="{628DC9CB-BE26-42B7-9F43-38F6BC8533F2}" srcOrd="3" destOrd="0" presId="urn:microsoft.com/office/officeart/2024/3/layout/hArchList1"/>
    <dgm:cxn modelId="{7D1D073E-7F78-4FD7-B75F-3E7D85810490}" type="presParOf" srcId="{DA410AA2-D7BA-4CFF-8AFE-5664A864E885}" destId="{B25A9F16-15C4-414C-ADAD-309E1148C4EA}" srcOrd="4" destOrd="0" presId="urn:microsoft.com/office/officeart/2024/3/layout/hArchList1"/>
    <dgm:cxn modelId="{9352852D-48C7-49CD-9EE3-7083AD82ABC1}" type="presParOf" srcId="{B25A9F16-15C4-414C-ADAD-309E1148C4EA}" destId="{0884F8D7-2D4A-4A24-BA99-8475F063B6FC}" srcOrd="0" destOrd="0" presId="urn:microsoft.com/office/officeart/2024/3/layout/hArchList1"/>
    <dgm:cxn modelId="{1446D44C-AD4E-448B-9E05-CBE2C8222A8D}" type="presParOf" srcId="{B25A9F16-15C4-414C-ADAD-309E1148C4EA}" destId="{036CE0C2-804E-4CB3-8206-E7C2A7827295}"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23D745-479F-4A1B-B7DC-D568FA0E5045}">
      <dsp:nvSpPr>
        <dsp:cNvPr id="0" name=""/>
        <dsp:cNvSpPr/>
      </dsp:nvSpPr>
      <dsp:spPr>
        <a:xfrm>
          <a:off x="0" y="0"/>
          <a:ext cx="3377565" cy="595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Importance de la communication</a:t>
          </a:r>
          <a:endParaRPr lang="en-US" sz="1800" kern="1200"/>
        </a:p>
      </dsp:txBody>
      <dsp:txXfrm>
        <a:off x="0" y="0"/>
        <a:ext cx="3377565" cy="595074"/>
      </dsp:txXfrm>
    </dsp:sp>
    <dsp:sp modelId="{02D63863-B58F-488F-9C70-ADF3B5FCC79B}">
      <dsp:nvSpPr>
        <dsp:cNvPr id="0" name=""/>
        <dsp:cNvSpPr/>
      </dsp:nvSpPr>
      <dsp:spPr>
        <a:xfrm>
          <a:off x="0" y="595074"/>
          <a:ext cx="3377565" cy="1892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Une communication efficace est essentielle pour le bon fonctionnement des équipes éducatives et facilite la collaboration.</a:t>
          </a:r>
          <a:endParaRPr lang="en-US" sz="1400" kern="1200"/>
        </a:p>
      </dsp:txBody>
      <dsp:txXfrm>
        <a:off x="0" y="595074"/>
        <a:ext cx="3377565" cy="1892815"/>
      </dsp:txXfrm>
    </dsp:sp>
    <dsp:sp modelId="{BDD82B40-59D5-4754-9DE9-B88C2058F17D}">
      <dsp:nvSpPr>
        <dsp:cNvPr id="0" name=""/>
        <dsp:cNvSpPr/>
      </dsp:nvSpPr>
      <dsp:spPr>
        <a:xfrm>
          <a:off x="3715321" y="0"/>
          <a:ext cx="3377565" cy="595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Écoute active</a:t>
          </a:r>
          <a:endParaRPr lang="en-US" sz="1800" kern="1200"/>
        </a:p>
      </dsp:txBody>
      <dsp:txXfrm>
        <a:off x="3715321" y="0"/>
        <a:ext cx="3377565" cy="595074"/>
      </dsp:txXfrm>
    </dsp:sp>
    <dsp:sp modelId="{D5244963-4E38-443D-BE67-6CD809DE4FD0}">
      <dsp:nvSpPr>
        <dsp:cNvPr id="0" name=""/>
        <dsp:cNvSpPr/>
      </dsp:nvSpPr>
      <dsp:spPr>
        <a:xfrm>
          <a:off x="3715321" y="595074"/>
          <a:ext cx="3377565" cy="1892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L'écoute active est cruciale pour comprendre les besoins et les opinions des membres de l'équipe, favorisant ainsi une meilleure collaboration.</a:t>
          </a:r>
          <a:endParaRPr lang="en-US" sz="1400" kern="1200"/>
        </a:p>
      </dsp:txBody>
      <dsp:txXfrm>
        <a:off x="3715321" y="595074"/>
        <a:ext cx="3377565" cy="1892815"/>
      </dsp:txXfrm>
    </dsp:sp>
    <dsp:sp modelId="{0884F8D7-2D4A-4A24-BA99-8475F063B6FC}">
      <dsp:nvSpPr>
        <dsp:cNvPr id="0" name=""/>
        <dsp:cNvSpPr/>
      </dsp:nvSpPr>
      <dsp:spPr>
        <a:xfrm>
          <a:off x="7430643" y="0"/>
          <a:ext cx="3377565" cy="595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Suivi et amélioration continue</a:t>
          </a:r>
          <a:endParaRPr lang="en-US" sz="1800" kern="1200"/>
        </a:p>
      </dsp:txBody>
      <dsp:txXfrm>
        <a:off x="7430643" y="0"/>
        <a:ext cx="3377565" cy="595074"/>
      </dsp:txXfrm>
    </dsp:sp>
    <dsp:sp modelId="{036CE0C2-804E-4CB3-8206-E7C2A7827295}">
      <dsp:nvSpPr>
        <dsp:cNvPr id="0" name=""/>
        <dsp:cNvSpPr/>
      </dsp:nvSpPr>
      <dsp:spPr>
        <a:xfrm>
          <a:off x="7430643" y="595074"/>
          <a:ext cx="3377565" cy="1892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 suivi régulier des communications et des résultats permet d'identifier les domaines à améliorer et d'ajuster les stratégies.</a:t>
          </a:r>
          <a:endParaRPr lang="en-US" sz="1400" kern="1200"/>
        </a:p>
      </dsp:txBody>
      <dsp:txXfrm>
        <a:off x="7430643" y="595074"/>
        <a:ext cx="3377565" cy="1892815"/>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89FFFD-2452-4485-97B9-BD149BE17D8F}" type="datetimeFigureOut">
              <a:rPr lang="fr-FR" smtClean="0"/>
              <a:t>19/05/2025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27F4E0-F0A8-44F9-9979-CC3680CF041F}" type="slidenum">
              <a:rPr lang="fr-FR" smtClean="0"/>
              <a:t>‹N°›</a:t>
            </a:fld>
            <a:endParaRPr lang="fr-FR"/>
          </a:p>
        </p:txBody>
      </p:sp>
    </p:spTree>
    <p:extLst>
      <p:ext uri="{BB962C8B-B14F-4D97-AF65-F5344CB8AC3E}">
        <p14:creationId xmlns:p14="http://schemas.microsoft.com/office/powerpoint/2010/main" val="2560249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généré par l’IA peut être incorrect.
---
La communication au sein d'une équipe éducative est cruciale pour le succès collectif. Cette présentation mettra en lumière les techniques et stratégies pour échanger efficacement, gérer les conflits, et assurer un suivi approprié après les rencontres.
</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1</a:t>
            </a:fld>
            <a:endParaRPr lang="fr-FR"/>
          </a:p>
        </p:txBody>
      </p:sp>
    </p:spTree>
    <p:extLst>
      <p:ext uri="{BB962C8B-B14F-4D97-AF65-F5344CB8AC3E}">
        <p14:creationId xmlns:p14="http://schemas.microsoft.com/office/powerpoint/2010/main" val="2456037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Nous aborderons plusieurs aspects essentiels pour une communication efficace. Nous commencerons par comment préparer une rencontre, suivrons avec des techniques de communication interpersonnelle, explorerons la gestion des conflits et des divergences d’opinion, et enfin, nous discuterons du suivi et de l’évaluation de l'échange.</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2</a:t>
            </a:fld>
            <a:endParaRPr lang="fr-FR"/>
          </a:p>
        </p:txBody>
      </p:sp>
    </p:spTree>
    <p:extLst>
      <p:ext uri="{BB962C8B-B14F-4D97-AF65-F5344CB8AC3E}">
        <p14:creationId xmlns:p14="http://schemas.microsoft.com/office/powerpoint/2010/main" val="1384745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Une préparation adéquate est essentielle pour garantir une rencontre productive. Cela implique d'identifier clairement les objectifs de l’échange, de rassembler toutes les informations nécessaires et de planifier le temps et le lieu de la rencontre pour maximiser la participation.</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3</a:t>
            </a:fld>
            <a:endParaRPr lang="fr-FR"/>
          </a:p>
        </p:txBody>
      </p:sp>
    </p:spTree>
    <p:extLst>
      <p:ext uri="{BB962C8B-B14F-4D97-AF65-F5344CB8AC3E}">
        <p14:creationId xmlns:p14="http://schemas.microsoft.com/office/powerpoint/2010/main" val="1401604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Avant de rencontrer l'équipe, il est crucial de définir des objectifs clairs. Ces objectifs guideront la discussion et aideront à maintenir le focus sur les points importants à aborder durant l'échange.</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4</a:t>
            </a:fld>
            <a:endParaRPr lang="fr-FR"/>
          </a:p>
        </p:txBody>
      </p:sp>
    </p:spTree>
    <p:extLst>
      <p:ext uri="{BB962C8B-B14F-4D97-AF65-F5344CB8AC3E}">
        <p14:creationId xmlns:p14="http://schemas.microsoft.com/office/powerpoint/2010/main" val="59397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Rassembler toutes les données pertinentes avant la rencontre est fondamental. Cela inclut des rapports, des statistiques et des avis des membres de l'équipe, ce qui enrichira la discussion et facilitera la prise de décision.</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5</a:t>
            </a:fld>
            <a:endParaRPr lang="fr-FR"/>
          </a:p>
        </p:txBody>
      </p:sp>
    </p:spTree>
    <p:extLst>
      <p:ext uri="{BB962C8B-B14F-4D97-AF65-F5344CB8AC3E}">
        <p14:creationId xmlns:p14="http://schemas.microsoft.com/office/powerpoint/2010/main" val="3140038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choix d’un lieu approprié et d’un horaire convenable pour tous les participants est vital. Cela garantit que chacun puisse s’exprimer librement et que la rencontre soit productive sans distractions.</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6</a:t>
            </a:fld>
            <a:endParaRPr lang="fr-FR"/>
          </a:p>
        </p:txBody>
      </p:sp>
    </p:spTree>
    <p:extLst>
      <p:ext uri="{BB962C8B-B14F-4D97-AF65-F5344CB8AC3E}">
        <p14:creationId xmlns:p14="http://schemas.microsoft.com/office/powerpoint/2010/main" val="76599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Des techniques efficaces de communication sont essentielles pour assurer que chaque membre de l'équipe se sente entendu et compris. Nous explorerons l'importance de l'écoute active, la clarté du langage et l'adaptation du discours selon l'interlocuteur.</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7</a:t>
            </a:fld>
            <a:endParaRPr lang="fr-FR"/>
          </a:p>
        </p:txBody>
      </p:sp>
    </p:spTree>
    <p:extLst>
      <p:ext uri="{BB962C8B-B14F-4D97-AF65-F5344CB8AC3E}">
        <p14:creationId xmlns:p14="http://schemas.microsoft.com/office/powerpoint/2010/main" val="522362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L'écoute active consiste à prêter attention non seulement aux mots de l'interlocuteur, mais aussi à son ton et son langage corporel. Cela crée un climat de confiance et favorise des échanges plus enrichissants.</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8</a:t>
            </a:fld>
            <a:endParaRPr lang="fr-FR"/>
          </a:p>
        </p:txBody>
      </p:sp>
    </p:spTree>
    <p:extLst>
      <p:ext uri="{BB962C8B-B14F-4D97-AF65-F5344CB8AC3E}">
        <p14:creationId xmlns:p14="http://schemas.microsoft.com/office/powerpoint/2010/main" val="3824044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 langage clair et précis contribue à éviter les malentendus. Il est essentiel de formuler ses pensées de manière simple et directe pour s'assurer que le message soit bien reçu par tous.</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9</a:t>
            </a:fld>
            <a:endParaRPr lang="fr-FR"/>
          </a:p>
        </p:txBody>
      </p:sp>
    </p:spTree>
    <p:extLst>
      <p:ext uri="{BB962C8B-B14F-4D97-AF65-F5344CB8AC3E}">
        <p14:creationId xmlns:p14="http://schemas.microsoft.com/office/powerpoint/2010/main" val="343950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Chaque membre de l’équipe peut avoir des styles de communication différents. Savoir adapter son discours en fonction de l’interlocuteur renforce l’efficacité des échanges et améliore la compréhension mutuelle.</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10</a:t>
            </a:fld>
            <a:endParaRPr lang="fr-FR"/>
          </a:p>
        </p:txBody>
      </p:sp>
    </p:spTree>
    <p:extLst>
      <p:ext uri="{BB962C8B-B14F-4D97-AF65-F5344CB8AC3E}">
        <p14:creationId xmlns:p14="http://schemas.microsoft.com/office/powerpoint/2010/main" val="3109353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divergences d’opinion sont inévitables dans une équipe. Savoir les reconnaître et les gérer de manière constructive est essentiel pour maintenir un environnement de travail harmonieux.</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11</a:t>
            </a:fld>
            <a:endParaRPr lang="fr-FR"/>
          </a:p>
        </p:txBody>
      </p:sp>
    </p:spTree>
    <p:extLst>
      <p:ext uri="{BB962C8B-B14F-4D97-AF65-F5344CB8AC3E}">
        <p14:creationId xmlns:p14="http://schemas.microsoft.com/office/powerpoint/2010/main" val="3247711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Il est important de reconnaître rapidement les désaccords afin de pouvoir les aborder. Comprendre la source du désaccord permet d’explorer des solutions potentielles et de clarifier les malentendus.</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12</a:t>
            </a:fld>
            <a:endParaRPr lang="fr-FR"/>
          </a:p>
        </p:txBody>
      </p:sp>
    </p:spTree>
    <p:extLst>
      <p:ext uri="{BB962C8B-B14F-4D97-AF65-F5344CB8AC3E}">
        <p14:creationId xmlns:p14="http://schemas.microsoft.com/office/powerpoint/2010/main" val="955233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Des techniques telles que le compromis, la médiation ou le brainstorming d'idées peuvent être utiles pour résoudre des conflits. Chacune de ces méthodes vise à trouver un terrain d'entente et à avancer vers une solution commune.</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13</a:t>
            </a:fld>
            <a:endParaRPr lang="fr-FR"/>
          </a:p>
        </p:txBody>
      </p:sp>
    </p:spTree>
    <p:extLst>
      <p:ext uri="{BB962C8B-B14F-4D97-AF65-F5344CB8AC3E}">
        <p14:creationId xmlns:p14="http://schemas.microsoft.com/office/powerpoint/2010/main" val="3662481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Il est crucial de rester professionnel et respectueux, même en cas de désaccord. Une attitude calme et respectueuse favorise un dialogue constructif et contribue à résoudre le conflit de manière positive.</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14</a:t>
            </a:fld>
            <a:endParaRPr lang="fr-FR"/>
          </a:p>
        </p:txBody>
      </p:sp>
    </p:spTree>
    <p:extLst>
      <p:ext uri="{BB962C8B-B14F-4D97-AF65-F5344CB8AC3E}">
        <p14:creationId xmlns:p14="http://schemas.microsoft.com/office/powerpoint/2010/main" val="3057173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Après une rencontre, un suivi approprié est essentiel. Cela inclut la synthèse des points discutés, la planification des actions futures et l’évaluation de l’efficacité de l’échange pour de potentielles améliorations.</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15</a:t>
            </a:fld>
            <a:endParaRPr lang="fr-FR"/>
          </a:p>
        </p:txBody>
      </p:sp>
    </p:spTree>
    <p:extLst>
      <p:ext uri="{BB962C8B-B14F-4D97-AF65-F5344CB8AC3E}">
        <p14:creationId xmlns:p14="http://schemas.microsoft.com/office/powerpoint/2010/main" val="2724788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Il est important de rédiger un compte-rendu des principaux points abordés et des décisions prises durant la rencontre. Cela sert de référence pour les futures discussions et actions.</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16</a:t>
            </a:fld>
            <a:endParaRPr lang="fr-FR"/>
          </a:p>
        </p:txBody>
      </p:sp>
    </p:spTree>
    <p:extLst>
      <p:ext uri="{BB962C8B-B14F-4D97-AF65-F5344CB8AC3E}">
        <p14:creationId xmlns:p14="http://schemas.microsoft.com/office/powerpoint/2010/main" val="322088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Planifier les étapes à suivre après la rencontre assure que les décisions soient mises en œuvre efficacement. Cela inclut l’affectation de responsabilités et la définition de délais.</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17</a:t>
            </a:fld>
            <a:endParaRPr lang="fr-FR"/>
          </a:p>
        </p:txBody>
      </p:sp>
    </p:spTree>
    <p:extLst>
      <p:ext uri="{BB962C8B-B14F-4D97-AF65-F5344CB8AC3E}">
        <p14:creationId xmlns:p14="http://schemas.microsoft.com/office/powerpoint/2010/main" val="2526702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L’évaluation de l’efficacité de l’échange est cruciale pour l'amélioration continue. Obtenir des retours des participants permet d’identifier les points forts et les domaines à améliorer pour les prochaines rencontres.</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18</a:t>
            </a:fld>
            <a:endParaRPr lang="fr-FR"/>
          </a:p>
        </p:txBody>
      </p:sp>
    </p:spTree>
    <p:extLst>
      <p:ext uri="{BB962C8B-B14F-4D97-AF65-F5344CB8AC3E}">
        <p14:creationId xmlns:p14="http://schemas.microsoft.com/office/powerpoint/2010/main" val="815302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communication efficace au sein d'une équipe éducative est un processus continu qui nécessite préparation, écoute active, et suivi. En appliquant les techniques abordées, les équipes peuvent améliorer leurs échanges et travailler plus harmonieusement vers des objectifs communs.</a:t>
            </a:r>
          </a:p>
        </p:txBody>
      </p:sp>
      <p:sp>
        <p:nvSpPr>
          <p:cNvPr id="4" name="Espace réservé du numéro de diapositive 3"/>
          <p:cNvSpPr>
            <a:spLocks noGrp="1"/>
          </p:cNvSpPr>
          <p:nvPr>
            <p:ph type="sldNum" sz="quarter" idx="5"/>
          </p:nvPr>
        </p:nvSpPr>
        <p:spPr/>
        <p:txBody>
          <a:bodyPr/>
          <a:lstStyle/>
          <a:p>
            <a:fld id="{6B586D92-B96E-4CE0-BB6E-348379E01E62}" type="slidenum">
              <a:rPr lang="fr-FR" smtClean="0"/>
              <a:t>19</a:t>
            </a:fld>
            <a:endParaRPr lang="fr-FR"/>
          </a:p>
        </p:txBody>
      </p:sp>
    </p:spTree>
    <p:extLst>
      <p:ext uri="{BB962C8B-B14F-4D97-AF65-F5344CB8AC3E}">
        <p14:creationId xmlns:p14="http://schemas.microsoft.com/office/powerpoint/2010/main" val="4002158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5/19/2025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3148783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5/19/2025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3836342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5/19/2025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‹N°›</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5274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5/19/2025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3532064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5/19/2025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2418454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5/19/2025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3719094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5/19/2025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910769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5/19/2025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1761194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5/19/2025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2768796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5/19/2025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2818114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5/19/2025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‹N°›</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566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5/19/2025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‹N°›</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520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D68542B-1FC1-A241-1541-F8492F9638F6}"/>
              </a:ext>
            </a:extLst>
          </p:cNvPr>
          <p:cNvSpPr>
            <a:spLocks noGrp="1"/>
          </p:cNvSpPr>
          <p:nvPr>
            <p:ph type="ctrTitle"/>
          </p:nvPr>
        </p:nvSpPr>
        <p:spPr>
          <a:xfrm>
            <a:off x="7501083" y="1409700"/>
            <a:ext cx="4167042" cy="2875865"/>
          </a:xfrm>
        </p:spPr>
        <p:txBody>
          <a:bodyPr anchor="b">
            <a:normAutofit/>
          </a:bodyPr>
          <a:lstStyle/>
          <a:p>
            <a:pPr>
              <a:lnSpc>
                <a:spcPct val="90000"/>
              </a:lnSpc>
            </a:pPr>
            <a:r>
              <a:rPr lang="fr-FR" sz="3900"/>
              <a:t>Échanger efficacement au sein d'une équipe éducative</a:t>
            </a:r>
          </a:p>
        </p:txBody>
      </p:sp>
      <p:sp>
        <p:nvSpPr>
          <p:cNvPr id="3" name="Sous-titre 2">
            <a:extLst>
              <a:ext uri="{FF2B5EF4-FFF2-40B4-BE49-F238E27FC236}">
                <a16:creationId xmlns:a16="http://schemas.microsoft.com/office/drawing/2014/main" id="{D6C6AA8F-DA6D-2BEF-9E2A-792DD88142BB}"/>
              </a:ext>
            </a:extLst>
          </p:cNvPr>
          <p:cNvSpPr>
            <a:spLocks noGrp="1"/>
          </p:cNvSpPr>
          <p:nvPr>
            <p:ph type="subTitle" idx="1"/>
          </p:nvPr>
        </p:nvSpPr>
        <p:spPr>
          <a:xfrm>
            <a:off x="7509191" y="4431107"/>
            <a:ext cx="3972865" cy="1344426"/>
          </a:xfrm>
        </p:spPr>
        <p:txBody>
          <a:bodyPr anchor="t">
            <a:normAutofit/>
          </a:bodyPr>
          <a:lstStyle/>
          <a:p>
            <a:r>
              <a:rPr lang="fr-FR"/>
              <a:t>Stratégies de communication pour un succès collectif</a:t>
            </a:r>
          </a:p>
        </p:txBody>
      </p:sp>
      <p:pic>
        <p:nvPicPr>
          <p:cNvPr id="4" name="Image 3" descr="Les gens qui parlent">
            <a:extLst>
              <a:ext uri="{FF2B5EF4-FFF2-40B4-BE49-F238E27FC236}">
                <a16:creationId xmlns:a16="http://schemas.microsoft.com/office/drawing/2014/main" id="{C46351E3-2414-439E-9A43-C81E12C90926}"/>
              </a:ext>
            </a:extLst>
          </p:cNvPr>
          <p:cNvPicPr>
            <a:picLocks noChangeAspect="1"/>
          </p:cNvPicPr>
          <p:nvPr/>
        </p:nvPicPr>
        <p:blipFill>
          <a:blip r:embed="rId3"/>
          <a:srcRect l="13309" r="3" b="3"/>
          <a:stretch>
            <a:fillRect/>
          </a:stretch>
        </p:blipFill>
        <p:spPr>
          <a:xfrm>
            <a:off x="20" y="609600"/>
            <a:ext cx="6778327" cy="5688323"/>
          </a:xfrm>
          <a:prstGeom prst="rect">
            <a:avLst/>
          </a:prstGeom>
        </p:spPr>
      </p:pic>
      <p:cxnSp>
        <p:nvCxnSpPr>
          <p:cNvPr id="11" name="Straight Connector 10">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248400"/>
            <a:ext cx="6778350" cy="49006"/>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000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491BC93-FEE0-EFBF-62A6-EB3F19D0D600}"/>
              </a:ext>
            </a:extLst>
          </p:cNvPr>
          <p:cNvSpPr>
            <a:spLocks noGrp="1"/>
          </p:cNvSpPr>
          <p:nvPr>
            <p:ph type="title"/>
          </p:nvPr>
        </p:nvSpPr>
        <p:spPr>
          <a:xfrm>
            <a:off x="7269904" y="914400"/>
            <a:ext cx="4261104" cy="1097280"/>
          </a:xfrm>
        </p:spPr>
        <p:txBody>
          <a:bodyPr vert="horz" lIns="91440" tIns="45720" rIns="91440" bIns="45720" rtlCol="0" anchor="t">
            <a:normAutofit/>
          </a:bodyPr>
          <a:lstStyle/>
          <a:p>
            <a:pPr>
              <a:lnSpc>
                <a:spcPct val="90000"/>
              </a:lnSpc>
            </a:pPr>
            <a:r>
              <a:rPr lang="en-US" sz="3600"/>
              <a:t>Points Clés de la Présentation</a:t>
            </a:r>
          </a:p>
        </p:txBody>
      </p:sp>
      <p:pic>
        <p:nvPicPr>
          <p:cNvPr id="5" name="Espace réservé du contenu 4" descr="Vue aérienne d’hommes d’affaires se serrant la main sur une table de conférence. Prise de vue horizontale.">
            <a:extLst>
              <a:ext uri="{FF2B5EF4-FFF2-40B4-BE49-F238E27FC236}">
                <a16:creationId xmlns:a16="http://schemas.microsoft.com/office/drawing/2014/main" id="{3E046415-E24F-4691-ADB8-808DF53531DD}"/>
              </a:ext>
            </a:extLst>
          </p:cNvPr>
          <p:cNvPicPr>
            <a:picLocks noGrp="1" noChangeAspect="1"/>
          </p:cNvPicPr>
          <p:nvPr>
            <p:ph sz="half" idx="1"/>
          </p:nvPr>
        </p:nvPicPr>
        <p:blipFill>
          <a:blip r:embed="rId3"/>
          <a:srcRect l="12047" r="4949" b="2"/>
          <a:stretch>
            <a:fillRect/>
          </a:stretch>
        </p:blipFill>
        <p:spPr>
          <a:xfrm>
            <a:off x="-1" y="914399"/>
            <a:ext cx="6657255"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D785B1FE-108D-6669-75A8-C5CA582DA8DD}"/>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7269905" y="2176036"/>
            <a:ext cx="4261104" cy="4121887"/>
          </a:xfrm>
        </p:spPr>
        <p:txBody>
          <a:bodyPr vert="horz" lIns="91440" tIns="45720" rIns="91440" bIns="45720" rtlCol="0">
            <a:normAutofit/>
          </a:bodyPr>
          <a:lstStyle/>
          <a:p>
            <a:r>
              <a:rPr lang="en-US"/>
              <a:t>Préparer la rencontre</a:t>
            </a:r>
          </a:p>
          <a:p>
            <a:r>
              <a:rPr lang="en-US"/>
              <a:t>Techniques de communication interpersonnelle</a:t>
            </a:r>
          </a:p>
          <a:p>
            <a:r>
              <a:rPr lang="en-US"/>
              <a:t>Gestion des conflits et des divergences d'opinion</a:t>
            </a:r>
          </a:p>
          <a:p>
            <a:r>
              <a:rPr lang="en-US"/>
              <a:t>Suivi et évaluation de l'échange</a:t>
            </a:r>
          </a:p>
        </p:txBody>
      </p:sp>
    </p:spTree>
    <p:extLst>
      <p:ext uri="{BB962C8B-B14F-4D97-AF65-F5344CB8AC3E}">
        <p14:creationId xmlns:p14="http://schemas.microsoft.com/office/powerpoint/2010/main" val="3003513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3E0CB6FF-BA69-2FDC-F4BF-AF5250C4B7D4}"/>
              </a:ext>
            </a:extLst>
          </p:cNvPr>
          <p:cNvSpPr>
            <a:spLocks noGrp="1"/>
          </p:cNvSpPr>
          <p:nvPr>
            <p:ph type="ctrTitle"/>
          </p:nvPr>
        </p:nvSpPr>
        <p:spPr>
          <a:xfrm>
            <a:off x="559219" y="1115844"/>
            <a:ext cx="7680960" cy="4631911"/>
          </a:xfrm>
        </p:spPr>
        <p:txBody>
          <a:bodyPr anchor="b">
            <a:normAutofit/>
          </a:bodyPr>
          <a:lstStyle/>
          <a:p>
            <a:r>
              <a:rPr lang="fr-FR" sz="6500"/>
              <a:t>Préparer la rencontre</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99445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C008C6F-D683-1853-EA24-33617DAC1CF2}"/>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Identifier les objectifs de l'échange</a:t>
            </a:r>
          </a:p>
        </p:txBody>
      </p:sp>
      <p:pic>
        <p:nvPicPr>
          <p:cNvPr id="5" name="Espace réservé du contenu 4" descr="Planifiez avec un crayon bleu.">
            <a:extLst>
              <a:ext uri="{FF2B5EF4-FFF2-40B4-BE49-F238E27FC236}">
                <a16:creationId xmlns:a16="http://schemas.microsoft.com/office/drawing/2014/main" id="{ED63E714-0CEE-482C-80EB-C4A39C1528AC}"/>
              </a:ext>
            </a:extLst>
          </p:cNvPr>
          <p:cNvPicPr>
            <a:picLocks noGrp="1" noChangeAspect="1"/>
          </p:cNvPicPr>
          <p:nvPr>
            <p:ph sz="half" idx="1"/>
          </p:nvPr>
        </p:nvPicPr>
        <p:blipFill>
          <a:blip r:embed="rId3"/>
          <a:srcRect l="44726" r="1" b="1"/>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2031EB3E-D128-051D-F5EC-E3E403D2E63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Importance des objectifs clairs</a:t>
            </a:r>
          </a:p>
          <a:p>
            <a:pPr marL="0" lvl="1" indent="0">
              <a:buNone/>
            </a:pPr>
            <a:r>
              <a:rPr lang="fr-FR" sz="1400"/>
              <a:t>Définir des objectifs clairs est essentiel pour orienter la discussion et éviter les dérives durant l'échange.</a:t>
            </a:r>
          </a:p>
          <a:p>
            <a:pPr marL="0" indent="0">
              <a:spcBef>
                <a:spcPts val="2500"/>
              </a:spcBef>
              <a:buNone/>
            </a:pPr>
            <a:r>
              <a:rPr lang="fr-FR" sz="1400" b="1"/>
              <a:t>Guider la discussion</a:t>
            </a:r>
          </a:p>
          <a:p>
            <a:pPr marL="0" lvl="1" indent="0">
              <a:buNone/>
            </a:pPr>
            <a:r>
              <a:rPr lang="fr-FR" sz="1400"/>
              <a:t>Les objectifs aident à guider la conversation, assurant que tous les points importants sont couverts efficacement.</a:t>
            </a:r>
          </a:p>
          <a:p>
            <a:pPr marL="0" indent="0">
              <a:spcBef>
                <a:spcPts val="2500"/>
              </a:spcBef>
              <a:buNone/>
            </a:pPr>
            <a:r>
              <a:rPr lang="fr-FR" sz="1400" b="1"/>
              <a:t>Maintenir le focus</a:t>
            </a:r>
          </a:p>
          <a:p>
            <a:pPr marL="0" lvl="1" indent="0">
              <a:buNone/>
            </a:pPr>
            <a:r>
              <a:rPr lang="fr-FR" sz="1400"/>
              <a:t>Un bon objectif permet de maintenir le focus sur les sujets essentiels pendant les échanges.</a:t>
            </a:r>
          </a:p>
        </p:txBody>
      </p:sp>
    </p:spTree>
    <p:extLst>
      <p:ext uri="{BB962C8B-B14F-4D97-AF65-F5344CB8AC3E}">
        <p14:creationId xmlns:p14="http://schemas.microsoft.com/office/powerpoint/2010/main" val="28940477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8AEF071-0435-1CEF-A1A9-DEB12FF2DCCF}"/>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Collecter les informations nécessaires</a:t>
            </a:r>
          </a:p>
        </p:txBody>
      </p:sp>
      <p:pic>
        <p:nvPicPr>
          <p:cNvPr id="5" name="Espace réservé du contenu 4" descr="Vue d’ensemble de l’équipe commerciale travaillant avec des rapports financiers">
            <a:extLst>
              <a:ext uri="{FF2B5EF4-FFF2-40B4-BE49-F238E27FC236}">
                <a16:creationId xmlns:a16="http://schemas.microsoft.com/office/drawing/2014/main" id="{C61C629E-ACE6-41AC-8467-19F0F08ECF9C}"/>
              </a:ext>
            </a:extLst>
          </p:cNvPr>
          <p:cNvPicPr>
            <a:picLocks noGrp="1" noChangeAspect="1"/>
          </p:cNvPicPr>
          <p:nvPr>
            <p:ph sz="half" idx="1"/>
          </p:nvPr>
        </p:nvPicPr>
        <p:blipFill>
          <a:blip r:embed="rId3"/>
          <a:srcRect l="16804" r="24416" b="-2"/>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8B66E0D0-F965-EE02-4096-6CD0A5F731C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Importance des données</a:t>
            </a:r>
          </a:p>
          <a:p>
            <a:pPr marL="0" lvl="1" indent="0">
              <a:buNone/>
            </a:pPr>
            <a:r>
              <a:rPr lang="fr-FR" sz="1400"/>
              <a:t>Rassembler des données pertinentes est crucial pour enrichir les discussions lors des réunions et améliorer la prise de décisions.</a:t>
            </a:r>
          </a:p>
          <a:p>
            <a:pPr marL="0" indent="0">
              <a:spcBef>
                <a:spcPts val="2500"/>
              </a:spcBef>
              <a:buNone/>
            </a:pPr>
            <a:r>
              <a:rPr lang="fr-FR" sz="1400" b="1"/>
              <a:t>Types de données à collecter</a:t>
            </a:r>
          </a:p>
          <a:p>
            <a:pPr marL="0" lvl="1" indent="0">
              <a:buNone/>
            </a:pPr>
            <a:r>
              <a:rPr lang="fr-FR" sz="1400"/>
              <a:t>Les rapports, statistiques et opinions des membres de l'équipe sont des éléments essentiels à rassembler avant la rencontre.</a:t>
            </a:r>
          </a:p>
          <a:p>
            <a:pPr marL="0" indent="0">
              <a:spcBef>
                <a:spcPts val="2500"/>
              </a:spcBef>
              <a:buNone/>
            </a:pPr>
            <a:r>
              <a:rPr lang="fr-FR" sz="1400" b="1"/>
              <a:t>Faciliter la prise de décision</a:t>
            </a:r>
          </a:p>
          <a:p>
            <a:pPr marL="0" lvl="1" indent="0">
              <a:buNone/>
            </a:pPr>
            <a:r>
              <a:rPr lang="fr-FR" sz="1400"/>
              <a:t>Une bonne collecte de données permet de prendre des décisions éclairées et efficaces au cours des réunions.</a:t>
            </a:r>
          </a:p>
        </p:txBody>
      </p:sp>
    </p:spTree>
    <p:extLst>
      <p:ext uri="{BB962C8B-B14F-4D97-AF65-F5344CB8AC3E}">
        <p14:creationId xmlns:p14="http://schemas.microsoft.com/office/powerpoint/2010/main" val="18320401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ABCF04D-E918-3649-A07B-4E1474A0ACE8}"/>
              </a:ext>
            </a:extLst>
          </p:cNvPr>
          <p:cNvSpPr>
            <a:spLocks noGrp="1"/>
          </p:cNvSpPr>
          <p:nvPr>
            <p:ph type="title"/>
          </p:nvPr>
        </p:nvSpPr>
        <p:spPr>
          <a:xfrm>
            <a:off x="640079" y="914400"/>
            <a:ext cx="4261104" cy="1097280"/>
          </a:xfrm>
        </p:spPr>
        <p:txBody>
          <a:bodyPr vert="horz" lIns="91440" tIns="45720" rIns="91440" bIns="45720" rtlCol="0" anchor="t">
            <a:normAutofit/>
          </a:bodyPr>
          <a:lstStyle/>
          <a:p>
            <a:pPr>
              <a:lnSpc>
                <a:spcPct val="90000"/>
              </a:lnSpc>
            </a:pPr>
            <a:r>
              <a:rPr lang="en-US" sz="2800"/>
              <a:t>Planifier le temps et l'endroit de la rencontre</a:t>
            </a:r>
          </a:p>
        </p:txBody>
      </p:sp>
      <p:sp>
        <p:nvSpPr>
          <p:cNvPr id="4" name="Espace réservé du contenu 3">
            <a:extLst>
              <a:ext uri="{FF2B5EF4-FFF2-40B4-BE49-F238E27FC236}">
                <a16:creationId xmlns:a16="http://schemas.microsoft.com/office/drawing/2014/main" id="{501A7F5E-2033-E19B-3CF8-7014B372359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79" y="2176036"/>
            <a:ext cx="4261104" cy="4121887"/>
          </a:xfrm>
        </p:spPr>
        <p:txBody>
          <a:bodyPr>
            <a:normAutofit/>
          </a:bodyPr>
          <a:lstStyle/>
          <a:p>
            <a:pPr marL="0" indent="0">
              <a:spcBef>
                <a:spcPts val="2500"/>
              </a:spcBef>
              <a:buNone/>
            </a:pPr>
            <a:r>
              <a:rPr lang="fr-FR" sz="1400" b="1"/>
              <a:t>Choix du lieu</a:t>
            </a:r>
          </a:p>
          <a:p>
            <a:pPr marL="0" lvl="1" indent="0">
              <a:buNone/>
            </a:pPr>
            <a:r>
              <a:rPr lang="fr-FR" sz="1400"/>
              <a:t>Un lieu approprié favorise un environnement confortable et propice à la discussion. Cela aide à minimiser les distractions pendant la réunion.</a:t>
            </a:r>
          </a:p>
          <a:p>
            <a:pPr marL="0" indent="0">
              <a:spcBef>
                <a:spcPts val="2500"/>
              </a:spcBef>
              <a:buNone/>
            </a:pPr>
            <a:r>
              <a:rPr lang="fr-FR" sz="1400" b="1"/>
              <a:t>Horaire convenable</a:t>
            </a:r>
          </a:p>
          <a:p>
            <a:pPr marL="0" lvl="1" indent="0">
              <a:buNone/>
            </a:pPr>
            <a:r>
              <a:rPr lang="fr-FR" sz="1400"/>
              <a:t>Un horaire qui convient à tous les participants est essentiel pour garantir la présence et la participation active de chacun. Cela maximise la productivité de la rencontre.</a:t>
            </a:r>
          </a:p>
        </p:txBody>
      </p:sp>
      <p:pic>
        <p:nvPicPr>
          <p:cNvPr id="5" name="Espace réservé du contenu 4" descr="Horloge et calendrier sur la table">
            <a:extLst>
              <a:ext uri="{FF2B5EF4-FFF2-40B4-BE49-F238E27FC236}">
                <a16:creationId xmlns:a16="http://schemas.microsoft.com/office/drawing/2014/main" id="{2ECFF5F6-85AA-4D2A-A2E1-3849DE97A3FD}"/>
              </a:ext>
            </a:extLst>
          </p:cNvPr>
          <p:cNvPicPr>
            <a:picLocks noGrp="1" noChangeAspect="1"/>
          </p:cNvPicPr>
          <p:nvPr>
            <p:ph sz="half" idx="1"/>
          </p:nvPr>
        </p:nvPicPr>
        <p:blipFill>
          <a:blip r:embed="rId3"/>
          <a:srcRect l="18695" r="2" b="2"/>
          <a:stretch>
            <a:fillRect/>
          </a:stretch>
        </p:blipFill>
        <p:spPr>
          <a:xfrm>
            <a:off x="5671128" y="914399"/>
            <a:ext cx="6520872" cy="5353521"/>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3717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DCD00EB4-EF63-CC8B-9828-12E7B740966A}"/>
              </a:ext>
            </a:extLst>
          </p:cNvPr>
          <p:cNvSpPr>
            <a:spLocks noGrp="1"/>
          </p:cNvSpPr>
          <p:nvPr>
            <p:ph type="ctrTitle"/>
          </p:nvPr>
        </p:nvSpPr>
        <p:spPr>
          <a:xfrm>
            <a:off x="559219" y="1115844"/>
            <a:ext cx="7680960" cy="4631911"/>
          </a:xfrm>
        </p:spPr>
        <p:txBody>
          <a:bodyPr anchor="b">
            <a:normAutofit/>
          </a:bodyPr>
          <a:lstStyle/>
          <a:p>
            <a:r>
              <a:rPr lang="fr-FR" sz="6500"/>
              <a:t>Techniques de communication interpersonnelle</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60534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0CD540A-12F1-3B08-5FE7-3C6AA7DB0818}"/>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L'importance de l'écoute active</a:t>
            </a:r>
          </a:p>
        </p:txBody>
      </p:sp>
      <p:pic>
        <p:nvPicPr>
          <p:cNvPr id="5" name="Espace réservé du contenu 4" descr="Plan de deux hommes d’affaires en train de discuter assis sur des chaises dans un bureau">
            <a:extLst>
              <a:ext uri="{FF2B5EF4-FFF2-40B4-BE49-F238E27FC236}">
                <a16:creationId xmlns:a16="http://schemas.microsoft.com/office/drawing/2014/main" id="{6A696A2A-FE05-43FE-975F-D6F20499E20B}"/>
              </a:ext>
            </a:extLst>
          </p:cNvPr>
          <p:cNvPicPr>
            <a:picLocks noGrp="1" noChangeAspect="1"/>
          </p:cNvPicPr>
          <p:nvPr>
            <p:ph sz="half" idx="1"/>
          </p:nvPr>
        </p:nvPicPr>
        <p:blipFill>
          <a:blip r:embed="rId3"/>
          <a:srcRect l="17103" r="29272" b="-2"/>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CA05B818-B1C8-03F9-A514-AB89823E071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Prêter attention aux mots</a:t>
            </a:r>
          </a:p>
          <a:p>
            <a:pPr marL="0" lvl="1" indent="0">
              <a:buNone/>
            </a:pPr>
            <a:r>
              <a:rPr lang="fr-FR" sz="1400"/>
              <a:t>L'écoute active nécessite de se concentrer sur les mots de l'interlocuteur pour comprendre pleinement son message.</a:t>
            </a:r>
          </a:p>
          <a:p>
            <a:pPr marL="0" indent="0">
              <a:spcBef>
                <a:spcPts val="2500"/>
              </a:spcBef>
              <a:buNone/>
            </a:pPr>
            <a:r>
              <a:rPr lang="fr-FR" sz="1400" b="1"/>
              <a:t>Observer le ton</a:t>
            </a:r>
          </a:p>
          <a:p>
            <a:pPr marL="0" lvl="1" indent="0">
              <a:buNone/>
            </a:pPr>
            <a:r>
              <a:rPr lang="fr-FR" sz="1400"/>
              <a:t>Le ton de la voix peut transmettre des émotions importantes, rendant l'écoute active indispensable pour une communication efficace.</a:t>
            </a:r>
          </a:p>
          <a:p>
            <a:pPr marL="0" indent="0">
              <a:spcBef>
                <a:spcPts val="2500"/>
              </a:spcBef>
              <a:buNone/>
            </a:pPr>
            <a:r>
              <a:rPr lang="fr-FR" sz="1400" b="1"/>
              <a:t>Interpréter le langage corporel</a:t>
            </a:r>
          </a:p>
          <a:p>
            <a:pPr marL="0" lvl="1" indent="0">
              <a:buNone/>
            </a:pPr>
            <a:r>
              <a:rPr lang="fr-FR" sz="1400"/>
              <a:t>Le langage corporel fournit des indices cruciaux sur l'état d'esprit de l'interlocuteur, enrichissant ainsi la compréhension mutuelle.</a:t>
            </a:r>
          </a:p>
        </p:txBody>
      </p:sp>
    </p:spTree>
    <p:extLst>
      <p:ext uri="{BB962C8B-B14F-4D97-AF65-F5344CB8AC3E}">
        <p14:creationId xmlns:p14="http://schemas.microsoft.com/office/powerpoint/2010/main" val="89750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6D9E9F3-A58A-77EF-1A08-D5E6055B5EC7}"/>
              </a:ext>
            </a:extLst>
          </p:cNvPr>
          <p:cNvSpPr>
            <a:spLocks noGrp="1"/>
          </p:cNvSpPr>
          <p:nvPr>
            <p:ph type="title"/>
          </p:nvPr>
        </p:nvSpPr>
        <p:spPr>
          <a:xfrm>
            <a:off x="640079" y="914400"/>
            <a:ext cx="4261104" cy="1097280"/>
          </a:xfrm>
        </p:spPr>
        <p:txBody>
          <a:bodyPr vert="horz" lIns="91440" tIns="45720" rIns="91440" bIns="45720" rtlCol="0" anchor="t">
            <a:normAutofit/>
          </a:bodyPr>
          <a:lstStyle/>
          <a:p>
            <a:pPr>
              <a:lnSpc>
                <a:spcPct val="90000"/>
              </a:lnSpc>
            </a:pPr>
            <a:r>
              <a:rPr lang="en-US" sz="3600"/>
              <a:t>Utiliser un langage clair et précis</a:t>
            </a:r>
          </a:p>
        </p:txBody>
      </p:sp>
      <p:sp>
        <p:nvSpPr>
          <p:cNvPr id="4" name="Espace réservé du contenu 3">
            <a:extLst>
              <a:ext uri="{FF2B5EF4-FFF2-40B4-BE49-F238E27FC236}">
                <a16:creationId xmlns:a16="http://schemas.microsoft.com/office/drawing/2014/main" id="{397E2617-7C16-850B-622E-79C878F4A56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79" y="2176036"/>
            <a:ext cx="4261104" cy="4121887"/>
          </a:xfrm>
        </p:spPr>
        <p:txBody>
          <a:bodyPr>
            <a:normAutofit/>
          </a:bodyPr>
          <a:lstStyle/>
          <a:p>
            <a:pPr marL="0" indent="0">
              <a:spcBef>
                <a:spcPts val="2500"/>
              </a:spcBef>
              <a:buNone/>
            </a:pPr>
            <a:r>
              <a:rPr lang="fr-FR" sz="1400" b="1"/>
              <a:t>Importance de la clarté</a:t>
            </a:r>
          </a:p>
          <a:p>
            <a:pPr marL="0" lvl="1" indent="0">
              <a:buNone/>
            </a:pPr>
            <a:r>
              <a:rPr lang="fr-FR" sz="1400"/>
              <a:t>Utiliser un langage clair aide à éviter les malentendus et facilite la compréhension du message par tous.</a:t>
            </a:r>
          </a:p>
          <a:p>
            <a:pPr marL="0" indent="0">
              <a:spcBef>
                <a:spcPts val="2500"/>
              </a:spcBef>
              <a:buNone/>
            </a:pPr>
            <a:r>
              <a:rPr lang="fr-FR" sz="1400" b="1"/>
              <a:t>Simplicité dans l'expression</a:t>
            </a:r>
          </a:p>
          <a:p>
            <a:pPr marL="0" lvl="1" indent="0">
              <a:buNone/>
            </a:pPr>
            <a:r>
              <a:rPr lang="fr-FR" sz="1400"/>
              <a:t>Formuler ses pensées de manière simple et directe favorise une communication efficace et une bonne réception du message.</a:t>
            </a:r>
          </a:p>
        </p:txBody>
      </p:sp>
      <p:pic>
        <p:nvPicPr>
          <p:cNvPr id="5" name="Espace réservé du contenu 4" descr="Idée, ampoule, succès, inspiration, papier froissé">
            <a:extLst>
              <a:ext uri="{FF2B5EF4-FFF2-40B4-BE49-F238E27FC236}">
                <a16:creationId xmlns:a16="http://schemas.microsoft.com/office/drawing/2014/main" id="{15E3C7DC-CA3E-4AA4-91ED-B5AEBE43C10A}"/>
              </a:ext>
            </a:extLst>
          </p:cNvPr>
          <p:cNvPicPr>
            <a:picLocks noGrp="1" noChangeAspect="1"/>
          </p:cNvPicPr>
          <p:nvPr>
            <p:ph sz="half" idx="1"/>
          </p:nvPr>
        </p:nvPicPr>
        <p:blipFill>
          <a:blip r:embed="rId3"/>
          <a:srcRect r="8646"/>
          <a:stretch>
            <a:fillRect/>
          </a:stretch>
        </p:blipFill>
        <p:spPr>
          <a:xfrm>
            <a:off x="5671128" y="914399"/>
            <a:ext cx="6520872" cy="5353521"/>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8306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0E6E916-34C1-088B-BC8C-502DB28D4EC5}"/>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Adapter son discours à son interlocuteur</a:t>
            </a:r>
          </a:p>
        </p:txBody>
      </p:sp>
      <p:pic>
        <p:nvPicPr>
          <p:cNvPr id="5" name="Espace réservé du contenu 4" descr="Des ouvriers prennent une pause-café">
            <a:extLst>
              <a:ext uri="{FF2B5EF4-FFF2-40B4-BE49-F238E27FC236}">
                <a16:creationId xmlns:a16="http://schemas.microsoft.com/office/drawing/2014/main" id="{DD851C78-F0CD-4522-9A7A-296919769490}"/>
              </a:ext>
            </a:extLst>
          </p:cNvPr>
          <p:cNvPicPr>
            <a:picLocks noGrp="1" noChangeAspect="1"/>
          </p:cNvPicPr>
          <p:nvPr>
            <p:ph sz="half" idx="1"/>
          </p:nvPr>
        </p:nvPicPr>
        <p:blipFill>
          <a:blip r:embed="rId3"/>
          <a:srcRect l="22310" r="22623" b="2"/>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815C811D-6711-E4F0-9C02-6E21308B64F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Styles de communication variés</a:t>
            </a:r>
          </a:p>
          <a:p>
            <a:pPr marL="0" lvl="1" indent="0">
              <a:buNone/>
            </a:pPr>
            <a:r>
              <a:rPr lang="fr-FR" sz="1400"/>
              <a:t>Chaque membre de l’équipe a un style de communication unique. Reconnaître ces différences est essentiel pour des échanges efficaces.</a:t>
            </a:r>
          </a:p>
          <a:p>
            <a:pPr marL="0" indent="0">
              <a:spcBef>
                <a:spcPts val="2500"/>
              </a:spcBef>
              <a:buNone/>
            </a:pPr>
            <a:r>
              <a:rPr lang="fr-FR" sz="1400" b="1"/>
              <a:t>Importance de l'adaptation</a:t>
            </a:r>
          </a:p>
          <a:p>
            <a:pPr marL="0" lvl="1" indent="0">
              <a:buNone/>
            </a:pPr>
            <a:r>
              <a:rPr lang="fr-FR" sz="1400"/>
              <a:t>Adapter son discours en fonction de l’interlocuteur améliore la compréhension et la collaboration au sein de l’équipe.</a:t>
            </a:r>
          </a:p>
          <a:p>
            <a:pPr marL="0" indent="0">
              <a:spcBef>
                <a:spcPts val="2500"/>
              </a:spcBef>
              <a:buNone/>
            </a:pPr>
            <a:r>
              <a:rPr lang="fr-FR" sz="1400" b="1"/>
              <a:t>Renforcer l'efficacité</a:t>
            </a:r>
          </a:p>
          <a:p>
            <a:pPr marL="0" lvl="1" indent="0">
              <a:buNone/>
            </a:pPr>
            <a:r>
              <a:rPr lang="fr-FR" sz="1400"/>
              <a:t>Une communication adaptée renforce l’efficacité des échanges. Cela permet une meilleure circulation de l'information.</a:t>
            </a:r>
          </a:p>
        </p:txBody>
      </p:sp>
    </p:spTree>
    <p:extLst>
      <p:ext uri="{BB962C8B-B14F-4D97-AF65-F5344CB8AC3E}">
        <p14:creationId xmlns:p14="http://schemas.microsoft.com/office/powerpoint/2010/main" val="35707363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86E1B777-D11D-F73A-BCE9-00410C3B84F3}"/>
              </a:ext>
            </a:extLst>
          </p:cNvPr>
          <p:cNvSpPr>
            <a:spLocks noGrp="1"/>
          </p:cNvSpPr>
          <p:nvPr>
            <p:ph type="ctrTitle"/>
          </p:nvPr>
        </p:nvSpPr>
        <p:spPr>
          <a:xfrm>
            <a:off x="559219" y="1115844"/>
            <a:ext cx="7680960" cy="4631911"/>
          </a:xfrm>
        </p:spPr>
        <p:txBody>
          <a:bodyPr anchor="b">
            <a:normAutofit/>
          </a:bodyPr>
          <a:lstStyle/>
          <a:p>
            <a:r>
              <a:rPr lang="fr-FR" sz="6500"/>
              <a:t>Gestion des conflits et des divergences d'opinion</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89045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23EF729-43CE-A45F-0362-6F9B86459765}"/>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en-US" sz="3400"/>
              <a:t>Reconnaître et comprendre les désaccords</a:t>
            </a:r>
          </a:p>
        </p:txBody>
      </p:sp>
      <p:sp>
        <p:nvSpPr>
          <p:cNvPr id="4" name="Espace réservé du contenu 3">
            <a:extLst>
              <a:ext uri="{FF2B5EF4-FFF2-40B4-BE49-F238E27FC236}">
                <a16:creationId xmlns:a16="http://schemas.microsoft.com/office/drawing/2014/main" id="{49752482-07BC-194C-071C-2252DBBBF5F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None/>
            </a:pPr>
            <a:r>
              <a:rPr lang="fr-FR" sz="1400" b="1"/>
              <a:t>Reconnaître les désaccords</a:t>
            </a:r>
          </a:p>
          <a:p>
            <a:pPr marL="0" lvl="1" indent="0">
              <a:buNone/>
            </a:pPr>
            <a:r>
              <a:rPr lang="fr-FR" sz="1400"/>
              <a:t>Identifier rapidement les désaccords est essentiel pour intervenir efficacement et éviter des conflits prolongés.</a:t>
            </a:r>
          </a:p>
          <a:p>
            <a:pPr marL="0" indent="0">
              <a:spcBef>
                <a:spcPts val="2500"/>
              </a:spcBef>
              <a:buNone/>
            </a:pPr>
            <a:r>
              <a:rPr lang="fr-FR" sz="1400" b="1"/>
              <a:t>Comprendre la source</a:t>
            </a:r>
          </a:p>
          <a:p>
            <a:pPr marL="0" lvl="1" indent="0">
              <a:buNone/>
            </a:pPr>
            <a:r>
              <a:rPr lang="fr-FR" sz="1400"/>
              <a:t>Analyser la source des désaccords aide à mieux cerner le problème et à trouver des solutions adéquates.</a:t>
            </a:r>
          </a:p>
          <a:p>
            <a:pPr marL="0" indent="0">
              <a:spcBef>
                <a:spcPts val="2500"/>
              </a:spcBef>
              <a:buNone/>
            </a:pPr>
            <a:r>
              <a:rPr lang="fr-FR" sz="1400" b="1"/>
              <a:t>Explorer des solutions</a:t>
            </a:r>
          </a:p>
          <a:p>
            <a:pPr marL="0" lvl="1" indent="0">
              <a:buNone/>
            </a:pPr>
            <a:r>
              <a:rPr lang="fr-FR" sz="1400"/>
              <a:t>Explorer des solutions potentielles permet de clarifier les malentendus et de faciliter la résolution des conflits.</a:t>
            </a:r>
          </a:p>
        </p:txBody>
      </p:sp>
      <p:pic>
        <p:nvPicPr>
          <p:cNvPr id="5" name="Espace réservé du contenu 4" descr="Thérapeute en santé mentale discutant avec des étudiants universitaires. Des jeunes hommes et des jeunes femmes sont assis à l’université pendant une thérapie de groupe. Ils sont dans l’amphithéâtre pendant la réunion.">
            <a:extLst>
              <a:ext uri="{FF2B5EF4-FFF2-40B4-BE49-F238E27FC236}">
                <a16:creationId xmlns:a16="http://schemas.microsoft.com/office/drawing/2014/main" id="{87F3FB0E-127F-4421-BC59-B5E52D392524}"/>
              </a:ext>
            </a:extLst>
          </p:cNvPr>
          <p:cNvPicPr>
            <a:picLocks noGrp="1" noChangeAspect="1"/>
          </p:cNvPicPr>
          <p:nvPr>
            <p:ph sz="half" idx="1"/>
          </p:nvPr>
        </p:nvPicPr>
        <p:blipFill>
          <a:blip r:embed="rId3"/>
          <a:srcRect l="25841" r="19153"/>
          <a:stretch>
            <a:fillRect/>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997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6958B69-5852-FEC2-07A8-E0015A97D9A4}"/>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Techniques de résolution de conflits</a:t>
            </a:r>
          </a:p>
        </p:txBody>
      </p:sp>
      <p:pic>
        <p:nvPicPr>
          <p:cNvPr id="5" name="Espace réservé du contenu 4" descr="Concept de travail d’équipe avec deux symboles d’homme d’affaires, « recherche » et « idée ».">
            <a:extLst>
              <a:ext uri="{FF2B5EF4-FFF2-40B4-BE49-F238E27FC236}">
                <a16:creationId xmlns:a16="http://schemas.microsoft.com/office/drawing/2014/main" id="{38C958E5-1A5B-4273-9F8E-414859487C5F}"/>
              </a:ext>
            </a:extLst>
          </p:cNvPr>
          <p:cNvPicPr>
            <a:picLocks noGrp="1" noChangeAspect="1"/>
          </p:cNvPicPr>
          <p:nvPr>
            <p:ph sz="half" idx="1"/>
          </p:nvPr>
        </p:nvPicPr>
        <p:blipFill>
          <a:blip r:embed="rId3"/>
          <a:srcRect l="17169" r="18068" b="-3"/>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B3A06A6D-5EDA-6A05-8D8A-653F37BF2ED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Compromis</a:t>
            </a:r>
          </a:p>
          <a:p>
            <a:pPr marL="0" lvl="1" indent="0">
              <a:buNone/>
            </a:pPr>
            <a:r>
              <a:rPr lang="fr-FR" sz="1400"/>
              <a:t>Le compromis implique que chaque partie fasse des concessions pour atteindre un accord mutuel. Cela favorise la coopération et aide à éviter l'escalade des conflits.</a:t>
            </a:r>
          </a:p>
          <a:p>
            <a:pPr marL="0" indent="0">
              <a:spcBef>
                <a:spcPts val="2500"/>
              </a:spcBef>
              <a:buNone/>
            </a:pPr>
            <a:r>
              <a:rPr lang="fr-FR" sz="1400" b="1"/>
              <a:t>Médiation</a:t>
            </a:r>
          </a:p>
          <a:p>
            <a:pPr marL="0" lvl="1" indent="0">
              <a:buNone/>
            </a:pPr>
            <a:r>
              <a:rPr lang="fr-FR" sz="1400"/>
              <a:t>La médiation est un processus où un tiers neutre aide les parties en conflit à communiquer et à trouver une solution. Cela encourage une approche collaborative.</a:t>
            </a:r>
          </a:p>
          <a:p>
            <a:pPr marL="0" indent="0">
              <a:spcBef>
                <a:spcPts val="2500"/>
              </a:spcBef>
              <a:buNone/>
            </a:pPr>
            <a:r>
              <a:rPr lang="fr-FR" sz="1400" b="1"/>
              <a:t>Brainstorming</a:t>
            </a:r>
          </a:p>
          <a:p>
            <a:pPr marL="0" lvl="1" indent="0">
              <a:buNone/>
            </a:pPr>
            <a:r>
              <a:rPr lang="fr-FR" sz="1400"/>
              <a:t>Le brainstorming est une technique créative qui encourage les participants à générer des idées sans jugement. Cela permet d'explorer diverses solutions possibles.</a:t>
            </a:r>
          </a:p>
        </p:txBody>
      </p:sp>
    </p:spTree>
    <p:extLst>
      <p:ext uri="{BB962C8B-B14F-4D97-AF65-F5344CB8AC3E}">
        <p14:creationId xmlns:p14="http://schemas.microsoft.com/office/powerpoint/2010/main" val="2595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7B4436A-924F-267C-4DD5-9837E5705BCA}"/>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Maintenir une attitude professionnelle et respectueuse</a:t>
            </a:r>
          </a:p>
        </p:txBody>
      </p:sp>
      <p:pic>
        <p:nvPicPr>
          <p:cNvPr id="5" name="Espace réservé du contenu 4" descr="Groupe de personnes parlant">
            <a:extLst>
              <a:ext uri="{FF2B5EF4-FFF2-40B4-BE49-F238E27FC236}">
                <a16:creationId xmlns:a16="http://schemas.microsoft.com/office/drawing/2014/main" id="{4C0E81FC-1808-44F6-AAA3-B6F5780FC313}"/>
              </a:ext>
            </a:extLst>
          </p:cNvPr>
          <p:cNvPicPr>
            <a:picLocks noGrp="1" noChangeAspect="1"/>
          </p:cNvPicPr>
          <p:nvPr>
            <p:ph sz="half" idx="1"/>
          </p:nvPr>
        </p:nvPicPr>
        <p:blipFill>
          <a:blip r:embed="rId3"/>
          <a:srcRect l="34743" r="10190" b="2"/>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60FC3FF1-B8D7-9E54-3B5B-778A98F6525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Importance du respect</a:t>
            </a:r>
          </a:p>
          <a:p>
            <a:pPr marL="0" lvl="1" indent="0">
              <a:buNone/>
            </a:pPr>
            <a:r>
              <a:rPr lang="fr-FR" sz="1400"/>
              <a:t>Rester respectueux, même en désaccord, est fondamental pour maintenir des relations professionnelles saines.</a:t>
            </a:r>
          </a:p>
          <a:p>
            <a:pPr marL="0" indent="0">
              <a:spcBef>
                <a:spcPts val="2500"/>
              </a:spcBef>
              <a:buNone/>
            </a:pPr>
            <a:r>
              <a:rPr lang="fr-FR" sz="1400" b="1"/>
              <a:t>Attitude calme</a:t>
            </a:r>
          </a:p>
          <a:p>
            <a:pPr marL="0" lvl="1" indent="0">
              <a:buNone/>
            </a:pPr>
            <a:r>
              <a:rPr lang="fr-FR" sz="1400"/>
              <a:t>Une attitude calme aide à désamorcer les tensions et favorise un dialogue constructif.</a:t>
            </a:r>
          </a:p>
          <a:p>
            <a:pPr marL="0" indent="0">
              <a:spcBef>
                <a:spcPts val="2500"/>
              </a:spcBef>
              <a:buNone/>
            </a:pPr>
            <a:r>
              <a:rPr lang="fr-FR" sz="1400" b="1"/>
              <a:t>Résolution positive des conflits</a:t>
            </a:r>
          </a:p>
          <a:p>
            <a:pPr marL="0" lvl="1" indent="0">
              <a:buNone/>
            </a:pPr>
            <a:r>
              <a:rPr lang="fr-FR" sz="1400"/>
              <a:t>Adopter une approche respectueuse contribue à résoudre les conflits de manière positive et efficace.</a:t>
            </a:r>
          </a:p>
        </p:txBody>
      </p:sp>
    </p:spTree>
    <p:extLst>
      <p:ext uri="{BB962C8B-B14F-4D97-AF65-F5344CB8AC3E}">
        <p14:creationId xmlns:p14="http://schemas.microsoft.com/office/powerpoint/2010/main" val="3502920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05CEB992-BE39-C044-5EE3-6002677A8DDA}"/>
              </a:ext>
            </a:extLst>
          </p:cNvPr>
          <p:cNvSpPr>
            <a:spLocks noGrp="1"/>
          </p:cNvSpPr>
          <p:nvPr>
            <p:ph type="ctrTitle"/>
          </p:nvPr>
        </p:nvSpPr>
        <p:spPr>
          <a:xfrm>
            <a:off x="559219" y="1115844"/>
            <a:ext cx="7680960" cy="4631911"/>
          </a:xfrm>
        </p:spPr>
        <p:txBody>
          <a:bodyPr anchor="b">
            <a:normAutofit/>
          </a:bodyPr>
          <a:lstStyle/>
          <a:p>
            <a:r>
              <a:rPr lang="fr-FR" sz="6500"/>
              <a:t>Suivi et évaluation de l'échange</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0946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54F647D-268F-2E90-CE75-44062FB57030}"/>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Synthétiser les points discutés et les décisions prises</a:t>
            </a:r>
          </a:p>
        </p:txBody>
      </p:sp>
      <p:pic>
        <p:nvPicPr>
          <p:cNvPr id="5" name="Espace réservé du contenu 4" descr="Rangée de coches rouges sur un presse-papiers.">
            <a:extLst>
              <a:ext uri="{FF2B5EF4-FFF2-40B4-BE49-F238E27FC236}">
                <a16:creationId xmlns:a16="http://schemas.microsoft.com/office/drawing/2014/main" id="{B656A556-C5A1-4C11-A765-7FF7FF16DC2C}"/>
              </a:ext>
            </a:extLst>
          </p:cNvPr>
          <p:cNvPicPr>
            <a:picLocks noGrp="1" noChangeAspect="1"/>
          </p:cNvPicPr>
          <p:nvPr>
            <p:ph sz="half" idx="1"/>
          </p:nvPr>
        </p:nvPicPr>
        <p:blipFill>
          <a:blip r:embed="rId3"/>
          <a:srcRect l="6714" r="27700"/>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44100A95-C6C5-8BF5-D4A6-B5EC71F228E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Importance du compte-rendu</a:t>
            </a:r>
          </a:p>
          <a:p>
            <a:pPr marL="0" lvl="1" indent="0">
              <a:buNone/>
            </a:pPr>
            <a:r>
              <a:rPr lang="fr-FR" sz="1400"/>
              <a:t>Rédiger un compte-rendu aide à garder une trace des discussions et des décisions prises, facilitant la continuité des travaux.</a:t>
            </a:r>
          </a:p>
          <a:p>
            <a:pPr marL="0" indent="0">
              <a:spcBef>
                <a:spcPts val="2500"/>
              </a:spcBef>
              <a:buNone/>
            </a:pPr>
            <a:r>
              <a:rPr lang="fr-FR" sz="1400" b="1"/>
              <a:t>Références pour l’avenir</a:t>
            </a:r>
          </a:p>
          <a:p>
            <a:pPr marL="0" lvl="1" indent="0">
              <a:buNone/>
            </a:pPr>
            <a:r>
              <a:rPr lang="fr-FR" sz="1400"/>
              <a:t>Les notes prises servent de référence pour les futures discussions et actions, garantissant que rien n'est oublié.</a:t>
            </a:r>
          </a:p>
          <a:p>
            <a:pPr marL="0" indent="0">
              <a:spcBef>
                <a:spcPts val="2500"/>
              </a:spcBef>
              <a:buNone/>
            </a:pPr>
            <a:r>
              <a:rPr lang="fr-FR" sz="1400" b="1"/>
              <a:t>Favoriser la collaboration</a:t>
            </a:r>
          </a:p>
          <a:p>
            <a:pPr marL="0" lvl="1" indent="0">
              <a:buNone/>
            </a:pPr>
            <a:r>
              <a:rPr lang="fr-FR" sz="1400"/>
              <a:t>Un bon compte-rendu favorise la collaboration en assurant que tous les membres sont sur la même longueur d'onde.</a:t>
            </a:r>
          </a:p>
        </p:txBody>
      </p:sp>
    </p:spTree>
    <p:extLst>
      <p:ext uri="{BB962C8B-B14F-4D97-AF65-F5344CB8AC3E}">
        <p14:creationId xmlns:p14="http://schemas.microsoft.com/office/powerpoint/2010/main" val="26147778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9402B8A-AE3C-2782-02D4-012EF80D9A9D}"/>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Planifier les actions à entreprendre après la rencontre</a:t>
            </a:r>
          </a:p>
        </p:txBody>
      </p:sp>
      <p:pic>
        <p:nvPicPr>
          <p:cNvPr id="5" name="Espace réservé du contenu 4" descr="Bloc-notes de dessin de technologie de l’information pour l’exploration de données massives">
            <a:extLst>
              <a:ext uri="{FF2B5EF4-FFF2-40B4-BE49-F238E27FC236}">
                <a16:creationId xmlns:a16="http://schemas.microsoft.com/office/drawing/2014/main" id="{B5EAA693-F4D5-493D-BE51-A626512EFAA1}"/>
              </a:ext>
            </a:extLst>
          </p:cNvPr>
          <p:cNvPicPr>
            <a:picLocks noGrp="1" noChangeAspect="1"/>
          </p:cNvPicPr>
          <p:nvPr>
            <p:ph sz="half" idx="1"/>
          </p:nvPr>
        </p:nvPicPr>
        <p:blipFill>
          <a:blip r:embed="rId3"/>
          <a:srcRect l="28541" r="9586"/>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7B70AB39-5BA6-59F8-8B18-38B3F1C46FF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Importance de la planification</a:t>
            </a:r>
          </a:p>
          <a:p>
            <a:pPr marL="0" lvl="1" indent="0">
              <a:buNone/>
            </a:pPr>
            <a:r>
              <a:rPr lang="fr-FR" sz="1400"/>
              <a:t>La planification permet d'assurer que toutes les décisions prises lors de la rencontre soient suivies d'actions concrètes.</a:t>
            </a:r>
          </a:p>
          <a:p>
            <a:pPr marL="0" indent="0">
              <a:spcBef>
                <a:spcPts val="2500"/>
              </a:spcBef>
              <a:buNone/>
            </a:pPr>
            <a:r>
              <a:rPr lang="fr-FR" sz="1400" b="1"/>
              <a:t>Affectation des responsabilités</a:t>
            </a:r>
          </a:p>
          <a:p>
            <a:pPr marL="0" lvl="1" indent="0">
              <a:buNone/>
            </a:pPr>
            <a:r>
              <a:rPr lang="fr-FR" sz="1400"/>
              <a:t>Il est essentiel d'assigner des responsabilités claires pour chaque membre de l'équipe afin d'assurer des actions ciblées.</a:t>
            </a:r>
          </a:p>
          <a:p>
            <a:pPr marL="0" indent="0">
              <a:spcBef>
                <a:spcPts val="2500"/>
              </a:spcBef>
              <a:buNone/>
            </a:pPr>
            <a:r>
              <a:rPr lang="fr-FR" sz="1400" b="1"/>
              <a:t>Définition des délais</a:t>
            </a:r>
          </a:p>
          <a:p>
            <a:pPr marL="0" lvl="1" indent="0">
              <a:buNone/>
            </a:pPr>
            <a:r>
              <a:rPr lang="fr-FR" sz="1400"/>
              <a:t>Définir des délais réalistes aide à maintenir le projet sur la bonne voie et à suivre les progrès.</a:t>
            </a:r>
          </a:p>
        </p:txBody>
      </p:sp>
    </p:spTree>
    <p:extLst>
      <p:ext uri="{BB962C8B-B14F-4D97-AF65-F5344CB8AC3E}">
        <p14:creationId xmlns:p14="http://schemas.microsoft.com/office/powerpoint/2010/main" val="34502250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FCE029E-5073-4498-8104-8427AA98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E772561F-09C9-DB31-F489-BC2984043ABF}"/>
              </a:ext>
            </a:extLst>
          </p:cNvPr>
          <p:cNvSpPr>
            <a:spLocks noGrp="1"/>
          </p:cNvSpPr>
          <p:nvPr>
            <p:ph type="title"/>
          </p:nvPr>
        </p:nvSpPr>
        <p:spPr>
          <a:xfrm>
            <a:off x="640080" y="914401"/>
            <a:ext cx="4306824" cy="1477817"/>
          </a:xfrm>
        </p:spPr>
        <p:txBody>
          <a:bodyPr vert="horz" lIns="91440" tIns="45720" rIns="91440" bIns="45720" rtlCol="0" anchor="t">
            <a:normAutofit/>
          </a:bodyPr>
          <a:lstStyle/>
          <a:p>
            <a:pPr>
              <a:lnSpc>
                <a:spcPct val="90000"/>
              </a:lnSpc>
            </a:pPr>
            <a:r>
              <a:rPr lang="en-US" sz="3100"/>
              <a:t>Évaluer l'efficacité de l'échange pour des améliorations futures</a:t>
            </a:r>
          </a:p>
        </p:txBody>
      </p:sp>
      <p:pic>
        <p:nvPicPr>
          <p:cNvPr id="5" name="Espace réservé du contenu 4" descr="Enquête de satisfaction des clients Rétroaction sur le bureau Vue de dessus">
            <a:extLst>
              <a:ext uri="{FF2B5EF4-FFF2-40B4-BE49-F238E27FC236}">
                <a16:creationId xmlns:a16="http://schemas.microsoft.com/office/drawing/2014/main" id="{3B1CFC6A-75EE-4C13-BE27-800A5C5AFD55}"/>
              </a:ext>
            </a:extLst>
          </p:cNvPr>
          <p:cNvPicPr>
            <a:picLocks noGrp="1" noChangeAspect="1"/>
          </p:cNvPicPr>
          <p:nvPr>
            <p:ph sz="half" idx="1"/>
          </p:nvPr>
        </p:nvPicPr>
        <p:blipFill>
          <a:blip r:embed="rId3"/>
          <a:srcRect r="-2" b="559"/>
          <a:stretch>
            <a:fillRect/>
          </a:stretch>
        </p:blipFill>
        <p:spPr>
          <a:xfrm>
            <a:off x="1" y="2613892"/>
            <a:ext cx="4946906" cy="3689359"/>
          </a:xfrm>
          <a:prstGeom prst="rect">
            <a:avLst/>
          </a:prstGeom>
        </p:spPr>
      </p:pic>
      <p:cxnSp>
        <p:nvCxnSpPr>
          <p:cNvPr id="14" name="Straight Connector 13">
            <a:extLst>
              <a:ext uri="{FF2B5EF4-FFF2-40B4-BE49-F238E27FC236}">
                <a16:creationId xmlns:a16="http://schemas.microsoft.com/office/drawing/2014/main" id="{BEFF515C-2521-4964-9DAC-2BFB8EC86A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74446"/>
            <a:ext cx="4946904"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7B8DF7C3-B2F9-8031-8F27-3D368D0824F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41848" y="1014984"/>
            <a:ext cx="5889161" cy="5288267"/>
          </a:xfrm>
        </p:spPr>
        <p:txBody>
          <a:bodyPr>
            <a:normAutofit/>
          </a:bodyPr>
          <a:lstStyle/>
          <a:p>
            <a:pPr marL="0" indent="0">
              <a:spcBef>
                <a:spcPts val="2500"/>
              </a:spcBef>
              <a:buNone/>
            </a:pPr>
            <a:r>
              <a:rPr lang="fr-FR" sz="1400" b="1"/>
              <a:t>Importance de l'évaluation</a:t>
            </a:r>
          </a:p>
          <a:p>
            <a:pPr marL="0" lvl="1" indent="0">
              <a:buNone/>
            </a:pPr>
            <a:r>
              <a:rPr lang="fr-FR" sz="1400"/>
              <a:t>Évaluer l'efficacité de l'échange est essentiel pour assurer une amélioration continue et la satisfaction des participants.</a:t>
            </a:r>
          </a:p>
          <a:p>
            <a:pPr marL="0" indent="0">
              <a:spcBef>
                <a:spcPts val="2500"/>
              </a:spcBef>
              <a:buNone/>
            </a:pPr>
            <a:r>
              <a:rPr lang="fr-FR" sz="1400" b="1"/>
              <a:t>Retours des participants</a:t>
            </a:r>
          </a:p>
          <a:p>
            <a:pPr marL="0" lvl="1" indent="0">
              <a:buNone/>
            </a:pPr>
            <a:r>
              <a:rPr lang="fr-FR" sz="1400"/>
              <a:t>Obtenir des retours des participants permet de mieux comprendre leurs expériences et leurs attentes pour les futures rencontres.</a:t>
            </a:r>
          </a:p>
          <a:p>
            <a:pPr marL="0" indent="0">
              <a:spcBef>
                <a:spcPts val="2500"/>
              </a:spcBef>
              <a:buNone/>
            </a:pPr>
            <a:r>
              <a:rPr lang="fr-FR" sz="1400" b="1"/>
              <a:t>Identification des points forts</a:t>
            </a:r>
          </a:p>
          <a:p>
            <a:pPr marL="0" lvl="1" indent="0">
              <a:buNone/>
            </a:pPr>
            <a:r>
              <a:rPr lang="fr-FR" sz="1400"/>
              <a:t>L'évaluation permet d'identifier les points forts de l'échange, ce qui peut être utilisé pour renforcer les succès futurs.</a:t>
            </a:r>
          </a:p>
          <a:p>
            <a:pPr marL="0" indent="0">
              <a:spcBef>
                <a:spcPts val="2500"/>
              </a:spcBef>
              <a:buNone/>
            </a:pPr>
            <a:r>
              <a:rPr lang="fr-FR" sz="1400" b="1"/>
              <a:t>Domaines à améliorer</a:t>
            </a:r>
          </a:p>
          <a:p>
            <a:pPr marL="0" lvl="1" indent="0">
              <a:buNone/>
            </a:pPr>
            <a:r>
              <a:rPr lang="fr-FR" sz="1400"/>
              <a:t>Analyser les retours aide à déterminer les domaines à améliorer, garantissant des échanges plus enrichissants à l'avenir.</a:t>
            </a:r>
          </a:p>
        </p:txBody>
      </p:sp>
    </p:spTree>
    <p:extLst>
      <p:ext uri="{BB962C8B-B14F-4D97-AF65-F5344CB8AC3E}">
        <p14:creationId xmlns:p14="http://schemas.microsoft.com/office/powerpoint/2010/main" val="41722089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4A0470CE-1EAC-DCEB-CFB7-EAEA5D88688E}"/>
              </a:ext>
            </a:extLst>
          </p:cNvPr>
          <p:cNvSpPr>
            <a:spLocks noGrp="1"/>
          </p:cNvSpPr>
          <p:nvPr>
            <p:ph type="title"/>
          </p:nvPr>
        </p:nvSpPr>
        <p:spPr>
          <a:xfrm>
            <a:off x="640079" y="1572768"/>
            <a:ext cx="8162176" cy="1406993"/>
          </a:xfrm>
        </p:spPr>
        <p:txBody>
          <a:bodyPr anchor="b">
            <a:normAutofit/>
          </a:bodyPr>
          <a:lstStyle/>
          <a:p>
            <a:r>
              <a:rPr lang="fr-FR" sz="6000"/>
              <a:t>Conclusion</a:t>
            </a:r>
          </a:p>
        </p:txBody>
      </p:sp>
      <p:graphicFrame>
        <p:nvGraphicFramePr>
          <p:cNvPr id="11" name="Espace réservé du contenu 2">
            <a:extLst>
              <a:ext uri="{FF2B5EF4-FFF2-40B4-BE49-F238E27FC236}">
                <a16:creationId xmlns:a16="http://schemas.microsoft.com/office/drawing/2014/main" id="{7978013E-CCF3-9D3E-DD5E-88CAA4179A18}"/>
              </a:ext>
            </a:extLst>
          </p:cNvPr>
          <p:cNvGraphicFramePr>
            <a:graphicFrameLocks noGrp="1"/>
          </p:cNvGraphicFramePr>
          <p:nvPr>
            <p:ph idx="1"/>
            <p:extLst>
              <p:ext uri="{D42A27DB-BD31-4B8C-83A1-F6EECF244321}">
                <p14:modId xmlns:p14="http://schemas.microsoft.com/office/powerpoint/2010/main" val="172110263"/>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40078" y="3593592"/>
          <a:ext cx="10808208"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0" name="Straight Connector 9">
            <a:extLst>
              <a:ext uri="{FF2B5EF4-FFF2-40B4-BE49-F238E27FC236}">
                <a16:creationId xmlns:a16="http://schemas.microsoft.com/office/drawing/2014/main" id="{F21FC8CC-145C-8745-889B-6521F9CCB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3256965"/>
            <a:ext cx="97886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8460767"/>
      </p:ext>
    </p:extLst>
  </p:cSld>
  <p:clrMapOvr>
    <a:masterClrMapping/>
  </p:clrMapOvr>
  <p:transition>
    <p:fade/>
  </p:transition>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1685</Words>
  <Application>Microsoft Office PowerPoint</Application>
  <PresentationFormat>Grand écran</PresentationFormat>
  <Paragraphs>138</Paragraphs>
  <Slides>19</Slides>
  <Notes>19</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19</vt:i4>
      </vt:variant>
    </vt:vector>
  </HeadingPairs>
  <TitlesOfParts>
    <vt:vector size="23" baseType="lpstr">
      <vt:lpstr>Aptos</vt:lpstr>
      <vt:lpstr>Arial</vt:lpstr>
      <vt:lpstr>Grandview Display</vt:lpstr>
      <vt:lpstr>DashVTI</vt:lpstr>
      <vt:lpstr>Échanger efficacement au sein d'une équipe éducative</vt:lpstr>
      <vt:lpstr>Points Clés de la Présentation</vt:lpstr>
      <vt:lpstr>Préparer la rencontre</vt:lpstr>
      <vt:lpstr>Identifier les objectifs de l'échange</vt:lpstr>
      <vt:lpstr>Collecter les informations nécessaires</vt:lpstr>
      <vt:lpstr>Planifier le temps et l'endroit de la rencontre</vt:lpstr>
      <vt:lpstr>Techniques de communication interpersonnelle</vt:lpstr>
      <vt:lpstr>L'importance de l'écoute active</vt:lpstr>
      <vt:lpstr>Utiliser un langage clair et précis</vt:lpstr>
      <vt:lpstr>Adapter son discours à son interlocuteur</vt:lpstr>
      <vt:lpstr>Gestion des conflits et des divergences d'opinion</vt:lpstr>
      <vt:lpstr>Reconnaître et comprendre les désaccords</vt:lpstr>
      <vt:lpstr>Techniques de résolution de conflits</vt:lpstr>
      <vt:lpstr>Maintenir une attitude professionnelle et respectueuse</vt:lpstr>
      <vt:lpstr>Suivi et évaluation de l'échange</vt:lpstr>
      <vt:lpstr>Synthétiser les points discutés et les décisions prises</vt:lpstr>
      <vt:lpstr>Planifier les actions à entreprendre après la rencontre</vt:lpstr>
      <vt:lpstr>Évaluer l'efficacité de l'échange pour des améliorations futures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2025-05-19T07:12:20Z</dcterms:created>
  <dcterms:modified xsi:type="dcterms:W3CDTF">2025-05-19T07:13:30Z</dcterms:modified>
</cp:coreProperties>
</file>