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a formation FPA : Un guide complet" id="{91534B6F-85A6-4C46-9454-086D0CE7AB0B}">
          <p14:sldIdLst>
            <p14:sldId id="2561"/>
            <p14:sldId id="2562"/>
          </p14:sldIdLst>
        </p14:section>
        <p14:section name="Introduction à la formation FPA" id="{E2F64C55-DBC3-44D1-B52E-5F162A9946FE}">
          <p14:sldIdLst>
            <p14:sldId id="2563"/>
            <p14:sldId id="2564"/>
            <p14:sldId id="2565"/>
            <p14:sldId id="2566"/>
          </p14:sldIdLst>
        </p14:section>
        <p14:section name="Les composantes essentielles de la formation FPA" id="{0852CEE2-A095-4564-A397-2ACEC0535681}">
          <p14:sldIdLst>
            <p14:sldId id="2567"/>
            <p14:sldId id="2568"/>
            <p14:sldId id="2569"/>
            <p14:sldId id="2570"/>
          </p14:sldIdLst>
        </p14:section>
        <p14:section name="Le processus de formation FPA" id="{CF19E8C2-9BEE-4E92-B554-4E978F57A33B}">
          <p14:sldIdLst>
            <p14:sldId id="2571"/>
            <p14:sldId id="2572"/>
            <p14:sldId id="2573"/>
            <p14:sldId id="2574"/>
          </p14:sldIdLst>
        </p14:section>
        <p14:section name="Les avantages de la formation FPA" id="{D14D4ADD-3E71-41A7-A9AE-D4A5D925129B}">
          <p14:sldIdLst>
            <p14:sldId id="2575"/>
            <p14:sldId id="2576"/>
            <p14:sldId id="2577"/>
            <p14:sldId id="2578"/>
          </p14:sldIdLst>
        </p14:section>
        <p14:section name="Perspectives et évolutions futures de la formation FPA" id="{AFCCC67D-9CE5-4527-83CB-481E5AF6EA08}">
          <p14:sldIdLst>
            <p14:sldId id="2579"/>
            <p14:sldId id="2580"/>
            <p14:sldId id="2581"/>
            <p14:sldId id="2582"/>
          </p14:sldIdLst>
        </p14:section>
        <p14:section name="Conclusion" id="{795A8E45-2B9F-4274-8582-687D20C1930F}">
          <p14:sldIdLst>
            <p14:sldId id="25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B5893-6EE8-4CA7-B6AB-ED9EE46C11C2}"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B948E408-6D58-4C1F-AD92-E749B058B64D}">
      <dgm:prSet/>
      <dgm:spPr/>
      <dgm:t>
        <a:bodyPr/>
        <a:lstStyle/>
        <a:p>
          <a:pPr>
            <a:lnSpc>
              <a:spcPct val="100000"/>
            </a:lnSpc>
            <a:defRPr b="1"/>
          </a:pPr>
          <a:r>
            <a:rPr lang="fr-FR"/>
            <a:t>Outil de développement des compétences</a:t>
          </a:r>
          <a:endParaRPr lang="en-US"/>
        </a:p>
      </dgm:t>
    </dgm:pt>
    <dgm:pt modelId="{99795278-76A9-4FB3-A71F-57976B76F1EE}" type="parTrans" cxnId="{E260D7BA-7F8C-4836-93E8-451EC35B5D9D}">
      <dgm:prSet/>
      <dgm:spPr/>
      <dgm:t>
        <a:bodyPr/>
        <a:lstStyle/>
        <a:p>
          <a:endParaRPr lang="en-US"/>
        </a:p>
      </dgm:t>
    </dgm:pt>
    <dgm:pt modelId="{3558EB10-BDF2-49EF-B7E5-0E88A11AD1E6}" type="sibTrans" cxnId="{E260D7BA-7F8C-4836-93E8-451EC35B5D9D}">
      <dgm:prSet/>
      <dgm:spPr/>
      <dgm:t>
        <a:bodyPr/>
        <a:lstStyle/>
        <a:p>
          <a:pPr>
            <a:lnSpc>
              <a:spcPct val="100000"/>
            </a:lnSpc>
            <a:defRPr b="1"/>
          </a:pPr>
          <a:endParaRPr lang="en-US"/>
        </a:p>
      </dgm:t>
    </dgm:pt>
    <dgm:pt modelId="{5E87D858-A79F-48F5-BCBC-B21C89EB6C79}">
      <dgm:prSet/>
      <dgm:spPr/>
      <dgm:t>
        <a:bodyPr/>
        <a:lstStyle/>
        <a:p>
          <a:pPr>
            <a:lnSpc>
              <a:spcPct val="100000"/>
            </a:lnSpc>
          </a:pPr>
          <a:r>
            <a:rPr lang="fr-FR"/>
            <a:t>La formation FPA permet aux adultes d'acquérir des compétences essentielles pour naviguer dans un environnement professionnel dynamique.</a:t>
          </a:r>
          <a:endParaRPr lang="en-US"/>
        </a:p>
      </dgm:t>
    </dgm:pt>
    <dgm:pt modelId="{24C71F0A-23CD-4753-B2D1-06962A5E9DA3}" type="parTrans" cxnId="{99A3235B-C378-4D26-A5F2-C6188F6412AC}">
      <dgm:prSet/>
      <dgm:spPr/>
      <dgm:t>
        <a:bodyPr/>
        <a:lstStyle/>
        <a:p>
          <a:endParaRPr lang="en-US"/>
        </a:p>
      </dgm:t>
    </dgm:pt>
    <dgm:pt modelId="{6CC7C603-3504-429D-8310-C6BE2A2DD98D}" type="sibTrans" cxnId="{99A3235B-C378-4D26-A5F2-C6188F6412AC}">
      <dgm:prSet/>
      <dgm:spPr/>
      <dgm:t>
        <a:bodyPr/>
        <a:lstStyle/>
        <a:p>
          <a:endParaRPr lang="en-US"/>
        </a:p>
      </dgm:t>
    </dgm:pt>
    <dgm:pt modelId="{D7BC8BC0-54B3-42E6-85C9-7EAD14B1D46A}">
      <dgm:prSet/>
      <dgm:spPr/>
      <dgm:t>
        <a:bodyPr/>
        <a:lstStyle/>
        <a:p>
          <a:pPr>
            <a:lnSpc>
              <a:spcPct val="100000"/>
            </a:lnSpc>
            <a:defRPr b="1"/>
          </a:pPr>
          <a:r>
            <a:rPr lang="fr-FR"/>
            <a:t>Amélioration de l'employabilité</a:t>
          </a:r>
          <a:endParaRPr lang="en-US"/>
        </a:p>
      </dgm:t>
    </dgm:pt>
    <dgm:pt modelId="{9966CF3B-0B3D-4AEB-9A27-967254951A13}" type="parTrans" cxnId="{694649C3-91AC-4156-A012-8FA6D0BD1B12}">
      <dgm:prSet/>
      <dgm:spPr/>
      <dgm:t>
        <a:bodyPr/>
        <a:lstStyle/>
        <a:p>
          <a:endParaRPr lang="en-US"/>
        </a:p>
      </dgm:t>
    </dgm:pt>
    <dgm:pt modelId="{5B27CA3B-7633-47F6-902C-95A087FA6FE7}" type="sibTrans" cxnId="{694649C3-91AC-4156-A012-8FA6D0BD1B12}">
      <dgm:prSet/>
      <dgm:spPr/>
      <dgm:t>
        <a:bodyPr/>
        <a:lstStyle/>
        <a:p>
          <a:pPr>
            <a:lnSpc>
              <a:spcPct val="100000"/>
            </a:lnSpc>
            <a:defRPr b="1"/>
          </a:pPr>
          <a:endParaRPr lang="en-US"/>
        </a:p>
      </dgm:t>
    </dgm:pt>
    <dgm:pt modelId="{2893E0F3-4094-420A-B27D-7F6AC004634A}">
      <dgm:prSet/>
      <dgm:spPr/>
      <dgm:t>
        <a:bodyPr/>
        <a:lstStyle/>
        <a:p>
          <a:pPr>
            <a:lnSpc>
              <a:spcPct val="100000"/>
            </a:lnSpc>
          </a:pPr>
          <a:r>
            <a:rPr lang="fr-FR"/>
            <a:t>Investir dans la formation FPA augmente les chances des individus de trouver et de conserver un emploi.</a:t>
          </a:r>
          <a:endParaRPr lang="en-US"/>
        </a:p>
      </dgm:t>
    </dgm:pt>
    <dgm:pt modelId="{E9C2EEF2-D5D7-4734-859B-3263721001AE}" type="parTrans" cxnId="{9E556D07-7D01-47EB-8BD9-0E6B0514F761}">
      <dgm:prSet/>
      <dgm:spPr/>
      <dgm:t>
        <a:bodyPr/>
        <a:lstStyle/>
        <a:p>
          <a:endParaRPr lang="en-US"/>
        </a:p>
      </dgm:t>
    </dgm:pt>
    <dgm:pt modelId="{549D7477-56BE-4809-B6E8-6409F84D0DFF}" type="sibTrans" cxnId="{9E556D07-7D01-47EB-8BD9-0E6B0514F761}">
      <dgm:prSet/>
      <dgm:spPr/>
      <dgm:t>
        <a:bodyPr/>
        <a:lstStyle/>
        <a:p>
          <a:endParaRPr lang="en-US"/>
        </a:p>
      </dgm:t>
    </dgm:pt>
    <dgm:pt modelId="{44CBB259-1FE5-4BD5-B1F0-2E8EBE2D42F2}">
      <dgm:prSet/>
      <dgm:spPr/>
      <dgm:t>
        <a:bodyPr/>
        <a:lstStyle/>
        <a:p>
          <a:pPr>
            <a:lnSpc>
              <a:spcPct val="100000"/>
            </a:lnSpc>
            <a:defRPr b="1"/>
          </a:pPr>
          <a:r>
            <a:rPr lang="fr-FR"/>
            <a:t>Adaptation aux changements</a:t>
          </a:r>
          <a:endParaRPr lang="en-US"/>
        </a:p>
      </dgm:t>
    </dgm:pt>
    <dgm:pt modelId="{E25DB9F4-C016-4166-9176-244DC4A644CE}" type="parTrans" cxnId="{E318156C-EFBD-47A8-BDDD-96FE9453C420}">
      <dgm:prSet/>
      <dgm:spPr/>
      <dgm:t>
        <a:bodyPr/>
        <a:lstStyle/>
        <a:p>
          <a:endParaRPr lang="en-US"/>
        </a:p>
      </dgm:t>
    </dgm:pt>
    <dgm:pt modelId="{891B4B66-0956-4F04-8874-78683D2DFEC3}" type="sibTrans" cxnId="{E318156C-EFBD-47A8-BDDD-96FE9453C420}">
      <dgm:prSet/>
      <dgm:spPr/>
      <dgm:t>
        <a:bodyPr/>
        <a:lstStyle/>
        <a:p>
          <a:endParaRPr lang="en-US"/>
        </a:p>
      </dgm:t>
    </dgm:pt>
    <dgm:pt modelId="{BC0C4D63-FFAD-44EB-87E3-9463709CF0DF}">
      <dgm:prSet/>
      <dgm:spPr/>
      <dgm:t>
        <a:bodyPr/>
        <a:lstStyle/>
        <a:p>
          <a:pPr>
            <a:lnSpc>
              <a:spcPct val="100000"/>
            </a:lnSpc>
          </a:pPr>
          <a:r>
            <a:rPr lang="fr-FR"/>
            <a:t>Ce type de formation aide les individus à s'adapter plus facilement aux évolutions du marché du travail et aux nouvelles technologies.</a:t>
          </a:r>
          <a:endParaRPr lang="en-US"/>
        </a:p>
      </dgm:t>
    </dgm:pt>
    <dgm:pt modelId="{12A6F23A-2A05-441D-8C3D-BDB6B810E97A}" type="parTrans" cxnId="{59582C1C-A690-4045-BD29-E4E26A2E4D58}">
      <dgm:prSet/>
      <dgm:spPr/>
      <dgm:t>
        <a:bodyPr/>
        <a:lstStyle/>
        <a:p>
          <a:endParaRPr lang="en-US"/>
        </a:p>
      </dgm:t>
    </dgm:pt>
    <dgm:pt modelId="{A88426EE-8896-4435-A18C-9CEDFE027E36}" type="sibTrans" cxnId="{59582C1C-A690-4045-BD29-E4E26A2E4D58}">
      <dgm:prSet/>
      <dgm:spPr/>
      <dgm:t>
        <a:bodyPr/>
        <a:lstStyle/>
        <a:p>
          <a:endParaRPr lang="en-US"/>
        </a:p>
      </dgm:t>
    </dgm:pt>
    <dgm:pt modelId="{7014E50D-853E-422F-B716-68BFF928EFEC}" type="pres">
      <dgm:prSet presAssocID="{543B5893-6EE8-4CA7-B6AB-ED9EE46C11C2}" presName="Name0" presStyleCnt="0">
        <dgm:presLayoutVars>
          <dgm:dir/>
          <dgm:resizeHandles val="exact"/>
        </dgm:presLayoutVars>
      </dgm:prSet>
      <dgm:spPr/>
    </dgm:pt>
    <dgm:pt modelId="{616BA7D0-DA21-450E-A42C-BB7B1960E7E9}" type="pres">
      <dgm:prSet presAssocID="{B948E408-6D58-4C1F-AD92-E749B058B64D}" presName="compNode" presStyleCnt="0"/>
      <dgm:spPr/>
    </dgm:pt>
    <dgm:pt modelId="{1D64012C-28BC-43D5-B550-6995E8F7E365}" type="pres">
      <dgm:prSet presAssocID="{B948E408-6D58-4C1F-AD92-E749B058B64D}" presName="pictRect" presStyleLbl="revTx" presStyleIdx="0" presStyleCnt="6">
        <dgm:presLayoutVars>
          <dgm:chMax val="0"/>
          <dgm:bulletEnabled/>
        </dgm:presLayoutVars>
      </dgm:prSet>
      <dgm:spPr/>
    </dgm:pt>
    <dgm:pt modelId="{F4F3FEF8-B779-4344-A436-CA669966BC72}" type="pres">
      <dgm:prSet presAssocID="{B948E408-6D58-4C1F-AD92-E749B058B64D}" presName="textRect" presStyleLbl="revTx" presStyleIdx="1" presStyleCnt="6">
        <dgm:presLayoutVars>
          <dgm:bulletEnabled/>
        </dgm:presLayoutVars>
      </dgm:prSet>
      <dgm:spPr/>
    </dgm:pt>
    <dgm:pt modelId="{15511D69-3D34-4B9C-BBD2-4FE2E4056E31}" type="pres">
      <dgm:prSet presAssocID="{3558EB10-BDF2-49EF-B7E5-0E88A11AD1E6}" presName="sibTrans" presStyleLbl="sibTrans2D1" presStyleIdx="0" presStyleCnt="0"/>
      <dgm:spPr/>
    </dgm:pt>
    <dgm:pt modelId="{0E850817-3EA0-4AF0-B6CB-3D128C3116DD}" type="pres">
      <dgm:prSet presAssocID="{D7BC8BC0-54B3-42E6-85C9-7EAD14B1D46A}" presName="compNode" presStyleCnt="0"/>
      <dgm:spPr/>
    </dgm:pt>
    <dgm:pt modelId="{EDDB1F66-FCEA-4A62-872C-42FBE3CDBB39}" type="pres">
      <dgm:prSet presAssocID="{D7BC8BC0-54B3-42E6-85C9-7EAD14B1D46A}" presName="pictRect" presStyleLbl="revTx" presStyleIdx="2" presStyleCnt="6">
        <dgm:presLayoutVars>
          <dgm:chMax val="0"/>
          <dgm:bulletEnabled/>
        </dgm:presLayoutVars>
      </dgm:prSet>
      <dgm:spPr/>
    </dgm:pt>
    <dgm:pt modelId="{A7AA737A-C866-46AD-BA50-4A37833C7601}" type="pres">
      <dgm:prSet presAssocID="{D7BC8BC0-54B3-42E6-85C9-7EAD14B1D46A}" presName="textRect" presStyleLbl="revTx" presStyleIdx="3" presStyleCnt="6">
        <dgm:presLayoutVars>
          <dgm:bulletEnabled/>
        </dgm:presLayoutVars>
      </dgm:prSet>
      <dgm:spPr/>
    </dgm:pt>
    <dgm:pt modelId="{035BB7DF-887F-4AB9-8CA5-A60EFBC32EF0}" type="pres">
      <dgm:prSet presAssocID="{5B27CA3B-7633-47F6-902C-95A087FA6FE7}" presName="sibTrans" presStyleLbl="sibTrans2D1" presStyleIdx="0" presStyleCnt="0"/>
      <dgm:spPr/>
    </dgm:pt>
    <dgm:pt modelId="{E2CB8D51-4378-4C9F-83A2-A1A1D4108B33}" type="pres">
      <dgm:prSet presAssocID="{44CBB259-1FE5-4BD5-B1F0-2E8EBE2D42F2}" presName="compNode" presStyleCnt="0"/>
      <dgm:spPr/>
    </dgm:pt>
    <dgm:pt modelId="{E8E877C9-99C0-4115-88C2-473C7F06E03A}" type="pres">
      <dgm:prSet presAssocID="{44CBB259-1FE5-4BD5-B1F0-2E8EBE2D42F2}" presName="pictRect" presStyleLbl="revTx" presStyleIdx="4" presStyleCnt="6">
        <dgm:presLayoutVars>
          <dgm:chMax val="0"/>
          <dgm:bulletEnabled/>
        </dgm:presLayoutVars>
      </dgm:prSet>
      <dgm:spPr/>
    </dgm:pt>
    <dgm:pt modelId="{CDF58FE8-6F79-45D0-8D51-EAFD17DD9F52}" type="pres">
      <dgm:prSet presAssocID="{44CBB259-1FE5-4BD5-B1F0-2E8EBE2D42F2}" presName="textRect" presStyleLbl="revTx" presStyleIdx="5" presStyleCnt="6">
        <dgm:presLayoutVars>
          <dgm:bulletEnabled/>
        </dgm:presLayoutVars>
      </dgm:prSet>
      <dgm:spPr/>
    </dgm:pt>
  </dgm:ptLst>
  <dgm:cxnLst>
    <dgm:cxn modelId="{9E556D07-7D01-47EB-8BD9-0E6B0514F761}" srcId="{D7BC8BC0-54B3-42E6-85C9-7EAD14B1D46A}" destId="{2893E0F3-4094-420A-B27D-7F6AC004634A}" srcOrd="0" destOrd="0" parTransId="{E9C2EEF2-D5D7-4734-859B-3263721001AE}" sibTransId="{549D7477-56BE-4809-B6E8-6409F84D0DFF}"/>
    <dgm:cxn modelId="{42130214-B4CF-4701-8808-3640FCDDBBDA}" type="presOf" srcId="{543B5893-6EE8-4CA7-B6AB-ED9EE46C11C2}" destId="{7014E50D-853E-422F-B716-68BFF928EFEC}" srcOrd="0" destOrd="0" presId="urn:microsoft.com/office/officeart/2024/3/layout/hArchList1"/>
    <dgm:cxn modelId="{59582C1C-A690-4045-BD29-E4E26A2E4D58}" srcId="{44CBB259-1FE5-4BD5-B1F0-2E8EBE2D42F2}" destId="{BC0C4D63-FFAD-44EB-87E3-9463709CF0DF}" srcOrd="0" destOrd="0" parTransId="{12A6F23A-2A05-441D-8C3D-BDB6B810E97A}" sibTransId="{A88426EE-8896-4435-A18C-9CEDFE027E36}"/>
    <dgm:cxn modelId="{99A3235B-C378-4D26-A5F2-C6188F6412AC}" srcId="{B948E408-6D58-4C1F-AD92-E749B058B64D}" destId="{5E87D858-A79F-48F5-BCBC-B21C89EB6C79}" srcOrd="0" destOrd="0" parTransId="{24C71F0A-23CD-4753-B2D1-06962A5E9DA3}" sibTransId="{6CC7C603-3504-429D-8310-C6BE2A2DD98D}"/>
    <dgm:cxn modelId="{E318156C-EFBD-47A8-BDDD-96FE9453C420}" srcId="{543B5893-6EE8-4CA7-B6AB-ED9EE46C11C2}" destId="{44CBB259-1FE5-4BD5-B1F0-2E8EBE2D42F2}" srcOrd="2" destOrd="0" parTransId="{E25DB9F4-C016-4166-9176-244DC4A644CE}" sibTransId="{891B4B66-0956-4F04-8874-78683D2DFEC3}"/>
    <dgm:cxn modelId="{60D1C54D-B74A-4DC9-9C18-54F602C766F9}" type="presOf" srcId="{5B27CA3B-7633-47F6-902C-95A087FA6FE7}" destId="{035BB7DF-887F-4AB9-8CA5-A60EFBC32EF0}" srcOrd="0" destOrd="0" presId="urn:microsoft.com/office/officeart/2024/3/layout/hArchList1"/>
    <dgm:cxn modelId="{0905374E-5A0D-4630-A2E5-3E14E04EB3F3}" type="presOf" srcId="{BC0C4D63-FFAD-44EB-87E3-9463709CF0DF}" destId="{CDF58FE8-6F79-45D0-8D51-EAFD17DD9F52}" srcOrd="0" destOrd="0" presId="urn:microsoft.com/office/officeart/2024/3/layout/hArchList1"/>
    <dgm:cxn modelId="{C61FCA79-9B2D-4046-BBBD-AD2095F1ACA6}" type="presOf" srcId="{D7BC8BC0-54B3-42E6-85C9-7EAD14B1D46A}" destId="{EDDB1F66-FCEA-4A62-872C-42FBE3CDBB39}" srcOrd="0" destOrd="0" presId="urn:microsoft.com/office/officeart/2024/3/layout/hArchList1"/>
    <dgm:cxn modelId="{E07E67AB-013D-4EF0-8077-4AB65CC445E6}" type="presOf" srcId="{44CBB259-1FE5-4BD5-B1F0-2E8EBE2D42F2}" destId="{E8E877C9-99C0-4115-88C2-473C7F06E03A}" srcOrd="0" destOrd="0" presId="urn:microsoft.com/office/officeart/2024/3/layout/hArchList1"/>
    <dgm:cxn modelId="{A39BD7AC-FDCA-47AD-A194-F75AE251DCAA}" type="presOf" srcId="{B948E408-6D58-4C1F-AD92-E749B058B64D}" destId="{1D64012C-28BC-43D5-B550-6995E8F7E365}" srcOrd="0" destOrd="0" presId="urn:microsoft.com/office/officeart/2024/3/layout/hArchList1"/>
    <dgm:cxn modelId="{E260D7BA-7F8C-4836-93E8-451EC35B5D9D}" srcId="{543B5893-6EE8-4CA7-B6AB-ED9EE46C11C2}" destId="{B948E408-6D58-4C1F-AD92-E749B058B64D}" srcOrd="0" destOrd="0" parTransId="{99795278-76A9-4FB3-A71F-57976B76F1EE}" sibTransId="{3558EB10-BDF2-49EF-B7E5-0E88A11AD1E6}"/>
    <dgm:cxn modelId="{15DCFDBE-04C7-4EAA-B023-72185372A836}" type="presOf" srcId="{3558EB10-BDF2-49EF-B7E5-0E88A11AD1E6}" destId="{15511D69-3D34-4B9C-BBD2-4FE2E4056E31}" srcOrd="0" destOrd="0" presId="urn:microsoft.com/office/officeart/2024/3/layout/hArchList1"/>
    <dgm:cxn modelId="{694649C3-91AC-4156-A012-8FA6D0BD1B12}" srcId="{543B5893-6EE8-4CA7-B6AB-ED9EE46C11C2}" destId="{D7BC8BC0-54B3-42E6-85C9-7EAD14B1D46A}" srcOrd="1" destOrd="0" parTransId="{9966CF3B-0B3D-4AEB-9A27-967254951A13}" sibTransId="{5B27CA3B-7633-47F6-902C-95A087FA6FE7}"/>
    <dgm:cxn modelId="{6636FDC5-B71C-4F36-A6CD-ACA0B1BEA92E}" type="presOf" srcId="{2893E0F3-4094-420A-B27D-7F6AC004634A}" destId="{A7AA737A-C866-46AD-BA50-4A37833C7601}" srcOrd="0" destOrd="0" presId="urn:microsoft.com/office/officeart/2024/3/layout/hArchList1"/>
    <dgm:cxn modelId="{DD6AF4CB-1CBF-45D5-BE7E-E9FE090F7775}" type="presOf" srcId="{5E87D858-A79F-48F5-BCBC-B21C89EB6C79}" destId="{F4F3FEF8-B779-4344-A436-CA669966BC72}" srcOrd="0" destOrd="0" presId="urn:microsoft.com/office/officeart/2024/3/layout/hArchList1"/>
    <dgm:cxn modelId="{CDFBF3CF-F49F-4B7A-A56E-BD284DA7301E}" type="presParOf" srcId="{7014E50D-853E-422F-B716-68BFF928EFEC}" destId="{616BA7D0-DA21-450E-A42C-BB7B1960E7E9}" srcOrd="0" destOrd="0" presId="urn:microsoft.com/office/officeart/2024/3/layout/hArchList1"/>
    <dgm:cxn modelId="{4203DB01-5FBC-4504-8AE9-B95A203192C7}" type="presParOf" srcId="{616BA7D0-DA21-450E-A42C-BB7B1960E7E9}" destId="{1D64012C-28BC-43D5-B550-6995E8F7E365}" srcOrd="0" destOrd="0" presId="urn:microsoft.com/office/officeart/2024/3/layout/hArchList1"/>
    <dgm:cxn modelId="{40C9A47C-ADD9-4179-9CCE-03E5B7723327}" type="presParOf" srcId="{616BA7D0-DA21-450E-A42C-BB7B1960E7E9}" destId="{F4F3FEF8-B779-4344-A436-CA669966BC72}" srcOrd="1" destOrd="0" presId="urn:microsoft.com/office/officeart/2024/3/layout/hArchList1"/>
    <dgm:cxn modelId="{85BFFDEE-3BE6-48FF-A6B1-455045CB753A}" type="presParOf" srcId="{7014E50D-853E-422F-B716-68BFF928EFEC}" destId="{15511D69-3D34-4B9C-BBD2-4FE2E4056E31}" srcOrd="1" destOrd="0" presId="urn:microsoft.com/office/officeart/2024/3/layout/hArchList1"/>
    <dgm:cxn modelId="{A735A9E6-5039-402F-8829-3E03538C800D}" type="presParOf" srcId="{7014E50D-853E-422F-B716-68BFF928EFEC}" destId="{0E850817-3EA0-4AF0-B6CB-3D128C3116DD}" srcOrd="2" destOrd="0" presId="urn:microsoft.com/office/officeart/2024/3/layout/hArchList1"/>
    <dgm:cxn modelId="{0D2B505D-6CB1-4D1D-A4B9-3C3294A2DA48}" type="presParOf" srcId="{0E850817-3EA0-4AF0-B6CB-3D128C3116DD}" destId="{EDDB1F66-FCEA-4A62-872C-42FBE3CDBB39}" srcOrd="0" destOrd="0" presId="urn:microsoft.com/office/officeart/2024/3/layout/hArchList1"/>
    <dgm:cxn modelId="{F250CF32-4875-4CA8-A790-1A8FE4E8B537}" type="presParOf" srcId="{0E850817-3EA0-4AF0-B6CB-3D128C3116DD}" destId="{A7AA737A-C866-46AD-BA50-4A37833C7601}" srcOrd="1" destOrd="0" presId="urn:microsoft.com/office/officeart/2024/3/layout/hArchList1"/>
    <dgm:cxn modelId="{76EFE963-61CB-4086-BC11-BF14C0FB8580}" type="presParOf" srcId="{7014E50D-853E-422F-B716-68BFF928EFEC}" destId="{035BB7DF-887F-4AB9-8CA5-A60EFBC32EF0}" srcOrd="3" destOrd="0" presId="urn:microsoft.com/office/officeart/2024/3/layout/hArchList1"/>
    <dgm:cxn modelId="{F64387E0-DA3C-41CA-8039-E78212A44ADC}" type="presParOf" srcId="{7014E50D-853E-422F-B716-68BFF928EFEC}" destId="{E2CB8D51-4378-4C9F-83A2-A1A1D4108B33}" srcOrd="4" destOrd="0" presId="urn:microsoft.com/office/officeart/2024/3/layout/hArchList1"/>
    <dgm:cxn modelId="{1181ACD1-24DF-44D4-ABB9-053FD16D9DC7}" type="presParOf" srcId="{E2CB8D51-4378-4C9F-83A2-A1A1D4108B33}" destId="{E8E877C9-99C0-4115-88C2-473C7F06E03A}" srcOrd="0" destOrd="0" presId="urn:microsoft.com/office/officeart/2024/3/layout/hArchList1"/>
    <dgm:cxn modelId="{5CBC51C3-0F8E-451F-8098-3E83698ED031}" type="presParOf" srcId="{E2CB8D51-4378-4C9F-83A2-A1A1D4108B33}" destId="{CDF58FE8-6F79-45D0-8D51-EAFD17DD9F52}"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4012C-28BC-43D5-B550-6995E8F7E365}">
      <dsp:nvSpPr>
        <dsp:cNvPr id="0" name=""/>
        <dsp:cNvSpPr/>
      </dsp:nvSpPr>
      <dsp:spPr>
        <a:xfrm>
          <a:off x="0" y="0"/>
          <a:ext cx="3370557" cy="59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Outil de développement des compétences</a:t>
          </a:r>
          <a:endParaRPr lang="en-US" sz="1800" kern="1200"/>
        </a:p>
      </dsp:txBody>
      <dsp:txXfrm>
        <a:off x="0" y="0"/>
        <a:ext cx="3370557" cy="590567"/>
      </dsp:txXfrm>
    </dsp:sp>
    <dsp:sp modelId="{F4F3FEF8-B779-4344-A436-CA669966BC72}">
      <dsp:nvSpPr>
        <dsp:cNvPr id="0" name=""/>
        <dsp:cNvSpPr/>
      </dsp:nvSpPr>
      <dsp:spPr>
        <a:xfrm>
          <a:off x="0" y="590567"/>
          <a:ext cx="3370557" cy="1924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formation FPA permet aux adultes d'acquérir des compétences essentielles pour naviguer dans un environnement professionnel dynamique.</a:t>
          </a:r>
          <a:endParaRPr lang="en-US" sz="1400" kern="1200"/>
        </a:p>
      </dsp:txBody>
      <dsp:txXfrm>
        <a:off x="0" y="590567"/>
        <a:ext cx="3370557" cy="1924032"/>
      </dsp:txXfrm>
    </dsp:sp>
    <dsp:sp modelId="{EDDB1F66-FCEA-4A62-872C-42FBE3CDBB39}">
      <dsp:nvSpPr>
        <dsp:cNvPr id="0" name=""/>
        <dsp:cNvSpPr/>
      </dsp:nvSpPr>
      <dsp:spPr>
        <a:xfrm>
          <a:off x="3707612" y="0"/>
          <a:ext cx="3370557" cy="59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Amélioration de l'employabilité</a:t>
          </a:r>
          <a:endParaRPr lang="en-US" sz="1800" kern="1200"/>
        </a:p>
      </dsp:txBody>
      <dsp:txXfrm>
        <a:off x="3707612" y="0"/>
        <a:ext cx="3370557" cy="590567"/>
      </dsp:txXfrm>
    </dsp:sp>
    <dsp:sp modelId="{A7AA737A-C866-46AD-BA50-4A37833C7601}">
      <dsp:nvSpPr>
        <dsp:cNvPr id="0" name=""/>
        <dsp:cNvSpPr/>
      </dsp:nvSpPr>
      <dsp:spPr>
        <a:xfrm>
          <a:off x="3707612" y="590567"/>
          <a:ext cx="3370557" cy="1924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Investir dans la formation FPA augmente les chances des individus de trouver et de conserver un emploi.</a:t>
          </a:r>
          <a:endParaRPr lang="en-US" sz="1400" kern="1200"/>
        </a:p>
      </dsp:txBody>
      <dsp:txXfrm>
        <a:off x="3707612" y="590567"/>
        <a:ext cx="3370557" cy="1924032"/>
      </dsp:txXfrm>
    </dsp:sp>
    <dsp:sp modelId="{E8E877C9-99C0-4115-88C2-473C7F06E03A}">
      <dsp:nvSpPr>
        <dsp:cNvPr id="0" name=""/>
        <dsp:cNvSpPr/>
      </dsp:nvSpPr>
      <dsp:spPr>
        <a:xfrm>
          <a:off x="7415225" y="0"/>
          <a:ext cx="3370557" cy="59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Adaptation aux changements</a:t>
          </a:r>
          <a:endParaRPr lang="en-US" sz="1800" kern="1200"/>
        </a:p>
      </dsp:txBody>
      <dsp:txXfrm>
        <a:off x="7415225" y="0"/>
        <a:ext cx="3370557" cy="590567"/>
      </dsp:txXfrm>
    </dsp:sp>
    <dsp:sp modelId="{CDF58FE8-6F79-45D0-8D51-EAFD17DD9F52}">
      <dsp:nvSpPr>
        <dsp:cNvPr id="0" name=""/>
        <dsp:cNvSpPr/>
      </dsp:nvSpPr>
      <dsp:spPr>
        <a:xfrm>
          <a:off x="7415225" y="590567"/>
          <a:ext cx="3370557" cy="1924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Ce type de formation aide les individus à s'adapter plus facilement aux évolutions du marché du travail et aux nouvelles technologies.</a:t>
          </a:r>
          <a:endParaRPr lang="en-US" sz="1400" kern="1200"/>
        </a:p>
      </dsp:txBody>
      <dsp:txXfrm>
        <a:off x="7415225" y="590567"/>
        <a:ext cx="3370557" cy="1924032"/>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1C7CCF-7605-456D-8C5F-5D11C1BDEA0D}" type="datetimeFigureOut">
              <a:rPr lang="fr-FR" smtClean="0"/>
              <a:t>22/04/2025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15EC1-F826-42CB-A0B2-1D6CCE06B24A}" type="slidenum">
              <a:rPr lang="fr-FR" smtClean="0"/>
              <a:t>‹N°›</a:t>
            </a:fld>
            <a:endParaRPr lang="fr-FR"/>
          </a:p>
        </p:txBody>
      </p:sp>
    </p:spTree>
    <p:extLst>
      <p:ext uri="{BB962C8B-B14F-4D97-AF65-F5344CB8AC3E}">
        <p14:creationId xmlns:p14="http://schemas.microsoft.com/office/powerpoint/2010/main" val="190465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La formation FPA (Formation Professionnelle des Adultes) est essentielle pour le développement des compétences dans le monde professionnel. Cette présentation vous guidera à travers les différents aspects de la formation FPA, y compris ses objectifs, ses composants, son processus, ses avantages et ses perspectives d'avenir.
</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a:t>
            </a:fld>
            <a:endParaRPr lang="fr-FR"/>
          </a:p>
        </p:txBody>
      </p:sp>
    </p:spTree>
    <p:extLst>
      <p:ext uri="{BB962C8B-B14F-4D97-AF65-F5344CB8AC3E}">
        <p14:creationId xmlns:p14="http://schemas.microsoft.com/office/powerpoint/2010/main" val="2792426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cette présentation, nous aborderons d'abord une introduction à la formation FPA, en définissant ses objectifs et en identifiant ses publics cibles. Ensuite, nous examinerons les composantes essentielles, détaillant les modules, les compétences et les méthodes pédagogiques. Nous discuterons également du processus de formation, des avantages qu’elle offre, et enfin, des perspectives et évolutions futures.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2</a:t>
            </a:fld>
            <a:endParaRPr lang="fr-FR"/>
          </a:p>
        </p:txBody>
      </p:sp>
    </p:spTree>
    <p:extLst>
      <p:ext uri="{BB962C8B-B14F-4D97-AF65-F5344CB8AC3E}">
        <p14:creationId xmlns:p14="http://schemas.microsoft.com/office/powerpoint/2010/main" val="387027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vise à améliorer les compétences des adultes en réponse aux besoins du marché du travail. C'est un processus éducatif structuré qui permet aux participants d'acquérir des connaissances et des qualifications spécifiques. Cette section définira l'importance de la formation FPA et son impact sur les professionnels.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3</a:t>
            </a:fld>
            <a:endParaRPr lang="fr-FR"/>
          </a:p>
        </p:txBody>
      </p:sp>
    </p:spTree>
    <p:extLst>
      <p:ext uri="{BB962C8B-B14F-4D97-AF65-F5344CB8AC3E}">
        <p14:creationId xmlns:p14="http://schemas.microsoft.com/office/powerpoint/2010/main" val="2230664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est conçue pour fournir aux adultes les compétences nécessaires pour progresser dans leur carrière. Ses objectifs incluent l'amélioration des performances professionnelles, l'acquisition de nouvelles compétences et l'augmentation de la confiance en soi des apprenants.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4</a:t>
            </a:fld>
            <a:endParaRPr lang="fr-FR"/>
          </a:p>
        </p:txBody>
      </p:sp>
    </p:spTree>
    <p:extLst>
      <p:ext uri="{BB962C8B-B14F-4D97-AF65-F5344CB8AC3E}">
        <p14:creationId xmlns:p14="http://schemas.microsoft.com/office/powerpoint/2010/main" val="2494509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s'adresse à divers publics, notamment les travailleurs en reconversion, ceux cherchant à actualiser leurs compétences, et les jeunes diplômés. Chacun de ces groupes bénéficie d'un programme adapté à ses besoins spécifiques.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5</a:t>
            </a:fld>
            <a:endParaRPr lang="fr-FR"/>
          </a:p>
        </p:txBody>
      </p:sp>
    </p:spTree>
    <p:extLst>
      <p:ext uri="{BB962C8B-B14F-4D97-AF65-F5344CB8AC3E}">
        <p14:creationId xmlns:p14="http://schemas.microsoft.com/office/powerpoint/2010/main" val="2530563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joue un rôle clé dans la réponse aux défis du marché du travail moderne. Elle permet aux adultes de rester compétitifs et de s’adapter aux changements rapides du domaine professionnel, ce qui est essentiel pour le développement économique.</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6</a:t>
            </a:fld>
            <a:endParaRPr lang="fr-FR"/>
          </a:p>
        </p:txBody>
      </p:sp>
    </p:spTree>
    <p:extLst>
      <p:ext uri="{BB962C8B-B14F-4D97-AF65-F5344CB8AC3E}">
        <p14:creationId xmlns:p14="http://schemas.microsoft.com/office/powerpoint/2010/main" val="3847983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composantes de la formation FPA sont cruciales pour garantir son efficacité. Cela inclut les modules de formation, les compétences que les participants peuvent acquérir, et les différentes méthodes pédagogiques utilisées pour maximiser l'apprentissage.</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7</a:t>
            </a:fld>
            <a:endParaRPr lang="fr-FR"/>
          </a:p>
        </p:txBody>
      </p:sp>
    </p:spTree>
    <p:extLst>
      <p:ext uri="{BB962C8B-B14F-4D97-AF65-F5344CB8AC3E}">
        <p14:creationId xmlns:p14="http://schemas.microsoft.com/office/powerpoint/2010/main" val="1161167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modules de la formation FPA sont variés et couvrent un large éventail de sujets. Chaque module est conçu pour répondre aux exigences spécifiques des participants et des industries, allant des compétences techniques aux modules de gestion.</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8</a:t>
            </a:fld>
            <a:endParaRPr lang="fr-FR"/>
          </a:p>
        </p:txBody>
      </p:sp>
    </p:spTree>
    <p:extLst>
      <p:ext uri="{BB962C8B-B14F-4D97-AF65-F5344CB8AC3E}">
        <p14:creationId xmlns:p14="http://schemas.microsoft.com/office/powerpoint/2010/main" val="916114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participants à la formation FPA acquièrent des compétences pratiques et théoriques qui les aident à se démarquer sur le marché du travail. Ces compétences incluent des capacités de communication, de gestion de projet et de résolution de problèmes.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9</a:t>
            </a:fld>
            <a:endParaRPr lang="fr-FR"/>
          </a:p>
        </p:txBody>
      </p:sp>
    </p:spTree>
    <p:extLst>
      <p:ext uri="{BB962C8B-B14F-4D97-AF65-F5344CB8AC3E}">
        <p14:creationId xmlns:p14="http://schemas.microsoft.com/office/powerpoint/2010/main" val="2016348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utilise diverses méthodes pédagogiques, telles que l'apprentissage en présentiel, l'e-learning et les ateliers pratiques. Ces méthodes garantissent une formation interactive et engageante qui répond aux besoins d'apprentissage des adultes.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10</a:t>
            </a:fld>
            <a:endParaRPr lang="fr-FR"/>
          </a:p>
        </p:txBody>
      </p:sp>
    </p:spTree>
    <p:extLst>
      <p:ext uri="{BB962C8B-B14F-4D97-AF65-F5344CB8AC3E}">
        <p14:creationId xmlns:p14="http://schemas.microsoft.com/office/powerpoint/2010/main" val="237705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Comprendre le processus de formation FPA est essentiel pour les futurs participants. Cela inclut les étapes d'inscription, les exigences préalables, le déroulement de la formation et les modalités d'évaluation.</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11</a:t>
            </a:fld>
            <a:endParaRPr lang="fr-FR"/>
          </a:p>
        </p:txBody>
      </p:sp>
    </p:spTree>
    <p:extLst>
      <p:ext uri="{BB962C8B-B14F-4D97-AF65-F5344CB8AC3E}">
        <p14:creationId xmlns:p14="http://schemas.microsoft.com/office/powerpoint/2010/main" val="3505939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L'inscription à la formation FPA nécessite de respecter certains prérequis, tels que des qualifications minimales ou une expérience professionnelle pertinente. Ce processus garantit que tous les participants sont bien préparés pour tirer le meilleur parti de la formation.</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12</a:t>
            </a:fld>
            <a:endParaRPr lang="fr-FR"/>
          </a:p>
        </p:txBody>
      </p:sp>
    </p:spTree>
    <p:extLst>
      <p:ext uri="{BB962C8B-B14F-4D97-AF65-F5344CB8AC3E}">
        <p14:creationId xmlns:p14="http://schemas.microsoft.com/office/powerpoint/2010/main" val="1783257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déroulement de la formation FPA est structuré en plusieurs phases, incluant des sessions théoriques et pratiques. Les participants s'engagent dans des activités qui renforcent leur apprentissage et leur permettent d'appliquer leurs nouvelles compétences.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13</a:t>
            </a:fld>
            <a:endParaRPr lang="fr-FR"/>
          </a:p>
        </p:txBody>
      </p:sp>
    </p:spTree>
    <p:extLst>
      <p:ext uri="{BB962C8B-B14F-4D97-AF65-F5344CB8AC3E}">
        <p14:creationId xmlns:p14="http://schemas.microsoft.com/office/powerpoint/2010/main" val="2167032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À la fin de la formation, les participants sont évalués pour mesurer leur compréhension et leurs compétences acquises. Une certification est délivrée aux apprenants qui réussissent, ce qui leur permet de valoriser leur parcours professionnel.</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14</a:t>
            </a:fld>
            <a:endParaRPr lang="fr-FR"/>
          </a:p>
        </p:txBody>
      </p:sp>
    </p:spTree>
    <p:extLst>
      <p:ext uri="{BB962C8B-B14F-4D97-AF65-F5344CB8AC3E}">
        <p14:creationId xmlns:p14="http://schemas.microsoft.com/office/powerpoint/2010/main" val="3127839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offre de nombreux avantages tant sur le plan professionnel que personnel. Elle permet non seulement d'améliorer les compétences, mais aussi d'ouvrir des portes vers de nouvelles opportunités de carrière.</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15</a:t>
            </a:fld>
            <a:endParaRPr lang="fr-FR"/>
          </a:p>
        </p:txBody>
      </p:sp>
    </p:spTree>
    <p:extLst>
      <p:ext uri="{BB962C8B-B14F-4D97-AF65-F5344CB8AC3E}">
        <p14:creationId xmlns:p14="http://schemas.microsoft.com/office/powerpoint/2010/main" val="3873129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Participer à la formation FPA favorise le développement professionnel en fournissant les outils nécessaires pour évoluer dans sa carrière. Elle contribue également au développement personnel en renforçant la confiance en soi et les capacités d'adaptation.</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16</a:t>
            </a:fld>
            <a:endParaRPr lang="fr-FR"/>
          </a:p>
        </p:txBody>
      </p:sp>
    </p:spTree>
    <p:extLst>
      <p:ext uri="{BB962C8B-B14F-4D97-AF65-F5344CB8AC3E}">
        <p14:creationId xmlns:p14="http://schemas.microsoft.com/office/powerpoint/2010/main" val="353299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augmente considérablement les chances d'obtenir des promotions ou de changer de carrière. Les compétences acquises sont recherchées par de nombreux employeurs, rendant les participants plus compétitifs sur le marché de l'emploi.</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17</a:t>
            </a:fld>
            <a:endParaRPr lang="fr-FR"/>
          </a:p>
        </p:txBody>
      </p:sp>
    </p:spTree>
    <p:extLst>
      <p:ext uri="{BB962C8B-B14F-4D97-AF65-F5344CB8AC3E}">
        <p14:creationId xmlns:p14="http://schemas.microsoft.com/office/powerpoint/2010/main" val="3866571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aide les professionnels à rester à jour avec les évolutions du marché et les nouvelles tendances. Cela leur permet de s'adapter rapidement aux changements et de saisir de nouvelles opportunités.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18</a:t>
            </a:fld>
            <a:endParaRPr lang="fr-FR"/>
          </a:p>
        </p:txBody>
      </p:sp>
    </p:spTree>
    <p:extLst>
      <p:ext uri="{BB962C8B-B14F-4D97-AF65-F5344CB8AC3E}">
        <p14:creationId xmlns:p14="http://schemas.microsoft.com/office/powerpoint/2010/main" val="1170892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est en constante évolution pour répondre aux nouveaux défis et aux besoins du marché. Cette section explorera les tendances actuelles et les innovations qui façonnent l'avenir de la formation professionnelle.</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19</a:t>
            </a:fld>
            <a:endParaRPr lang="fr-FR"/>
          </a:p>
        </p:txBody>
      </p:sp>
    </p:spTree>
    <p:extLst>
      <p:ext uri="{BB962C8B-B14F-4D97-AF65-F5344CB8AC3E}">
        <p14:creationId xmlns:p14="http://schemas.microsoft.com/office/powerpoint/2010/main" val="1371595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tendances actuelles incluent une augmentation de l'utilisation de la technologie dans la formation, des approches d'apprentissage personnalisé et une plus grande attention à la formation continue. Ces éléments redéfinissent la manière dont les adultes apprennent et se développent professionnellement.</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20</a:t>
            </a:fld>
            <a:endParaRPr lang="fr-FR"/>
          </a:p>
        </p:txBody>
      </p:sp>
    </p:spTree>
    <p:extLst>
      <p:ext uri="{BB962C8B-B14F-4D97-AF65-F5344CB8AC3E}">
        <p14:creationId xmlns:p14="http://schemas.microsoft.com/office/powerpoint/2010/main" val="510878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innovations pédagogiques, telles que l'apprentissage hybridé et les plateformes d'e-learning, transforment l'expérience d'apprentissage. Ces technologies rendent la formation FPA plus accessible et efficace, permettant une plus grande flexibilité pour les apprenants.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21</a:t>
            </a:fld>
            <a:endParaRPr lang="fr-FR"/>
          </a:p>
        </p:txBody>
      </p:sp>
    </p:spTree>
    <p:extLst>
      <p:ext uri="{BB962C8B-B14F-4D97-AF65-F5344CB8AC3E}">
        <p14:creationId xmlns:p14="http://schemas.microsoft.com/office/powerpoint/2010/main" val="1067338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rester pertinent, la formation FPA doit anticiper les besoins futurs du marché en matière de compétences. Cela implique une collaboration avec les entreprises et des analyses de marché pour adapter les programmes de formation aux exigences émergentes.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22</a:t>
            </a:fld>
            <a:endParaRPr lang="fr-FR"/>
          </a:p>
        </p:txBody>
      </p:sp>
    </p:spTree>
    <p:extLst>
      <p:ext uri="{BB962C8B-B14F-4D97-AF65-F5344CB8AC3E}">
        <p14:creationId xmlns:p14="http://schemas.microsoft.com/office/powerpoint/2010/main" val="3896958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formation FPA est un outil précieux pour le développement des compétences des adultes dans un monde professionnel en constante évolution. En investissant dans cette formation, les individus améliorent leur employabilité, leur développement personnel et leur capacité à s'adapter aux changements.</a:t>
            </a:r>
          </a:p>
        </p:txBody>
      </p:sp>
      <p:sp>
        <p:nvSpPr>
          <p:cNvPr id="4" name="Espace réservé du numéro de diapositive 3"/>
          <p:cNvSpPr>
            <a:spLocks noGrp="1"/>
          </p:cNvSpPr>
          <p:nvPr>
            <p:ph type="sldNum" sz="quarter" idx="5"/>
          </p:nvPr>
        </p:nvSpPr>
        <p:spPr/>
        <p:txBody>
          <a:bodyPr/>
          <a:lstStyle/>
          <a:p>
            <a:fld id="{66E15EC1-F826-42CB-A0B2-1D6CCE06B24A}" type="slidenum">
              <a:rPr lang="fr-FR" smtClean="0"/>
              <a:t>23</a:t>
            </a:fld>
            <a:endParaRPr lang="fr-FR"/>
          </a:p>
        </p:txBody>
      </p:sp>
    </p:spTree>
    <p:extLst>
      <p:ext uri="{BB962C8B-B14F-4D97-AF65-F5344CB8AC3E}">
        <p14:creationId xmlns:p14="http://schemas.microsoft.com/office/powerpoint/2010/main" val="1134637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4/22/2025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59201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4/22/2025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67287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4/22/2025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06194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4/22/2025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63396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4/22/2025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4213413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4/22/2025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769836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4/22/2025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905278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4/22/2025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353784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4/22/2025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917708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4/22/2025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161273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4/22/2025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139527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4/22/2025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222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B1B2BA0-E16E-2CA3-BAE0-C319C70F0259}"/>
              </a:ext>
            </a:extLst>
          </p:cNvPr>
          <p:cNvSpPr>
            <a:spLocks noGrp="1"/>
          </p:cNvSpPr>
          <p:nvPr>
            <p:ph type="ctrTitle"/>
          </p:nvPr>
        </p:nvSpPr>
        <p:spPr>
          <a:xfrm>
            <a:off x="703400" y="899025"/>
            <a:ext cx="4917754" cy="3792926"/>
          </a:xfrm>
        </p:spPr>
        <p:txBody>
          <a:bodyPr>
            <a:normAutofit/>
          </a:bodyPr>
          <a:lstStyle/>
          <a:p>
            <a:pPr>
              <a:lnSpc>
                <a:spcPct val="90000"/>
              </a:lnSpc>
            </a:pPr>
            <a:r>
              <a:rPr lang="fr-FR" sz="5500"/>
              <a:t>La formation FPA : Un guide complet</a:t>
            </a:r>
          </a:p>
        </p:txBody>
      </p:sp>
      <p:sp>
        <p:nvSpPr>
          <p:cNvPr id="3" name="Sous-titre 2">
            <a:extLst>
              <a:ext uri="{FF2B5EF4-FFF2-40B4-BE49-F238E27FC236}">
                <a16:creationId xmlns:a16="http://schemas.microsoft.com/office/drawing/2014/main" id="{118DD2D5-DCA7-E18A-6508-89E289EB8B70}"/>
              </a:ext>
            </a:extLst>
          </p:cNvPr>
          <p:cNvSpPr>
            <a:spLocks noGrp="1"/>
          </p:cNvSpPr>
          <p:nvPr>
            <p:ph type="subTitle" idx="1"/>
          </p:nvPr>
        </p:nvSpPr>
        <p:spPr>
          <a:xfrm>
            <a:off x="721688" y="4778479"/>
            <a:ext cx="4435882" cy="1101160"/>
          </a:xfrm>
        </p:spPr>
        <p:txBody>
          <a:bodyPr>
            <a:normAutofit/>
          </a:bodyPr>
          <a:lstStyle/>
          <a:p>
            <a:r>
              <a:rPr lang="fr-FR"/>
              <a:t>Explorez les facettes de la formation professionnelle pour adultes</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76813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F2B36B-4D1C-9E0A-B17B-23D805AECA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7681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 3" descr="Personne enseignant en classe">
            <a:extLst>
              <a:ext uri="{FF2B5EF4-FFF2-40B4-BE49-F238E27FC236}">
                <a16:creationId xmlns:a16="http://schemas.microsoft.com/office/drawing/2014/main" id="{B4A748A6-FCC8-4A15-AE51-750CB1EF26DE}"/>
              </a:ext>
            </a:extLst>
          </p:cNvPr>
          <p:cNvPicPr>
            <a:picLocks noChangeAspect="1"/>
          </p:cNvPicPr>
          <p:nvPr/>
        </p:nvPicPr>
        <p:blipFill>
          <a:blip r:embed="rId3"/>
          <a:srcRect l="23130" r="12166"/>
          <a:stretch/>
        </p:blipFill>
        <p:spPr>
          <a:xfrm>
            <a:off x="6217920" y="723901"/>
            <a:ext cx="5244454" cy="5410200"/>
          </a:xfrm>
          <a:prstGeom prst="rect">
            <a:avLst/>
          </a:prstGeom>
        </p:spPr>
      </p:pic>
    </p:spTree>
    <p:extLst>
      <p:ext uri="{BB962C8B-B14F-4D97-AF65-F5344CB8AC3E}">
        <p14:creationId xmlns:p14="http://schemas.microsoft.com/office/powerpoint/2010/main" val="151476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F6FF116-507A-5DCA-46B9-151F6318F5AB}"/>
              </a:ext>
            </a:extLst>
          </p:cNvPr>
          <p:cNvSpPr>
            <a:spLocks noGrp="1"/>
          </p:cNvSpPr>
          <p:nvPr>
            <p:ph type="title"/>
          </p:nvPr>
        </p:nvSpPr>
        <p:spPr>
          <a:xfrm>
            <a:off x="704088" y="914401"/>
            <a:ext cx="6766560" cy="1307592"/>
          </a:xfrm>
        </p:spPr>
        <p:txBody>
          <a:bodyPr vert="horz" lIns="91440" tIns="45720" rIns="91440" bIns="45720" rtlCol="0" anchor="t">
            <a:normAutofit/>
          </a:bodyPr>
          <a:lstStyle/>
          <a:p>
            <a:r>
              <a:rPr lang="en-US"/>
              <a:t>Plan de la Présentation</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B43CA4B1-A630-1CF8-CD71-9D00DED07EAD}"/>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704088" y="2221994"/>
            <a:ext cx="6766560" cy="3739896"/>
          </a:xfrm>
        </p:spPr>
        <p:txBody>
          <a:bodyPr vert="horz" lIns="91440" tIns="45720" rIns="91440" bIns="45720" rtlCol="0">
            <a:normAutofit/>
          </a:bodyPr>
          <a:lstStyle/>
          <a:p>
            <a:r>
              <a:rPr lang="en-US"/>
              <a:t>Introduction à la formation FPA</a:t>
            </a:r>
          </a:p>
          <a:p>
            <a:r>
              <a:rPr lang="en-US"/>
              <a:t>Les composantes essentielles de la formation FPA</a:t>
            </a:r>
          </a:p>
          <a:p>
            <a:r>
              <a:rPr lang="en-US"/>
              <a:t>Le processus de formation FPA</a:t>
            </a:r>
          </a:p>
          <a:p>
            <a:r>
              <a:rPr lang="en-US"/>
              <a:t>Les avantages de la formation FPA</a:t>
            </a:r>
          </a:p>
          <a:p>
            <a:r>
              <a:rPr lang="en-US"/>
              <a:t>Perspectives et évolutions futures de la formation FPA</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Personne méconnaissable en formation commerciale">
            <a:extLst>
              <a:ext uri="{FF2B5EF4-FFF2-40B4-BE49-F238E27FC236}">
                <a16:creationId xmlns:a16="http://schemas.microsoft.com/office/drawing/2014/main" id="{E252DCCC-BB25-4488-8AAD-509090DF82CB}"/>
              </a:ext>
            </a:extLst>
          </p:cNvPr>
          <p:cNvPicPr>
            <a:picLocks noGrp="1" noChangeAspect="1"/>
          </p:cNvPicPr>
          <p:nvPr>
            <p:ph sz="half" idx="1"/>
          </p:nvPr>
        </p:nvPicPr>
        <p:blipFill>
          <a:blip r:embed="rId3"/>
          <a:srcRect l="24682" r="39058" b="2"/>
          <a:stretch/>
        </p:blipFill>
        <p:spPr>
          <a:xfrm>
            <a:off x="8115300" y="10"/>
            <a:ext cx="4076700" cy="6857990"/>
          </a:xfrm>
          <a:prstGeom prst="rect">
            <a:avLst/>
          </a:prstGeom>
        </p:spPr>
      </p:pic>
    </p:spTree>
    <p:extLst>
      <p:ext uri="{BB962C8B-B14F-4D97-AF65-F5344CB8AC3E}">
        <p14:creationId xmlns:p14="http://schemas.microsoft.com/office/powerpoint/2010/main" val="790636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81731412-3F1A-6164-27B2-7CDC38D041A5}"/>
              </a:ext>
            </a:extLst>
          </p:cNvPr>
          <p:cNvSpPr>
            <a:spLocks noGrp="1"/>
          </p:cNvSpPr>
          <p:nvPr>
            <p:ph type="ctrTitle"/>
          </p:nvPr>
        </p:nvSpPr>
        <p:spPr>
          <a:xfrm>
            <a:off x="695324" y="1145308"/>
            <a:ext cx="7600263" cy="4860947"/>
          </a:xfrm>
        </p:spPr>
        <p:txBody>
          <a:bodyPr anchor="b">
            <a:normAutofit/>
          </a:bodyPr>
          <a:lstStyle/>
          <a:p>
            <a:r>
              <a:rPr lang="fr-FR" sz="7600"/>
              <a:t>Introduction à la formation FPA</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18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5DA6484-58A1-D191-8275-B69E700B9AE4}"/>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Définition et objectifs de la formation FPA</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1DC0F5CF-274D-7CC7-DAED-4C945A0F140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Compétences professionnelles</a:t>
            </a:r>
          </a:p>
          <a:p>
            <a:pPr marL="0" lvl="1" indent="0">
              <a:buNone/>
            </a:pPr>
            <a:r>
              <a:rPr lang="fr-FR" sz="1400"/>
              <a:t>La formation FPA vise à doter les adultes des compétences requises pour exceller dans leurs carrières professionnelles.</a:t>
            </a:r>
          </a:p>
          <a:p>
            <a:pPr marL="0" indent="0">
              <a:spcBef>
                <a:spcPts val="2500"/>
              </a:spcBef>
              <a:buNone/>
            </a:pPr>
            <a:r>
              <a:rPr lang="fr-FR" sz="1400" b="1"/>
              <a:t>Amélioration des performances</a:t>
            </a:r>
          </a:p>
          <a:p>
            <a:pPr marL="0" lvl="1" indent="0">
              <a:buNone/>
            </a:pPr>
            <a:r>
              <a:rPr lang="fr-FR" sz="1400"/>
              <a:t>Un objectif clé de la formation FPA est l'amélioration des performances professionnelles des participants, les rendant plus efficaces dans leurs rôles.</a:t>
            </a:r>
          </a:p>
          <a:p>
            <a:pPr marL="0" indent="0">
              <a:spcBef>
                <a:spcPts val="2500"/>
              </a:spcBef>
              <a:buNone/>
            </a:pPr>
            <a:r>
              <a:rPr lang="fr-FR" sz="1400" b="1"/>
              <a:t>Confiance en soi</a:t>
            </a:r>
          </a:p>
          <a:p>
            <a:pPr marL="0" lvl="1" indent="0">
              <a:buNone/>
            </a:pPr>
            <a:r>
              <a:rPr lang="fr-FR" sz="1400"/>
              <a:t>La formation vise également à accroître la confiance en soi des apprenants, leur permettant de relever de nouveaux défis dans leur carrière.</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Lors de l’exposition des petites entreprises, un jeune homme explique le modèle d’affaires de son pays.">
            <a:extLst>
              <a:ext uri="{FF2B5EF4-FFF2-40B4-BE49-F238E27FC236}">
                <a16:creationId xmlns:a16="http://schemas.microsoft.com/office/drawing/2014/main" id="{EAEA01FF-F40A-4C36-8D4A-B72619DF921E}"/>
              </a:ext>
            </a:extLst>
          </p:cNvPr>
          <p:cNvPicPr>
            <a:picLocks noGrp="1" noChangeAspect="1"/>
          </p:cNvPicPr>
          <p:nvPr>
            <p:ph sz="half" idx="1"/>
          </p:nvPr>
        </p:nvPicPr>
        <p:blipFill>
          <a:blip r:embed="rId3"/>
          <a:srcRect l="15888" r="44432" b="-1"/>
          <a:stretch/>
        </p:blipFill>
        <p:spPr>
          <a:xfrm>
            <a:off x="8115300" y="10"/>
            <a:ext cx="4076700" cy="6857990"/>
          </a:xfrm>
          <a:prstGeom prst="rect">
            <a:avLst/>
          </a:prstGeom>
        </p:spPr>
      </p:pic>
    </p:spTree>
    <p:extLst>
      <p:ext uri="{BB962C8B-B14F-4D97-AF65-F5344CB8AC3E}">
        <p14:creationId xmlns:p14="http://schemas.microsoft.com/office/powerpoint/2010/main" val="32178890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1D2863B-4904-1882-7CFF-B9295D246D25}"/>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Publics cibles de la formation FPA</a:t>
            </a:r>
          </a:p>
        </p:txBody>
      </p:sp>
      <p:pic>
        <p:nvPicPr>
          <p:cNvPr id="5" name="Espace réservé du contenu 4" descr="Quatre étudiants, dont un avec un ordinateur portable, dans la salle de cours">
            <a:extLst>
              <a:ext uri="{FF2B5EF4-FFF2-40B4-BE49-F238E27FC236}">
                <a16:creationId xmlns:a16="http://schemas.microsoft.com/office/drawing/2014/main" id="{F0635731-78CB-425E-9533-50226DE08DF1}"/>
              </a:ext>
            </a:extLst>
          </p:cNvPr>
          <p:cNvPicPr>
            <a:picLocks noGrp="1" noChangeAspect="1"/>
          </p:cNvPicPr>
          <p:nvPr>
            <p:ph sz="half" idx="1"/>
          </p:nvPr>
        </p:nvPicPr>
        <p:blipFill>
          <a:blip r:embed="rId3"/>
          <a:srcRect l="25208" r="33959"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253F47EE-8C2C-A038-9D51-137CFB6F081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fr-FR" sz="1400" b="1"/>
              <a:t>Travailleurs en reconversion</a:t>
            </a:r>
          </a:p>
          <a:p>
            <a:pPr marL="0" lvl="1" indent="0">
              <a:buNone/>
            </a:pPr>
            <a:r>
              <a:rPr lang="fr-FR" sz="1400"/>
              <a:t>Les travailleurs en reconversion trouvent dans la formation FPA un soutien pour acquérir de nouvelles compétences et s'adapter à un marché du travail en évolution.</a:t>
            </a:r>
          </a:p>
          <a:p>
            <a:pPr marL="0" indent="0">
              <a:spcBef>
                <a:spcPts val="2500"/>
              </a:spcBef>
              <a:buNone/>
            </a:pPr>
            <a:r>
              <a:rPr lang="fr-FR" sz="1400" b="1"/>
              <a:t>Actualisation des compétences</a:t>
            </a:r>
          </a:p>
          <a:p>
            <a:pPr marL="0" lvl="1" indent="0">
              <a:buNone/>
            </a:pPr>
            <a:r>
              <a:rPr lang="fr-FR" sz="1400"/>
              <a:t>Les personnes cherchant à actualiser leurs compétences bénéficient de programmes ciblés qui les aident à rester compétitives dans leur domaine.</a:t>
            </a:r>
          </a:p>
          <a:p>
            <a:pPr marL="0" indent="0">
              <a:spcBef>
                <a:spcPts val="2500"/>
              </a:spcBef>
              <a:buNone/>
            </a:pPr>
            <a:r>
              <a:rPr lang="fr-FR" sz="1400" b="1"/>
              <a:t>Jeunes diplômés</a:t>
            </a:r>
          </a:p>
          <a:p>
            <a:pPr marL="0" lvl="1" indent="0">
              <a:buNone/>
            </a:pPr>
            <a:r>
              <a:rPr lang="fr-FR" sz="1400"/>
              <a:t>Les jeunes diplômés reçoivent des formations adaptées pour faciliter leur insertion professionnelle et leur développement de carrière.</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491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D5F3DCA-8E9A-0F82-F60A-04827F7C36D2}"/>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Importance et pertinence de la formation</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60B0C702-356A-E394-1470-64FBD5E8FA7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Répondre aux défis du marché</a:t>
            </a:r>
          </a:p>
          <a:p>
            <a:pPr marL="0" lvl="1" indent="0">
              <a:buNone/>
            </a:pPr>
            <a:r>
              <a:rPr lang="fr-FR" sz="1400"/>
              <a:t>La formation FPA aide les adultes à répondre aux défis en constante évolution du marché du travail moderne, leur permettant de s'adapter rapidement.</a:t>
            </a:r>
          </a:p>
          <a:p>
            <a:pPr marL="0" indent="0">
              <a:spcBef>
                <a:spcPts val="2500"/>
              </a:spcBef>
              <a:buNone/>
            </a:pPr>
            <a:r>
              <a:rPr lang="fr-FR" sz="1400" b="1"/>
              <a:t>Compétitivité des adultes</a:t>
            </a:r>
          </a:p>
          <a:p>
            <a:pPr marL="0" lvl="1" indent="0">
              <a:buNone/>
            </a:pPr>
            <a:r>
              <a:rPr lang="fr-FR" sz="1400"/>
              <a:t>Elle permet aux adultes de maintenir leur compétitivité, en acquérant de nouvelles compétences et en se formant constamment.</a:t>
            </a:r>
          </a:p>
          <a:p>
            <a:pPr marL="0" indent="0">
              <a:spcBef>
                <a:spcPts val="2500"/>
              </a:spcBef>
              <a:buNone/>
            </a:pPr>
            <a:r>
              <a:rPr lang="fr-FR" sz="1400" b="1"/>
              <a:t>Développement économique</a:t>
            </a:r>
          </a:p>
          <a:p>
            <a:pPr marL="0" lvl="1" indent="0">
              <a:buNone/>
            </a:pPr>
            <a:r>
              <a:rPr lang="fr-FR" sz="1400"/>
              <a:t>Le développement économique repose sur la capacité des adultes à s’adapter et à innover dans leurs secteurs respectifs grâce à la formation continue.</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Groupe multiethnique d’hommes d’affaires lors d’une réunion d’affaires au bureau.">
            <a:extLst>
              <a:ext uri="{FF2B5EF4-FFF2-40B4-BE49-F238E27FC236}">
                <a16:creationId xmlns:a16="http://schemas.microsoft.com/office/drawing/2014/main" id="{152468B6-E44B-43A7-99A3-F1D329C50F3A}"/>
              </a:ext>
            </a:extLst>
          </p:cNvPr>
          <p:cNvPicPr>
            <a:picLocks noGrp="1" noChangeAspect="1"/>
          </p:cNvPicPr>
          <p:nvPr>
            <p:ph sz="half" idx="1"/>
          </p:nvPr>
        </p:nvPicPr>
        <p:blipFill>
          <a:blip r:embed="rId3"/>
          <a:srcRect l="12286" r="48034" b="-1"/>
          <a:stretch/>
        </p:blipFill>
        <p:spPr>
          <a:xfrm>
            <a:off x="8115300" y="10"/>
            <a:ext cx="4076700" cy="6857990"/>
          </a:xfrm>
          <a:prstGeom prst="rect">
            <a:avLst/>
          </a:prstGeom>
        </p:spPr>
      </p:pic>
    </p:spTree>
    <p:extLst>
      <p:ext uri="{BB962C8B-B14F-4D97-AF65-F5344CB8AC3E}">
        <p14:creationId xmlns:p14="http://schemas.microsoft.com/office/powerpoint/2010/main" val="4192732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04BCC056-0EF6-7EDE-C60E-CA65022DDB1F}"/>
              </a:ext>
            </a:extLst>
          </p:cNvPr>
          <p:cNvSpPr>
            <a:spLocks noGrp="1"/>
          </p:cNvSpPr>
          <p:nvPr>
            <p:ph type="ctrTitle"/>
          </p:nvPr>
        </p:nvSpPr>
        <p:spPr>
          <a:xfrm>
            <a:off x="695324" y="1145308"/>
            <a:ext cx="7600263" cy="4860947"/>
          </a:xfrm>
        </p:spPr>
        <p:txBody>
          <a:bodyPr anchor="b">
            <a:normAutofit/>
          </a:bodyPr>
          <a:lstStyle/>
          <a:p>
            <a:r>
              <a:rPr lang="fr-FR" sz="7000"/>
              <a:t>Les composantes essentielles de la formation FPA</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8707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B6FB30-2E62-1B88-FB94-DAE96DB35CF7}"/>
              </a:ext>
            </a:extLst>
          </p:cNvPr>
          <p:cNvSpPr>
            <a:spLocks noGrp="1"/>
          </p:cNvSpPr>
          <p:nvPr>
            <p:ph type="title"/>
          </p:nvPr>
        </p:nvSpPr>
        <p:spPr>
          <a:xfrm>
            <a:off x="704088" y="914401"/>
            <a:ext cx="6766560" cy="1307592"/>
          </a:xfrm>
        </p:spPr>
        <p:txBody>
          <a:bodyPr vert="horz" lIns="91440" tIns="45720" rIns="91440" bIns="45720" rtlCol="0" anchor="t">
            <a:normAutofit/>
          </a:bodyPr>
          <a:lstStyle/>
          <a:p>
            <a:r>
              <a:rPr lang="en-US"/>
              <a:t>Les modules de formation</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E560270E-405B-7791-8D1C-B8B4C2BCB8A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Modules variés</a:t>
            </a:r>
          </a:p>
          <a:p>
            <a:pPr marL="0" lvl="1" indent="0">
              <a:buNone/>
            </a:pPr>
            <a:r>
              <a:rPr lang="fr-FR" sz="1400"/>
              <a:t>Les modules de formation FPA sont variés, permettant aux participants de choisir selon leurs intérêts et besoins professionnels.</a:t>
            </a:r>
          </a:p>
          <a:p>
            <a:pPr marL="0" indent="0">
              <a:spcBef>
                <a:spcPts val="2500"/>
              </a:spcBef>
              <a:buNone/>
            </a:pPr>
            <a:r>
              <a:rPr lang="fr-FR" sz="1400" b="1"/>
              <a:t>Compétences techniques</a:t>
            </a:r>
          </a:p>
          <a:p>
            <a:pPr marL="0" lvl="1" indent="0">
              <a:buNone/>
            </a:pPr>
            <a:r>
              <a:rPr lang="fr-FR" sz="1400"/>
              <a:t>Certains modules se concentrent sur l'acquisition de compétences techniques essentielles pour les professionnels d'aujourd'hui.</a:t>
            </a:r>
          </a:p>
          <a:p>
            <a:pPr marL="0" indent="0">
              <a:spcBef>
                <a:spcPts val="2500"/>
              </a:spcBef>
              <a:buNone/>
            </a:pPr>
            <a:r>
              <a:rPr lang="fr-FR" sz="1400" b="1"/>
              <a:t>Gestion et leadership</a:t>
            </a:r>
          </a:p>
          <a:p>
            <a:pPr marL="0" lvl="1" indent="0">
              <a:buNone/>
            </a:pPr>
            <a:r>
              <a:rPr lang="fr-FR" sz="1400"/>
              <a:t>D'autres modules sont axés sur le développement des compétences en gestion et en leadership pour les futurs leaders.</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Équipement d’escalade de roche et de glace. Il comprend une paire de piolets et de crampons, un casque, une plaque d’assurage de neige rouge, une boucle prussik, une protection contre les rochers et des broches à glace.">
            <a:extLst>
              <a:ext uri="{FF2B5EF4-FFF2-40B4-BE49-F238E27FC236}">
                <a16:creationId xmlns:a16="http://schemas.microsoft.com/office/drawing/2014/main" id="{81C21AD5-3A29-4AF6-B454-754F55F16B1D}"/>
              </a:ext>
            </a:extLst>
          </p:cNvPr>
          <p:cNvPicPr>
            <a:picLocks noGrp="1" noChangeAspect="1"/>
          </p:cNvPicPr>
          <p:nvPr>
            <p:ph sz="half" idx="1"/>
          </p:nvPr>
        </p:nvPicPr>
        <p:blipFill>
          <a:blip r:embed="rId3"/>
          <a:srcRect l="27632" r="25705" b="1"/>
          <a:stretch/>
        </p:blipFill>
        <p:spPr>
          <a:xfrm>
            <a:off x="8115300" y="10"/>
            <a:ext cx="4076700" cy="6857990"/>
          </a:xfrm>
          <a:prstGeom prst="rect">
            <a:avLst/>
          </a:prstGeom>
        </p:spPr>
      </p:pic>
    </p:spTree>
    <p:extLst>
      <p:ext uri="{BB962C8B-B14F-4D97-AF65-F5344CB8AC3E}">
        <p14:creationId xmlns:p14="http://schemas.microsoft.com/office/powerpoint/2010/main" val="1759822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E120707-56E6-5F24-BC30-F132FA3E3DE1}"/>
              </a:ext>
            </a:extLst>
          </p:cNvPr>
          <p:cNvSpPr>
            <a:spLocks noGrp="1"/>
          </p:cNvSpPr>
          <p:nvPr>
            <p:ph type="title"/>
          </p:nvPr>
        </p:nvSpPr>
        <p:spPr>
          <a:xfrm>
            <a:off x="704087" y="914400"/>
            <a:ext cx="4041648" cy="1928741"/>
          </a:xfrm>
        </p:spPr>
        <p:txBody>
          <a:bodyPr vert="horz" lIns="91440" tIns="45720" rIns="91440" bIns="45720" rtlCol="0" anchor="t">
            <a:normAutofit/>
          </a:bodyPr>
          <a:lstStyle/>
          <a:p>
            <a:r>
              <a:rPr lang="en-US"/>
              <a:t>Les compétences acquises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Penser progrès, chercher une idée. Homme d’affaires dans une suite noire avec des engrenages (symbole de progrès) à la place de la tête. Du petit au moyen et au grand. Flèche pointant de l’un à l’autre.">
            <a:extLst>
              <a:ext uri="{FF2B5EF4-FFF2-40B4-BE49-F238E27FC236}">
                <a16:creationId xmlns:a16="http://schemas.microsoft.com/office/drawing/2014/main" id="{428BA355-F055-48AB-9E2A-369EF452F9FE}"/>
              </a:ext>
            </a:extLst>
          </p:cNvPr>
          <p:cNvPicPr>
            <a:picLocks noGrp="1" noChangeAspect="1"/>
          </p:cNvPicPr>
          <p:nvPr>
            <p:ph sz="half" idx="1"/>
          </p:nvPr>
        </p:nvPicPr>
        <p:blipFill>
          <a:blip r:embed="rId3"/>
          <a:srcRect l="8980" r="2496" b="-3"/>
          <a:stretch/>
        </p:blipFill>
        <p:spPr>
          <a:xfrm>
            <a:off x="804672" y="3044952"/>
            <a:ext cx="3941064" cy="2971800"/>
          </a:xfrm>
          <a:prstGeom prst="rect">
            <a:avLst/>
          </a:prstGeom>
        </p:spPr>
      </p:pic>
      <p:sp>
        <p:nvSpPr>
          <p:cNvPr id="4" name="Espace réservé du contenu 3">
            <a:extLst>
              <a:ext uri="{FF2B5EF4-FFF2-40B4-BE49-F238E27FC236}">
                <a16:creationId xmlns:a16="http://schemas.microsoft.com/office/drawing/2014/main" id="{7AF9734C-8F22-B568-E3D3-975D38B1874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fr-FR" sz="1400" b="1"/>
              <a:t>Compétences pratiques</a:t>
            </a:r>
          </a:p>
          <a:p>
            <a:pPr marL="0" lvl="1" indent="0">
              <a:buNone/>
            </a:pPr>
            <a:r>
              <a:rPr lang="fr-FR" sz="1400"/>
              <a:t>Les participants développent des compétences pratiques qui les préparent à relever des défis dans le monde professionnel.</a:t>
            </a:r>
          </a:p>
          <a:p>
            <a:pPr marL="0" indent="0">
              <a:spcBef>
                <a:spcPts val="2500"/>
              </a:spcBef>
              <a:buNone/>
            </a:pPr>
            <a:r>
              <a:rPr lang="fr-FR" sz="1400" b="1"/>
              <a:t>Compétences théoriques</a:t>
            </a:r>
          </a:p>
          <a:p>
            <a:pPr marL="0" lvl="1" indent="0">
              <a:buNone/>
            </a:pPr>
            <a:r>
              <a:rPr lang="fr-FR" sz="1400"/>
              <a:t>La formation FPA fournit des connaissances théoriques essentielles pour comprendre les concepts clés du marché du travail.</a:t>
            </a:r>
          </a:p>
          <a:p>
            <a:pPr marL="0" indent="0">
              <a:spcBef>
                <a:spcPts val="2500"/>
              </a:spcBef>
              <a:buNone/>
            </a:pPr>
            <a:r>
              <a:rPr lang="fr-FR" sz="1400" b="1"/>
              <a:t>Gestion de projet</a:t>
            </a:r>
          </a:p>
          <a:p>
            <a:pPr marL="0" lvl="1" indent="0">
              <a:buNone/>
            </a:pPr>
            <a:r>
              <a:rPr lang="fr-FR" sz="1400"/>
              <a:t>Les compétences en gestion de projet permettent aux participants de planifier, exécuter et finaliser des projets efficacement.</a:t>
            </a:r>
          </a:p>
          <a:p>
            <a:pPr marL="0" indent="0">
              <a:spcBef>
                <a:spcPts val="2500"/>
              </a:spcBef>
              <a:buNone/>
            </a:pPr>
            <a:r>
              <a:rPr lang="fr-FR" sz="1400" b="1"/>
              <a:t>Communication efficace</a:t>
            </a:r>
          </a:p>
          <a:p>
            <a:pPr marL="0" lvl="1" indent="0">
              <a:buNone/>
            </a:pPr>
            <a:r>
              <a:rPr lang="fr-FR" sz="1400"/>
              <a:t>Les capacités de communication aident les participants à interagir efficacement avec des collègues et des clients.</a:t>
            </a:r>
          </a:p>
        </p:txBody>
      </p: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9312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F9F4B34-6764-A10F-A148-66F94964C201}"/>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Les méthodes pédagogiques utilisées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1BE72354-594A-FE04-BB28-35D2E72395A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Apprentissage en présentiel</a:t>
            </a:r>
          </a:p>
          <a:p>
            <a:pPr marL="0" lvl="1" indent="0">
              <a:buNone/>
            </a:pPr>
            <a:r>
              <a:rPr lang="fr-FR" sz="1400"/>
              <a:t>Les sessions en présentiel favorisent l'interaction directe entre formateurs et apprenants, enrichissant l'expérience de formation.</a:t>
            </a:r>
          </a:p>
          <a:p>
            <a:pPr marL="0" indent="0">
              <a:spcBef>
                <a:spcPts val="2500"/>
              </a:spcBef>
              <a:buNone/>
            </a:pPr>
            <a:r>
              <a:rPr lang="fr-FR" sz="1400" b="1"/>
              <a:t>E-learning</a:t>
            </a:r>
          </a:p>
          <a:p>
            <a:pPr marL="0" lvl="1" indent="0">
              <a:buNone/>
            </a:pPr>
            <a:r>
              <a:rPr lang="fr-FR" sz="1400"/>
              <a:t>L'e-learning permet aux apprenants de suivre des cours à leur propre rythme, rendant l'éducation accessible et flexible.</a:t>
            </a:r>
          </a:p>
          <a:p>
            <a:pPr marL="0" indent="0">
              <a:spcBef>
                <a:spcPts val="2500"/>
              </a:spcBef>
              <a:buNone/>
            </a:pPr>
            <a:r>
              <a:rPr lang="fr-FR" sz="1400" b="1"/>
              <a:t>Ateliers pratiques</a:t>
            </a:r>
          </a:p>
          <a:p>
            <a:pPr marL="0" lvl="1" indent="0">
              <a:buNone/>
            </a:pPr>
            <a:r>
              <a:rPr lang="fr-FR" sz="1400"/>
              <a:t>Les ateliers pratiques offrent des expériences d'apprentissage immersives où les participants appliquent directement leurs compétences.</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Chef d’équipe de formation en classe">
            <a:extLst>
              <a:ext uri="{FF2B5EF4-FFF2-40B4-BE49-F238E27FC236}">
                <a16:creationId xmlns:a16="http://schemas.microsoft.com/office/drawing/2014/main" id="{93450E6B-6A2D-4E91-B180-04DE010585FB}"/>
              </a:ext>
            </a:extLst>
          </p:cNvPr>
          <p:cNvPicPr>
            <a:picLocks noGrp="1" noChangeAspect="1"/>
          </p:cNvPicPr>
          <p:nvPr>
            <p:ph sz="half" idx="1"/>
          </p:nvPr>
        </p:nvPicPr>
        <p:blipFill>
          <a:blip r:embed="rId3"/>
          <a:srcRect l="27731" r="27685"/>
          <a:stretch/>
        </p:blipFill>
        <p:spPr>
          <a:xfrm>
            <a:off x="8115300" y="10"/>
            <a:ext cx="4076700" cy="6857990"/>
          </a:xfrm>
          <a:prstGeom prst="rect">
            <a:avLst/>
          </a:prstGeom>
        </p:spPr>
      </p:pic>
    </p:spTree>
    <p:extLst>
      <p:ext uri="{BB962C8B-B14F-4D97-AF65-F5344CB8AC3E}">
        <p14:creationId xmlns:p14="http://schemas.microsoft.com/office/powerpoint/2010/main" val="4120501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C9EC0F7C-DDDB-05EF-020A-2485302C8D15}"/>
              </a:ext>
            </a:extLst>
          </p:cNvPr>
          <p:cNvSpPr>
            <a:spLocks noGrp="1"/>
          </p:cNvSpPr>
          <p:nvPr>
            <p:ph type="ctrTitle"/>
          </p:nvPr>
        </p:nvSpPr>
        <p:spPr>
          <a:xfrm>
            <a:off x="695324" y="1145308"/>
            <a:ext cx="7600263" cy="4860947"/>
          </a:xfrm>
        </p:spPr>
        <p:txBody>
          <a:bodyPr anchor="b">
            <a:normAutofit/>
          </a:bodyPr>
          <a:lstStyle/>
          <a:p>
            <a:r>
              <a:rPr lang="fr-FR" sz="7600"/>
              <a:t>Le processus de formation FPA</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1055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57863DC-7D1B-2759-F843-CF9FAF9BE470}"/>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Inscription et prérequis</a:t>
            </a:r>
          </a:p>
        </p:txBody>
      </p:sp>
      <p:pic>
        <p:nvPicPr>
          <p:cNvPr id="5" name="Espace réservé du contenu 4" descr="Rangée de coches rouges sur un presse-papiers.">
            <a:extLst>
              <a:ext uri="{FF2B5EF4-FFF2-40B4-BE49-F238E27FC236}">
                <a16:creationId xmlns:a16="http://schemas.microsoft.com/office/drawing/2014/main" id="{7320A363-371B-4A87-95ED-5278C507826F}"/>
              </a:ext>
            </a:extLst>
          </p:cNvPr>
          <p:cNvPicPr>
            <a:picLocks noGrp="1" noChangeAspect="1"/>
          </p:cNvPicPr>
          <p:nvPr>
            <p:ph sz="half" idx="1"/>
          </p:nvPr>
        </p:nvPicPr>
        <p:blipFill>
          <a:blip r:embed="rId3"/>
          <a:srcRect l="15191" r="36176"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254B39B8-941B-7983-2988-2D474AF87CB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fr-FR" sz="1400" b="1"/>
              <a:t>Qualifications minimales</a:t>
            </a:r>
          </a:p>
          <a:p>
            <a:pPr marL="0" lvl="1" indent="0">
              <a:buNone/>
            </a:pPr>
            <a:r>
              <a:rPr lang="fr-FR" sz="1400"/>
              <a:t>Pour s'inscrire à la formation, les candidats doivent posséder des qualifications minimales spécifiques, garantissant ainsi une base solide pour l'apprentissage.</a:t>
            </a:r>
          </a:p>
          <a:p>
            <a:pPr marL="0" indent="0">
              <a:spcBef>
                <a:spcPts val="2500"/>
              </a:spcBef>
              <a:buNone/>
            </a:pPr>
            <a:r>
              <a:rPr lang="fr-FR" sz="1400" b="1"/>
              <a:t>Expérience professionnelle</a:t>
            </a:r>
          </a:p>
          <a:p>
            <a:pPr marL="0" lvl="1" indent="0">
              <a:buNone/>
            </a:pPr>
            <a:r>
              <a:rPr lang="fr-FR" sz="1400"/>
              <a:t>Une expérience professionnelle pertinente est également requise pour s'assurer que les participants sont familiers avec le domaine de formation.</a:t>
            </a:r>
          </a:p>
          <a:p>
            <a:pPr marL="0" indent="0">
              <a:spcBef>
                <a:spcPts val="2500"/>
              </a:spcBef>
              <a:buNone/>
            </a:pPr>
            <a:r>
              <a:rPr lang="fr-FR" sz="1400" b="1"/>
              <a:t>Préparation à la formation</a:t>
            </a:r>
          </a:p>
          <a:p>
            <a:pPr marL="0" lvl="1" indent="0">
              <a:buNone/>
            </a:pPr>
            <a:r>
              <a:rPr lang="fr-FR" sz="1400"/>
              <a:t>Le respect des prérequis garantit que tous les participants sont bien préparés pour tirer le meilleur parti de la formation FPA.</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214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CEFD3E6-E179-3E1F-8E84-78D72B253596}"/>
              </a:ext>
            </a:extLst>
          </p:cNvPr>
          <p:cNvSpPr>
            <a:spLocks noGrp="1"/>
          </p:cNvSpPr>
          <p:nvPr>
            <p:ph type="title"/>
          </p:nvPr>
        </p:nvSpPr>
        <p:spPr>
          <a:xfrm>
            <a:off x="704087" y="914400"/>
            <a:ext cx="4041648" cy="1928741"/>
          </a:xfrm>
        </p:spPr>
        <p:txBody>
          <a:bodyPr vert="horz" lIns="91440" tIns="45720" rIns="91440" bIns="45720" rtlCol="0" anchor="t">
            <a:normAutofit/>
          </a:bodyPr>
          <a:lstStyle/>
          <a:p>
            <a:r>
              <a:rPr lang="en-US"/>
              <a:t>Déroulement de la formation</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Un enseignant explique comment recycler les déchets plastiques">
            <a:extLst>
              <a:ext uri="{FF2B5EF4-FFF2-40B4-BE49-F238E27FC236}">
                <a16:creationId xmlns:a16="http://schemas.microsoft.com/office/drawing/2014/main" id="{D48C63ED-EC32-4663-BB8F-3E1C78BEEA6C}"/>
              </a:ext>
            </a:extLst>
          </p:cNvPr>
          <p:cNvPicPr>
            <a:picLocks noGrp="1" noChangeAspect="1"/>
          </p:cNvPicPr>
          <p:nvPr>
            <p:ph sz="half" idx="1"/>
          </p:nvPr>
        </p:nvPicPr>
        <p:blipFill>
          <a:blip r:embed="rId3"/>
          <a:srcRect l="4845" r="6632" b="-3"/>
          <a:stretch/>
        </p:blipFill>
        <p:spPr>
          <a:xfrm>
            <a:off x="804672" y="3044952"/>
            <a:ext cx="3941064" cy="2971800"/>
          </a:xfrm>
          <a:prstGeom prst="rect">
            <a:avLst/>
          </a:prstGeom>
        </p:spPr>
      </p:pic>
      <p:sp>
        <p:nvSpPr>
          <p:cNvPr id="4" name="Espace réservé du contenu 3">
            <a:extLst>
              <a:ext uri="{FF2B5EF4-FFF2-40B4-BE49-F238E27FC236}">
                <a16:creationId xmlns:a16="http://schemas.microsoft.com/office/drawing/2014/main" id="{7B2A94B4-CF22-63EE-F23A-5A2F98960B9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fr-FR" sz="1400" b="1"/>
              <a:t>Phases de la formation</a:t>
            </a:r>
          </a:p>
          <a:p>
            <a:pPr marL="0" lvl="1" indent="0">
              <a:buNone/>
            </a:pPr>
            <a:r>
              <a:rPr lang="fr-FR" sz="1400"/>
              <a:t>La formation FPA est divisée en différentes phases, offrant un équilibre entre théorie et pratique pour un apprentissage efficace.</a:t>
            </a:r>
          </a:p>
          <a:p>
            <a:pPr marL="0" indent="0">
              <a:spcBef>
                <a:spcPts val="2500"/>
              </a:spcBef>
              <a:buNone/>
            </a:pPr>
            <a:r>
              <a:rPr lang="fr-FR" sz="1400" b="1"/>
              <a:t>Sessions théoriques</a:t>
            </a:r>
          </a:p>
          <a:p>
            <a:pPr marL="0" lvl="1" indent="0">
              <a:buNone/>
            </a:pPr>
            <a:r>
              <a:rPr lang="fr-FR" sz="1400"/>
              <a:t>Les sessions théoriques fournissent les bases nécessaires et les connaissances essentielles pour les participants.</a:t>
            </a:r>
          </a:p>
          <a:p>
            <a:pPr marL="0" indent="0">
              <a:spcBef>
                <a:spcPts val="2500"/>
              </a:spcBef>
              <a:buNone/>
            </a:pPr>
            <a:r>
              <a:rPr lang="fr-FR" sz="1400" b="1"/>
              <a:t>Activités pratiques</a:t>
            </a:r>
          </a:p>
          <a:p>
            <a:pPr marL="0" lvl="1" indent="0">
              <a:buNone/>
            </a:pPr>
            <a:r>
              <a:rPr lang="fr-FR" sz="1400"/>
              <a:t>Les activités pratiques permettent aux participants d'appliquer leurs compétences dans un environnement réel, renforçant ainsi leur apprentissage.</a:t>
            </a:r>
          </a:p>
        </p:txBody>
      </p: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597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6DDF398-B6D6-2F5B-5773-B37E17EABF98}"/>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Évaluation et certification</a:t>
            </a:r>
          </a:p>
        </p:txBody>
      </p:sp>
      <p:pic>
        <p:nvPicPr>
          <p:cNvPr id="5" name="Espace réservé du contenu 4" descr="Succès, entreprise, emballage, colis, cadeau,">
            <a:extLst>
              <a:ext uri="{FF2B5EF4-FFF2-40B4-BE49-F238E27FC236}">
                <a16:creationId xmlns:a16="http://schemas.microsoft.com/office/drawing/2014/main" id="{ABBFFF78-1A60-4681-AF44-06F9089F0618}"/>
              </a:ext>
            </a:extLst>
          </p:cNvPr>
          <p:cNvPicPr>
            <a:picLocks noGrp="1" noChangeAspect="1"/>
          </p:cNvPicPr>
          <p:nvPr>
            <p:ph sz="half" idx="1"/>
          </p:nvPr>
        </p:nvPicPr>
        <p:blipFill>
          <a:blip r:embed="rId3"/>
          <a:srcRect l="15089" r="44079"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7F5B094A-C53C-D7F1-F871-AC24E31F4B2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fr-FR" sz="1400" b="1"/>
              <a:t>Évaluation des participants</a:t>
            </a:r>
          </a:p>
          <a:p>
            <a:pPr marL="0" lvl="1" indent="0">
              <a:buNone/>
            </a:pPr>
            <a:r>
              <a:rPr lang="fr-FR" sz="1400"/>
              <a:t>À la fin de la formation, les participants sont évalués pour vérifier leur compréhension et leurs compétences acquises.</a:t>
            </a:r>
          </a:p>
          <a:p>
            <a:pPr marL="0" indent="0">
              <a:spcBef>
                <a:spcPts val="2500"/>
              </a:spcBef>
              <a:buNone/>
            </a:pPr>
            <a:r>
              <a:rPr lang="fr-FR" sz="1400" b="1"/>
              <a:t>Obtention de la certification</a:t>
            </a:r>
          </a:p>
          <a:p>
            <a:pPr marL="0" lvl="1" indent="0">
              <a:buNone/>
            </a:pPr>
            <a:r>
              <a:rPr lang="fr-FR" sz="1400"/>
              <a:t>Une certification est délivrée aux apprenants qui réussissent, soulignant leur réalisation et leur expertise.</a:t>
            </a:r>
          </a:p>
          <a:p>
            <a:pPr marL="0" indent="0">
              <a:spcBef>
                <a:spcPts val="2500"/>
              </a:spcBef>
              <a:buNone/>
            </a:pPr>
            <a:r>
              <a:rPr lang="fr-FR" sz="1400" b="1"/>
              <a:t>Valorisation du parcours professionnel</a:t>
            </a:r>
          </a:p>
          <a:p>
            <a:pPr marL="0" lvl="1" indent="0">
              <a:buNone/>
            </a:pPr>
            <a:r>
              <a:rPr lang="fr-FR" sz="1400"/>
              <a:t>La certification permet aux apprenants de valoriser leur parcours professionnel et d'améliorer leurs opportunités de carrière.</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4205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4A7372EF-9CD7-FC8E-4C07-8C6EB43EF5A6}"/>
              </a:ext>
            </a:extLst>
          </p:cNvPr>
          <p:cNvSpPr>
            <a:spLocks noGrp="1"/>
          </p:cNvSpPr>
          <p:nvPr>
            <p:ph type="ctrTitle"/>
          </p:nvPr>
        </p:nvSpPr>
        <p:spPr>
          <a:xfrm>
            <a:off x="695324" y="1145308"/>
            <a:ext cx="7600263" cy="4860947"/>
          </a:xfrm>
        </p:spPr>
        <p:txBody>
          <a:bodyPr anchor="b">
            <a:normAutofit/>
          </a:bodyPr>
          <a:lstStyle/>
          <a:p>
            <a:r>
              <a:rPr lang="fr-FR" sz="7600"/>
              <a:t>Les avantages de la formation FPA</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867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623ABCD-7E38-E195-65C0-25639027DE16}"/>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sz="3700"/>
              <a:t>Développement professionnel et personnel</a:t>
            </a:r>
          </a:p>
        </p:txBody>
      </p:sp>
      <p:pic>
        <p:nvPicPr>
          <p:cNvPr id="5" name="Espace réservé du contenu 4" descr="réunion d’affaires dans la salle de conférence @ Yokohama">
            <a:extLst>
              <a:ext uri="{FF2B5EF4-FFF2-40B4-BE49-F238E27FC236}">
                <a16:creationId xmlns:a16="http://schemas.microsoft.com/office/drawing/2014/main" id="{05C8CC0F-9494-4124-B7E4-100B496C1FEA}"/>
              </a:ext>
            </a:extLst>
          </p:cNvPr>
          <p:cNvPicPr>
            <a:picLocks noGrp="1" noChangeAspect="1"/>
          </p:cNvPicPr>
          <p:nvPr>
            <p:ph sz="half" idx="1"/>
          </p:nvPr>
        </p:nvPicPr>
        <p:blipFill>
          <a:blip r:embed="rId3"/>
          <a:srcRect l="27219" r="31949"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96797848-97C4-36D5-6611-FC15FD0887A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fr-FR" sz="1400" b="1"/>
              <a:t>Outils pour l'évolution professionnelle</a:t>
            </a:r>
          </a:p>
          <a:p>
            <a:pPr marL="0" lvl="1" indent="0">
              <a:buNone/>
            </a:pPr>
            <a:r>
              <a:rPr lang="fr-FR" sz="1400"/>
              <a:t>La formation FPA offre des outils essentiels pour progresser dans sa carrière et atteindre ses objectifs professionnels.</a:t>
            </a:r>
          </a:p>
          <a:p>
            <a:pPr marL="0" indent="0">
              <a:spcBef>
                <a:spcPts val="2500"/>
              </a:spcBef>
              <a:buNone/>
            </a:pPr>
            <a:r>
              <a:rPr lang="fr-FR" sz="1400" b="1"/>
              <a:t>Renforcement de la confiance en soi</a:t>
            </a:r>
          </a:p>
          <a:p>
            <a:pPr marL="0" lvl="1" indent="0">
              <a:buNone/>
            </a:pPr>
            <a:r>
              <a:rPr lang="fr-FR" sz="1400"/>
              <a:t>Participer à cette formation aide à renforcer la confiance en soi, élément clé pour réussir dans le monde professionnel.</a:t>
            </a:r>
          </a:p>
          <a:p>
            <a:pPr marL="0" indent="0">
              <a:spcBef>
                <a:spcPts val="2500"/>
              </a:spcBef>
              <a:buNone/>
            </a:pPr>
            <a:r>
              <a:rPr lang="fr-FR" sz="1400" b="1"/>
              <a:t>Capacités d'adaptation</a:t>
            </a:r>
          </a:p>
          <a:p>
            <a:pPr marL="0" lvl="1" indent="0">
              <a:buNone/>
            </a:pPr>
            <a:r>
              <a:rPr lang="fr-FR" sz="1400"/>
              <a:t>La formation contribue à améliorer les capacités d'adaptation, permettant de mieux gérer les défis et les changements professionnels.</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0478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E7674D6-7674-DE5E-2979-977CA4E19464}"/>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Opportunités de carrière</a:t>
            </a:r>
          </a:p>
        </p:txBody>
      </p:sp>
      <p:pic>
        <p:nvPicPr>
          <p:cNvPr id="5" name="Espace réservé du contenu 4" descr="Voici nos dates limites pour cette semaine">
            <a:extLst>
              <a:ext uri="{FF2B5EF4-FFF2-40B4-BE49-F238E27FC236}">
                <a16:creationId xmlns:a16="http://schemas.microsoft.com/office/drawing/2014/main" id="{16BCC9F5-9A3B-4FB1-A8A0-8223AC69EF88}"/>
              </a:ext>
            </a:extLst>
          </p:cNvPr>
          <p:cNvPicPr>
            <a:picLocks noGrp="1" noChangeAspect="1"/>
          </p:cNvPicPr>
          <p:nvPr>
            <p:ph sz="half" idx="1"/>
          </p:nvPr>
        </p:nvPicPr>
        <p:blipFill>
          <a:blip r:embed="rId3"/>
          <a:srcRect l="38847" r="20321"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EAB55E31-F59E-DDCA-B8DA-62B25144AAC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fr-FR" sz="1400" b="1"/>
              <a:t>Avantages de la formation FPA</a:t>
            </a:r>
          </a:p>
          <a:p>
            <a:pPr marL="0" lvl="1" indent="0">
              <a:buNone/>
            </a:pPr>
            <a:r>
              <a:rPr lang="fr-FR" sz="1400"/>
              <a:t>La formation FPA améliore les chances d'obtenir des promotions et de faire progresser sa carrière. Les participants acquièrent des compétences précieuses qui les rendent plus compétitifs.</a:t>
            </a:r>
          </a:p>
          <a:p>
            <a:pPr marL="0" indent="0">
              <a:spcBef>
                <a:spcPts val="2500"/>
              </a:spcBef>
              <a:buNone/>
            </a:pPr>
            <a:r>
              <a:rPr lang="fr-FR" sz="1400" b="1"/>
              <a:t>Compétences recherchées</a:t>
            </a:r>
          </a:p>
          <a:p>
            <a:pPr marL="0" lvl="1" indent="0">
              <a:buNone/>
            </a:pPr>
            <a:r>
              <a:rPr lang="fr-FR" sz="1400"/>
              <a:t>Les compétences acquises lors de la formation FPA sont hautement recherchées par les employeurs. Cela permet aux participants de se démarquer sur le marché de l'emploi.</a:t>
            </a:r>
          </a:p>
          <a:p>
            <a:pPr marL="0" indent="0">
              <a:spcBef>
                <a:spcPts val="2500"/>
              </a:spcBef>
              <a:buNone/>
            </a:pPr>
            <a:r>
              <a:rPr lang="fr-FR" sz="1400" b="1"/>
              <a:t>Changement de carrière</a:t>
            </a:r>
          </a:p>
          <a:p>
            <a:pPr marL="0" lvl="1" indent="0">
              <a:buNone/>
            </a:pPr>
            <a:r>
              <a:rPr lang="fr-FR" sz="1400"/>
              <a:t>La formation FPA facilite également les changements de carrière en fournissant les qualifications nécessaires. Cela aide les professionnels à naviguer vers de nouveaux rôles avec confiance.</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474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194DD12-9E84-31FD-2A3F-225F4F21FFB5}"/>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Adaptabilité aux évolutions du marché</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824740DC-D079-138E-D960-8D9CAD16BD5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Formation continue</a:t>
            </a:r>
          </a:p>
          <a:p>
            <a:pPr marL="0" lvl="1" indent="0">
              <a:buNone/>
            </a:pPr>
            <a:r>
              <a:rPr lang="fr-FR" sz="1400"/>
              <a:t>La formation FPA est essentielle pour aider les professionnels à rester informés des nouvelles tendances du marché.</a:t>
            </a:r>
          </a:p>
          <a:p>
            <a:pPr marL="0" indent="0">
              <a:spcBef>
                <a:spcPts val="2500"/>
              </a:spcBef>
              <a:buNone/>
            </a:pPr>
            <a:r>
              <a:rPr lang="fr-FR" sz="1400" b="1"/>
              <a:t>Adaptabilité rapide</a:t>
            </a:r>
          </a:p>
          <a:p>
            <a:pPr marL="0" lvl="1" indent="0">
              <a:buNone/>
            </a:pPr>
            <a:r>
              <a:rPr lang="fr-FR" sz="1400"/>
              <a:t>S'adapter rapidement aux changements du marché permet aux professionnels de saisir de nouvelles opportunités et de rester compétitifs.</a:t>
            </a:r>
          </a:p>
          <a:p>
            <a:pPr marL="0" indent="0">
              <a:spcBef>
                <a:spcPts val="2500"/>
              </a:spcBef>
              <a:buNone/>
            </a:pPr>
            <a:r>
              <a:rPr lang="fr-FR" sz="1400" b="1"/>
              <a:t>Saisir des opportunités</a:t>
            </a:r>
          </a:p>
          <a:p>
            <a:pPr marL="0" lvl="1" indent="0">
              <a:buNone/>
            </a:pPr>
            <a:r>
              <a:rPr lang="fr-FR" sz="1400"/>
              <a:t>La formation FPA prépare les professionnels à identifier et à exploiter de nouvelles opportunités dans un environnement en constante évolution.</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Plan d’un homme d’affaires tenant un tas de ballons de crypto-monnaie au sommet d’un graphique sur fond blanc">
            <a:extLst>
              <a:ext uri="{FF2B5EF4-FFF2-40B4-BE49-F238E27FC236}">
                <a16:creationId xmlns:a16="http://schemas.microsoft.com/office/drawing/2014/main" id="{34187E88-ED91-4196-A8AC-BB51F4618050}"/>
              </a:ext>
            </a:extLst>
          </p:cNvPr>
          <p:cNvPicPr>
            <a:picLocks noGrp="1" noChangeAspect="1"/>
          </p:cNvPicPr>
          <p:nvPr>
            <p:ph sz="half" idx="1"/>
          </p:nvPr>
        </p:nvPicPr>
        <p:blipFill>
          <a:blip r:embed="rId3"/>
          <a:srcRect l="43371" r="5655" b="-1"/>
          <a:stretch/>
        </p:blipFill>
        <p:spPr>
          <a:xfrm>
            <a:off x="8115300" y="10"/>
            <a:ext cx="4076700" cy="6857990"/>
          </a:xfrm>
          <a:prstGeom prst="rect">
            <a:avLst/>
          </a:prstGeom>
        </p:spPr>
      </p:pic>
    </p:spTree>
    <p:extLst>
      <p:ext uri="{BB962C8B-B14F-4D97-AF65-F5344CB8AC3E}">
        <p14:creationId xmlns:p14="http://schemas.microsoft.com/office/powerpoint/2010/main" val="251102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5310F2B0-C91F-5359-E950-497995A67D52}"/>
              </a:ext>
            </a:extLst>
          </p:cNvPr>
          <p:cNvSpPr>
            <a:spLocks noGrp="1"/>
          </p:cNvSpPr>
          <p:nvPr>
            <p:ph type="ctrTitle"/>
          </p:nvPr>
        </p:nvSpPr>
        <p:spPr>
          <a:xfrm>
            <a:off x="695324" y="1145308"/>
            <a:ext cx="7600263" cy="4860947"/>
          </a:xfrm>
        </p:spPr>
        <p:txBody>
          <a:bodyPr anchor="b">
            <a:normAutofit/>
          </a:bodyPr>
          <a:lstStyle/>
          <a:p>
            <a:r>
              <a:rPr lang="fr-FR" sz="7600"/>
              <a:t>Perspectives et évolutions futures de la formation FPA</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969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A78EC8C-B5F2-3123-CA40-1D3BFABCD95D}"/>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sz="3400"/>
              <a:t>Tendances actuelles dans la formation professionnelle</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6146DD5A-FA62-77FB-C775-98FC6F086BD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Utilisation de la technologie</a:t>
            </a:r>
          </a:p>
          <a:p>
            <a:pPr marL="0" lvl="1" indent="0">
              <a:buNone/>
            </a:pPr>
            <a:r>
              <a:rPr lang="fr-FR" sz="1400"/>
              <a:t>L'intégration de la technologie dans la formation professionnelle facilite l'accès à des ressources d'apprentissage innovantes et engageantes.</a:t>
            </a:r>
          </a:p>
          <a:p>
            <a:pPr marL="0" indent="0">
              <a:spcBef>
                <a:spcPts val="2500"/>
              </a:spcBef>
              <a:buNone/>
            </a:pPr>
            <a:r>
              <a:rPr lang="fr-FR" sz="1400" b="1"/>
              <a:t>Apprentissage personnalisé</a:t>
            </a:r>
          </a:p>
          <a:p>
            <a:pPr marL="0" lvl="1" indent="0">
              <a:buNone/>
            </a:pPr>
            <a:r>
              <a:rPr lang="fr-FR" sz="1400"/>
              <a:t>Les approches d'apprentissage personnalisé permettent aux adultes d'apprendre à leur propre rythme, en fonction de leurs besoins spécifiques.</a:t>
            </a:r>
          </a:p>
          <a:p>
            <a:pPr marL="0" indent="0">
              <a:spcBef>
                <a:spcPts val="2500"/>
              </a:spcBef>
              <a:buNone/>
            </a:pPr>
            <a:r>
              <a:rPr lang="fr-FR" sz="1400" b="1"/>
              <a:t>Formation continue</a:t>
            </a:r>
          </a:p>
          <a:p>
            <a:pPr marL="0" lvl="1" indent="0">
              <a:buNone/>
            </a:pPr>
            <a:r>
              <a:rPr lang="fr-FR" sz="1400"/>
              <a:t>Une attention accrue à la formation continue aide les professionnels à rester compétitifs et à améliorer leurs compétences tout au long de leur carrière.</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Gros plan d’hommes d’affaires non identifiables travaillant sur des tablettes numériques dans un bureau">
            <a:extLst>
              <a:ext uri="{FF2B5EF4-FFF2-40B4-BE49-F238E27FC236}">
                <a16:creationId xmlns:a16="http://schemas.microsoft.com/office/drawing/2014/main" id="{3120B489-7798-43CA-A6CD-8E9D837BB63A}"/>
              </a:ext>
            </a:extLst>
          </p:cNvPr>
          <p:cNvPicPr>
            <a:picLocks noGrp="1" noChangeAspect="1"/>
          </p:cNvPicPr>
          <p:nvPr>
            <p:ph sz="half" idx="1"/>
          </p:nvPr>
        </p:nvPicPr>
        <p:blipFill>
          <a:blip r:embed="rId3"/>
          <a:srcRect l="43954" r="16366" b="-1"/>
          <a:stretch/>
        </p:blipFill>
        <p:spPr>
          <a:xfrm>
            <a:off x="8115300" y="10"/>
            <a:ext cx="4076700" cy="6857990"/>
          </a:xfrm>
          <a:prstGeom prst="rect">
            <a:avLst/>
          </a:prstGeom>
        </p:spPr>
      </p:pic>
    </p:spTree>
    <p:extLst>
      <p:ext uri="{BB962C8B-B14F-4D97-AF65-F5344CB8AC3E}">
        <p14:creationId xmlns:p14="http://schemas.microsoft.com/office/powerpoint/2010/main" val="4201549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939FBA-14F4-C171-C4C1-DD1E87820B85}"/>
              </a:ext>
            </a:extLst>
          </p:cNvPr>
          <p:cNvSpPr>
            <a:spLocks noGrp="1"/>
          </p:cNvSpPr>
          <p:nvPr>
            <p:ph type="title"/>
          </p:nvPr>
        </p:nvSpPr>
        <p:spPr>
          <a:xfrm>
            <a:off x="704087" y="914400"/>
            <a:ext cx="4041648" cy="1928741"/>
          </a:xfrm>
        </p:spPr>
        <p:txBody>
          <a:bodyPr vert="horz" lIns="91440" tIns="45720" rIns="91440" bIns="45720" rtlCol="0" anchor="t">
            <a:normAutofit/>
          </a:bodyPr>
          <a:lstStyle/>
          <a:p>
            <a:r>
              <a:rPr lang="en-US" sz="3700"/>
              <a:t>Innovations pédagogiques et technologiques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Présentation e-Learning et infographies. Gros plan sur écran LCD.">
            <a:extLst>
              <a:ext uri="{FF2B5EF4-FFF2-40B4-BE49-F238E27FC236}">
                <a16:creationId xmlns:a16="http://schemas.microsoft.com/office/drawing/2014/main" id="{6988E3F6-C69E-4BBF-B355-50C6D6F299B9}"/>
              </a:ext>
            </a:extLst>
          </p:cNvPr>
          <p:cNvPicPr>
            <a:picLocks noGrp="1" noChangeAspect="1"/>
          </p:cNvPicPr>
          <p:nvPr>
            <p:ph sz="half" idx="1"/>
          </p:nvPr>
        </p:nvPicPr>
        <p:blipFill>
          <a:blip r:embed="rId3"/>
          <a:srcRect l="10276" r="1201" b="-3"/>
          <a:stretch/>
        </p:blipFill>
        <p:spPr>
          <a:xfrm>
            <a:off x="804672" y="3044952"/>
            <a:ext cx="3941064" cy="2971800"/>
          </a:xfrm>
          <a:prstGeom prst="rect">
            <a:avLst/>
          </a:prstGeom>
        </p:spPr>
      </p:pic>
      <p:sp>
        <p:nvSpPr>
          <p:cNvPr id="4" name="Espace réservé du contenu 3">
            <a:extLst>
              <a:ext uri="{FF2B5EF4-FFF2-40B4-BE49-F238E27FC236}">
                <a16:creationId xmlns:a16="http://schemas.microsoft.com/office/drawing/2014/main" id="{DC966921-904D-C294-4DED-EA2A92462B1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fr-FR" sz="1400" b="1"/>
              <a:t>Apprentissage hybridé</a:t>
            </a:r>
          </a:p>
          <a:p>
            <a:pPr marL="0" lvl="1" indent="0">
              <a:buNone/>
            </a:pPr>
            <a:r>
              <a:rPr lang="fr-FR" sz="1400"/>
              <a:t>L'apprentissage hybridé combine l'enseignement en présentiel et en ligne, offrant ainsi une approche flexible à l'éducation moderne.</a:t>
            </a:r>
          </a:p>
          <a:p>
            <a:pPr marL="0" indent="0">
              <a:spcBef>
                <a:spcPts val="2500"/>
              </a:spcBef>
              <a:buNone/>
            </a:pPr>
            <a:r>
              <a:rPr lang="fr-FR" sz="1400" b="1"/>
              <a:t>Plateformes d'e-learning</a:t>
            </a:r>
          </a:p>
          <a:p>
            <a:pPr marL="0" lvl="1" indent="0">
              <a:buNone/>
            </a:pPr>
            <a:r>
              <a:rPr lang="fr-FR" sz="1400"/>
              <a:t>Les plateformes d'e-learning facilitent l'accès à l'éducation, permettant aux apprenants d'étudier à leur propre rythme et selon leur propre emploi du temps.</a:t>
            </a:r>
          </a:p>
          <a:p>
            <a:pPr marL="0" indent="0">
              <a:spcBef>
                <a:spcPts val="2500"/>
              </a:spcBef>
              <a:buNone/>
            </a:pPr>
            <a:r>
              <a:rPr lang="fr-FR" sz="1400" b="1"/>
              <a:t>Flexibilité pour les apprenants</a:t>
            </a:r>
          </a:p>
          <a:p>
            <a:pPr marL="0" lvl="1" indent="0">
              <a:buNone/>
            </a:pPr>
            <a:r>
              <a:rPr lang="fr-FR" sz="1400"/>
              <a:t>Les innovations pédagogiques rendent la formation plus accessible, offrant une flexibilité qui répond aux besoins variés des apprenants.</a:t>
            </a:r>
          </a:p>
        </p:txBody>
      </p: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377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782B7DD-7EC7-E79A-E468-28540BA49207}"/>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Anticiper les besoins futurs du marché</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72D2B476-2C23-DC24-3AB0-2BF0F70ABD8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fr-FR" sz="1400" b="1"/>
              <a:t>Collaboration avec les entreprises</a:t>
            </a:r>
          </a:p>
          <a:p>
            <a:pPr marL="0" lvl="1" indent="0">
              <a:buNone/>
            </a:pPr>
            <a:r>
              <a:rPr lang="fr-FR" sz="1400"/>
              <a:t>La formation FPA doit travailler en étroite collaboration avec les entreprises pour comprendre leurs besoins en compétences, garantissant ainsi la pertinence des programmes.</a:t>
            </a:r>
          </a:p>
          <a:p>
            <a:pPr marL="0" indent="0">
              <a:spcBef>
                <a:spcPts val="2500"/>
              </a:spcBef>
              <a:buNone/>
            </a:pPr>
            <a:r>
              <a:rPr lang="fr-FR" sz="1400" b="1"/>
              <a:t>Analyse des tendances du marché</a:t>
            </a:r>
          </a:p>
          <a:p>
            <a:pPr marL="0" lvl="1" indent="0">
              <a:buNone/>
            </a:pPr>
            <a:r>
              <a:rPr lang="fr-FR" sz="1400"/>
              <a:t>Une analyse approfondie des tendances du marché est essentielle pour anticiper les compétences nécessaires et adapter les formations en conséquence.</a:t>
            </a:r>
          </a:p>
          <a:p>
            <a:pPr marL="0" indent="0">
              <a:spcBef>
                <a:spcPts val="2500"/>
              </a:spcBef>
              <a:buNone/>
            </a:pPr>
            <a:r>
              <a:rPr lang="fr-FR" sz="1400" b="1"/>
              <a:t>Adaptation des programmes</a:t>
            </a:r>
          </a:p>
          <a:p>
            <a:pPr marL="0" lvl="1" indent="0">
              <a:buNone/>
            </a:pPr>
            <a:r>
              <a:rPr lang="fr-FR" sz="1400"/>
              <a:t>Les programmes de formation doivent être adaptés de manière proactive pour répondre aux exigences émergentes du marché du travail et des compétences.</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Espace réservé du contenu 4" descr="Jeune homme d’affaires lisant des rapports de vente">
            <a:extLst>
              <a:ext uri="{FF2B5EF4-FFF2-40B4-BE49-F238E27FC236}">
                <a16:creationId xmlns:a16="http://schemas.microsoft.com/office/drawing/2014/main" id="{DF904B39-2127-4C9A-9F86-B2B83CBBA5E8}"/>
              </a:ext>
            </a:extLst>
          </p:cNvPr>
          <p:cNvPicPr>
            <a:picLocks noGrp="1" noChangeAspect="1"/>
          </p:cNvPicPr>
          <p:nvPr>
            <p:ph sz="half" idx="1"/>
          </p:nvPr>
        </p:nvPicPr>
        <p:blipFill>
          <a:blip r:embed="rId3"/>
          <a:srcRect l="41610" r="18711" b="-1"/>
          <a:stretch/>
        </p:blipFill>
        <p:spPr>
          <a:xfrm>
            <a:off x="8115300" y="10"/>
            <a:ext cx="4076700" cy="6857990"/>
          </a:xfrm>
          <a:prstGeom prst="rect">
            <a:avLst/>
          </a:prstGeom>
        </p:spPr>
      </p:pic>
    </p:spTree>
    <p:extLst>
      <p:ext uri="{BB962C8B-B14F-4D97-AF65-F5344CB8AC3E}">
        <p14:creationId xmlns:p14="http://schemas.microsoft.com/office/powerpoint/2010/main" val="210876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D0E4B2C9-2C94-D581-5526-F494C0CD36A7}"/>
              </a:ext>
            </a:extLst>
          </p:cNvPr>
          <p:cNvSpPr>
            <a:spLocks noGrp="1"/>
          </p:cNvSpPr>
          <p:nvPr>
            <p:ph type="title"/>
          </p:nvPr>
        </p:nvSpPr>
        <p:spPr>
          <a:xfrm>
            <a:off x="700636" y="1280538"/>
            <a:ext cx="7995130" cy="1408176"/>
          </a:xfrm>
        </p:spPr>
        <p:txBody>
          <a:bodyPr anchor="b">
            <a:normAutofit/>
          </a:bodyPr>
          <a:lstStyle/>
          <a:p>
            <a:r>
              <a:rPr lang="fr-FR" sz="6000"/>
              <a:t>Conclusion</a:t>
            </a:r>
          </a:p>
        </p:txBody>
      </p:sp>
      <p:cxnSp>
        <p:nvCxnSpPr>
          <p:cNvPr id="10" name="Straight Connector 9">
            <a:extLst>
              <a:ext uri="{FF2B5EF4-FFF2-40B4-BE49-F238E27FC236}">
                <a16:creationId xmlns:a16="http://schemas.microsoft.com/office/drawing/2014/main" id="{CA8CF56C-58F2-6FFF-1369-D8C85682AD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3077378"/>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1" name="Espace réservé du contenu 2">
            <a:extLst>
              <a:ext uri="{FF2B5EF4-FFF2-40B4-BE49-F238E27FC236}">
                <a16:creationId xmlns:a16="http://schemas.microsoft.com/office/drawing/2014/main" id="{837ED3C7-67C0-357D-87A0-9FB285C0633B}"/>
              </a:ext>
            </a:extLst>
          </p:cNvPr>
          <p:cNvGraphicFramePr>
            <a:graphicFrameLocks noGrp="1"/>
          </p:cNvGraphicFramePr>
          <p:nvPr>
            <p:ph idx="1"/>
            <p:extLst>
              <p:ext uri="{D42A27DB-BD31-4B8C-83A1-F6EECF244321}">
                <p14:modId xmlns:p14="http://schemas.microsoft.com/office/powerpoint/2010/main" val="2982305289"/>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704087" y="3659393"/>
          <a:ext cx="10785783"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0224448"/>
      </p:ext>
    </p:extLst>
  </p:cSld>
  <p:clrMapOvr>
    <a:masterClrMapping/>
  </p:clrMapOvr>
  <p:transition>
    <p:fade/>
  </p:transition>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2281</Words>
  <Application>Microsoft Office PowerPoint</Application>
  <PresentationFormat>Grand écran</PresentationFormat>
  <Paragraphs>173</Paragraphs>
  <Slides>23</Slides>
  <Notes>23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Aptos</vt:lpstr>
      <vt:lpstr>Arial</vt:lpstr>
      <vt:lpstr>Calisto MT</vt:lpstr>
      <vt:lpstr>Univers Condensed</vt:lpstr>
      <vt:lpstr>ChronicleVTI</vt:lpstr>
      <vt:lpstr>La formation FPA : Un guide complet</vt:lpstr>
      <vt:lpstr>Plan de la Présentation</vt:lpstr>
      <vt:lpstr>Introduction à la formation FPA</vt:lpstr>
      <vt:lpstr>Définition et objectifs de la formation FPA</vt:lpstr>
      <vt:lpstr>Publics cibles de la formation FPA</vt:lpstr>
      <vt:lpstr>Importance et pertinence de la formation</vt:lpstr>
      <vt:lpstr>Les composantes essentielles de la formation FPA</vt:lpstr>
      <vt:lpstr>Les modules de formation</vt:lpstr>
      <vt:lpstr>Les compétences acquises</vt:lpstr>
      <vt:lpstr>Les méthodes pédagogiques utilisées</vt:lpstr>
      <vt:lpstr>Le processus de formation FPA</vt:lpstr>
      <vt:lpstr>Inscription et prérequis</vt:lpstr>
      <vt:lpstr>Déroulement de la formation</vt:lpstr>
      <vt:lpstr>Évaluation et certification</vt:lpstr>
      <vt:lpstr>Les avantages de la formation FPA</vt:lpstr>
      <vt:lpstr>Développement professionnel et personnel</vt:lpstr>
      <vt:lpstr>Opportunités de carrière</vt:lpstr>
      <vt:lpstr>Adaptabilité aux évolutions du marché</vt:lpstr>
      <vt:lpstr>Perspectives et évolutions futures de la formation FPA</vt:lpstr>
      <vt:lpstr>Tendances actuelles dans la formation professionnelle</vt:lpstr>
      <vt:lpstr>Innovations pédagogiques et technologiques</vt:lpstr>
      <vt:lpstr>Anticiper les besoins futurs du marché</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2025-04-22T19:00:57Z</dcterms:created>
  <dcterms:modified xsi:type="dcterms:W3CDTF">2025-04-22T19:08:13Z</dcterms:modified>
</cp:coreProperties>
</file>