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43"/>
  </p:notesMasterIdLst>
  <p:sldIdLst>
    <p:sldId id="256" r:id="rId2"/>
    <p:sldId id="27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248" autoAdjust="0"/>
  </p:normalViewPr>
  <p:slideViewPr>
    <p:cSldViewPr snapToGrid="0">
      <p:cViewPr varScale="1">
        <p:scale>
          <a:sx n="66" d="100"/>
          <a:sy n="66" d="100"/>
        </p:scale>
        <p:origin x="1253"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ata4.xml.rels><?xml version="1.0" encoding="UTF-8" standalone="yes"?>
<Relationships xmlns="http://schemas.openxmlformats.org/package/2006/relationships"><Relationship Id="rId1" Type="http://schemas.openxmlformats.org/officeDocument/2006/relationships/hyperlink" Target="https://travail-emploi.gouv.fr/la-qualite-des-organismes-de-formation-professionnelle" TargetMode="External"/></Relationships>
</file>

<file path=ppt/diagrams/_rels/data5.xml.rels><?xml version="1.0" encoding="UTF-8" standalone="yes"?>
<Relationships xmlns="http://schemas.openxmlformats.org/package/2006/relationships"><Relationship Id="rId2" Type="http://schemas.openxmlformats.org/officeDocument/2006/relationships/hyperlink" Target="https://sipca-formation.com/category/informations-formateurs/" TargetMode="External"/><Relationship Id="rId1" Type="http://schemas.openxmlformats.org/officeDocument/2006/relationships/hyperlink" Target="https://sipca-formation.com/category/actualites/"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rawing4.xml.rels><?xml version="1.0" encoding="UTF-8" standalone="yes"?>
<Relationships xmlns="http://schemas.openxmlformats.org/package/2006/relationships"><Relationship Id="rId1" Type="http://schemas.openxmlformats.org/officeDocument/2006/relationships/hyperlink" Target="https://travail-emploi.gouv.fr/la-qualite-des-organismes-de-formation-professionnelle" TargetMode="External"/></Relationships>
</file>

<file path=ppt/diagrams/_rels/drawing5.xml.rels><?xml version="1.0" encoding="UTF-8" standalone="yes"?>
<Relationships xmlns="http://schemas.openxmlformats.org/package/2006/relationships"><Relationship Id="rId2" Type="http://schemas.openxmlformats.org/officeDocument/2006/relationships/hyperlink" Target="https://sipca-formation.com/category/informations-formateurs/" TargetMode="External"/><Relationship Id="rId1" Type="http://schemas.openxmlformats.org/officeDocument/2006/relationships/hyperlink" Target="https://sipca-formation.com/category/actualites/"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CCC714-8077-4BB0-A539-FDD3BBCDC52A}"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2E7E37B1-C2E6-4E9F-9F95-1FB82E8C93D6}">
      <dgm:prSet/>
      <dgm:spPr/>
      <dgm:t>
        <a:bodyPr/>
        <a:lstStyle/>
        <a:p>
          <a:r>
            <a:rPr lang="fr-FR" b="1" i="0" dirty="0"/>
            <a:t>En quoi consiste la marque </a:t>
          </a:r>
          <a:r>
            <a:rPr lang="fr-FR" b="1" i="0" dirty="0" err="1"/>
            <a:t>Qualiopi</a:t>
          </a:r>
          <a:r>
            <a:rPr lang="fr-FR" b="1" i="0" dirty="0"/>
            <a:t> ?</a:t>
          </a:r>
          <a:endParaRPr lang="en-US" dirty="0"/>
        </a:p>
      </dgm:t>
    </dgm:pt>
    <dgm:pt modelId="{9626BC0F-1A33-4DFB-882A-48B86F9D84C5}" type="parTrans" cxnId="{F73F3659-0892-4B86-B00C-84F6381EB413}">
      <dgm:prSet/>
      <dgm:spPr/>
      <dgm:t>
        <a:bodyPr/>
        <a:lstStyle/>
        <a:p>
          <a:endParaRPr lang="en-US"/>
        </a:p>
      </dgm:t>
    </dgm:pt>
    <dgm:pt modelId="{73584C57-CE0B-4022-836D-AE89D8355AA2}" type="sibTrans" cxnId="{F73F3659-0892-4B86-B00C-84F6381EB413}">
      <dgm:prSet/>
      <dgm:spPr/>
      <dgm:t>
        <a:bodyPr/>
        <a:lstStyle/>
        <a:p>
          <a:endParaRPr lang="en-US"/>
        </a:p>
      </dgm:t>
    </dgm:pt>
    <dgm:pt modelId="{0A1875D5-FB4C-476B-B13B-8E21ED45AA2F}">
      <dgm:prSet/>
      <dgm:spPr/>
      <dgm:t>
        <a:bodyPr/>
        <a:lstStyle/>
        <a:p>
          <a:r>
            <a:rPr lang="fr-FR" b="1" i="0" dirty="0"/>
            <a:t>La marque </a:t>
          </a:r>
          <a:r>
            <a:rPr lang="fr-FR" b="1" i="0" dirty="0" err="1"/>
            <a:t>Qualiopi</a:t>
          </a:r>
          <a:r>
            <a:rPr lang="fr-FR" b="1" i="0" dirty="0"/>
            <a:t> vise à :</a:t>
          </a:r>
          <a:r>
            <a:rPr lang="fr-FR" b="0" i="0" dirty="0"/>
            <a:t> </a:t>
          </a:r>
          <a:endParaRPr lang="en-US" dirty="0"/>
        </a:p>
      </dgm:t>
    </dgm:pt>
    <dgm:pt modelId="{92432D25-9CC5-420F-8565-BC1A74F1C1F7}" type="parTrans" cxnId="{E99E6994-7768-4EC2-B2D8-B669DCF80096}">
      <dgm:prSet/>
      <dgm:spPr/>
      <dgm:t>
        <a:bodyPr/>
        <a:lstStyle/>
        <a:p>
          <a:endParaRPr lang="en-US"/>
        </a:p>
      </dgm:t>
    </dgm:pt>
    <dgm:pt modelId="{1EFF84A4-73C3-4D46-8ED8-2B54D525FC64}" type="sibTrans" cxnId="{E99E6994-7768-4EC2-B2D8-B669DCF80096}">
      <dgm:prSet/>
      <dgm:spPr/>
      <dgm:t>
        <a:bodyPr/>
        <a:lstStyle/>
        <a:p>
          <a:endParaRPr lang="en-US"/>
        </a:p>
      </dgm:t>
    </dgm:pt>
    <dgm:pt modelId="{FBD51627-3A48-4985-B9A7-971FDE736082}">
      <dgm:prSet/>
      <dgm:spPr/>
      <dgm:t>
        <a:bodyPr/>
        <a:lstStyle/>
        <a:p>
          <a:r>
            <a:rPr lang="fr-FR" b="1" i="0"/>
            <a:t>Attester de la qualité du processus</a:t>
          </a:r>
          <a:r>
            <a:rPr lang="fr-FR" b="0" i="0"/>
            <a:t> mis en œuvre par les prestataires d’actions concourant au développement des compétences ;</a:t>
          </a:r>
          <a:endParaRPr lang="en-US"/>
        </a:p>
      </dgm:t>
    </dgm:pt>
    <dgm:pt modelId="{C1CEE00D-1B30-46EB-88C0-4D51D601647F}" type="parTrans" cxnId="{0C2AFA76-0638-4EB6-9F16-71AE33107B77}">
      <dgm:prSet/>
      <dgm:spPr/>
      <dgm:t>
        <a:bodyPr/>
        <a:lstStyle/>
        <a:p>
          <a:endParaRPr lang="en-US"/>
        </a:p>
      </dgm:t>
    </dgm:pt>
    <dgm:pt modelId="{08A707ED-0880-4C23-8273-1AB81F556E4D}" type="sibTrans" cxnId="{0C2AFA76-0638-4EB6-9F16-71AE33107B77}">
      <dgm:prSet/>
      <dgm:spPr/>
      <dgm:t>
        <a:bodyPr/>
        <a:lstStyle/>
        <a:p>
          <a:endParaRPr lang="en-US"/>
        </a:p>
      </dgm:t>
    </dgm:pt>
    <dgm:pt modelId="{F5755F85-D8AB-45FC-B120-D3CB0ADF0E1C}">
      <dgm:prSet/>
      <dgm:spPr/>
      <dgm:t>
        <a:bodyPr/>
        <a:lstStyle/>
        <a:p>
          <a:r>
            <a:rPr lang="fr-FR" b="0" i="0"/>
            <a:t>Permettre une </a:t>
          </a:r>
          <a:r>
            <a:rPr lang="fr-FR" b="1" i="0"/>
            <a:t>plus grande lisibilité de l’offre de formation</a:t>
          </a:r>
          <a:r>
            <a:rPr lang="fr-FR" b="0" i="0"/>
            <a:t> auprès des entreprises et des usagers.</a:t>
          </a:r>
          <a:endParaRPr lang="en-US"/>
        </a:p>
      </dgm:t>
    </dgm:pt>
    <dgm:pt modelId="{6EF77684-F3C0-45DC-A001-2D3AF9E55576}" type="parTrans" cxnId="{4169698C-06D9-4D08-BF07-765A9AB021A2}">
      <dgm:prSet/>
      <dgm:spPr/>
      <dgm:t>
        <a:bodyPr/>
        <a:lstStyle/>
        <a:p>
          <a:endParaRPr lang="en-US"/>
        </a:p>
      </dgm:t>
    </dgm:pt>
    <dgm:pt modelId="{C2AE5860-18ED-4C2F-8C7A-4285179E92E2}" type="sibTrans" cxnId="{4169698C-06D9-4D08-BF07-765A9AB021A2}">
      <dgm:prSet/>
      <dgm:spPr/>
      <dgm:t>
        <a:bodyPr/>
        <a:lstStyle/>
        <a:p>
          <a:endParaRPr lang="en-US"/>
        </a:p>
      </dgm:t>
    </dgm:pt>
    <dgm:pt modelId="{DFF038EE-C888-4C89-9A8F-8713009B32FD}" type="pres">
      <dgm:prSet presAssocID="{8DCCC714-8077-4BB0-A539-FDD3BBCDC52A}" presName="linear" presStyleCnt="0">
        <dgm:presLayoutVars>
          <dgm:animLvl val="lvl"/>
          <dgm:resizeHandles val="exact"/>
        </dgm:presLayoutVars>
      </dgm:prSet>
      <dgm:spPr/>
    </dgm:pt>
    <dgm:pt modelId="{B9247602-6A70-4FEA-97E7-0E1A11136EB9}" type="pres">
      <dgm:prSet presAssocID="{2E7E37B1-C2E6-4E9F-9F95-1FB82E8C93D6}" presName="parentText" presStyleLbl="node1" presStyleIdx="0" presStyleCnt="4">
        <dgm:presLayoutVars>
          <dgm:chMax val="0"/>
          <dgm:bulletEnabled val="1"/>
        </dgm:presLayoutVars>
      </dgm:prSet>
      <dgm:spPr/>
    </dgm:pt>
    <dgm:pt modelId="{E6D2F8E6-77EF-4FE6-95AF-B6E37AE96D32}" type="pres">
      <dgm:prSet presAssocID="{73584C57-CE0B-4022-836D-AE89D8355AA2}" presName="spacer" presStyleCnt="0"/>
      <dgm:spPr/>
    </dgm:pt>
    <dgm:pt modelId="{BB823706-F37F-48C1-99EC-B19DCC0C95BF}" type="pres">
      <dgm:prSet presAssocID="{0A1875D5-FB4C-476B-B13B-8E21ED45AA2F}" presName="parentText" presStyleLbl="node1" presStyleIdx="1" presStyleCnt="4">
        <dgm:presLayoutVars>
          <dgm:chMax val="0"/>
          <dgm:bulletEnabled val="1"/>
        </dgm:presLayoutVars>
      </dgm:prSet>
      <dgm:spPr/>
    </dgm:pt>
    <dgm:pt modelId="{EB0C50EF-0A8D-4E52-A064-E9BEFF48C1F2}" type="pres">
      <dgm:prSet presAssocID="{1EFF84A4-73C3-4D46-8ED8-2B54D525FC64}" presName="spacer" presStyleCnt="0"/>
      <dgm:spPr/>
    </dgm:pt>
    <dgm:pt modelId="{A8229961-2644-4AB3-8E85-352D0A432AB3}" type="pres">
      <dgm:prSet presAssocID="{FBD51627-3A48-4985-B9A7-971FDE736082}" presName="parentText" presStyleLbl="node1" presStyleIdx="2" presStyleCnt="4">
        <dgm:presLayoutVars>
          <dgm:chMax val="0"/>
          <dgm:bulletEnabled val="1"/>
        </dgm:presLayoutVars>
      </dgm:prSet>
      <dgm:spPr/>
    </dgm:pt>
    <dgm:pt modelId="{EC4A34FE-9785-463F-ABBE-976CB6288FC4}" type="pres">
      <dgm:prSet presAssocID="{08A707ED-0880-4C23-8273-1AB81F556E4D}" presName="spacer" presStyleCnt="0"/>
      <dgm:spPr/>
    </dgm:pt>
    <dgm:pt modelId="{6A6F4AEF-5850-4ACD-BDD8-71D3E1FDA4B0}" type="pres">
      <dgm:prSet presAssocID="{F5755F85-D8AB-45FC-B120-D3CB0ADF0E1C}" presName="parentText" presStyleLbl="node1" presStyleIdx="3" presStyleCnt="4">
        <dgm:presLayoutVars>
          <dgm:chMax val="0"/>
          <dgm:bulletEnabled val="1"/>
        </dgm:presLayoutVars>
      </dgm:prSet>
      <dgm:spPr/>
    </dgm:pt>
  </dgm:ptLst>
  <dgm:cxnLst>
    <dgm:cxn modelId="{B7CFFB45-89A5-44FA-99A1-04CD706763F2}" type="presOf" srcId="{F5755F85-D8AB-45FC-B120-D3CB0ADF0E1C}" destId="{6A6F4AEF-5850-4ACD-BDD8-71D3E1FDA4B0}" srcOrd="0" destOrd="0" presId="urn:microsoft.com/office/officeart/2005/8/layout/vList2"/>
    <dgm:cxn modelId="{5BB7676A-2B57-435D-A716-403789DAE3BF}" type="presOf" srcId="{2E7E37B1-C2E6-4E9F-9F95-1FB82E8C93D6}" destId="{B9247602-6A70-4FEA-97E7-0E1A11136EB9}" srcOrd="0" destOrd="0" presId="urn:microsoft.com/office/officeart/2005/8/layout/vList2"/>
    <dgm:cxn modelId="{0C2AFA76-0638-4EB6-9F16-71AE33107B77}" srcId="{8DCCC714-8077-4BB0-A539-FDD3BBCDC52A}" destId="{FBD51627-3A48-4985-B9A7-971FDE736082}" srcOrd="2" destOrd="0" parTransId="{C1CEE00D-1B30-46EB-88C0-4D51D601647F}" sibTransId="{08A707ED-0880-4C23-8273-1AB81F556E4D}"/>
    <dgm:cxn modelId="{F73F3659-0892-4B86-B00C-84F6381EB413}" srcId="{8DCCC714-8077-4BB0-A539-FDD3BBCDC52A}" destId="{2E7E37B1-C2E6-4E9F-9F95-1FB82E8C93D6}" srcOrd="0" destOrd="0" parTransId="{9626BC0F-1A33-4DFB-882A-48B86F9D84C5}" sibTransId="{73584C57-CE0B-4022-836D-AE89D8355AA2}"/>
    <dgm:cxn modelId="{4169698C-06D9-4D08-BF07-765A9AB021A2}" srcId="{8DCCC714-8077-4BB0-A539-FDD3BBCDC52A}" destId="{F5755F85-D8AB-45FC-B120-D3CB0ADF0E1C}" srcOrd="3" destOrd="0" parTransId="{6EF77684-F3C0-45DC-A001-2D3AF9E55576}" sibTransId="{C2AE5860-18ED-4C2F-8C7A-4285179E92E2}"/>
    <dgm:cxn modelId="{E99E6994-7768-4EC2-B2D8-B669DCF80096}" srcId="{8DCCC714-8077-4BB0-A539-FDD3BBCDC52A}" destId="{0A1875D5-FB4C-476B-B13B-8E21ED45AA2F}" srcOrd="1" destOrd="0" parTransId="{92432D25-9CC5-420F-8565-BC1A74F1C1F7}" sibTransId="{1EFF84A4-73C3-4D46-8ED8-2B54D525FC64}"/>
    <dgm:cxn modelId="{5A6F8CA0-3C3A-40E8-A762-C0A946F0C52E}" type="presOf" srcId="{8DCCC714-8077-4BB0-A539-FDD3BBCDC52A}" destId="{DFF038EE-C888-4C89-9A8F-8713009B32FD}" srcOrd="0" destOrd="0" presId="urn:microsoft.com/office/officeart/2005/8/layout/vList2"/>
    <dgm:cxn modelId="{E5D93AC8-497F-410A-B58A-A03E67A62DD3}" type="presOf" srcId="{FBD51627-3A48-4985-B9A7-971FDE736082}" destId="{A8229961-2644-4AB3-8E85-352D0A432AB3}" srcOrd="0" destOrd="0" presId="urn:microsoft.com/office/officeart/2005/8/layout/vList2"/>
    <dgm:cxn modelId="{C16A03F0-0B2D-4B13-9846-9EAD9C231A3D}" type="presOf" srcId="{0A1875D5-FB4C-476B-B13B-8E21ED45AA2F}" destId="{BB823706-F37F-48C1-99EC-B19DCC0C95BF}" srcOrd="0" destOrd="0" presId="urn:microsoft.com/office/officeart/2005/8/layout/vList2"/>
    <dgm:cxn modelId="{3CFEA3C6-4760-47D6-B7A7-38B5C03150EC}" type="presParOf" srcId="{DFF038EE-C888-4C89-9A8F-8713009B32FD}" destId="{B9247602-6A70-4FEA-97E7-0E1A11136EB9}" srcOrd="0" destOrd="0" presId="urn:microsoft.com/office/officeart/2005/8/layout/vList2"/>
    <dgm:cxn modelId="{8BC552A9-C722-4EBA-A100-176D38371082}" type="presParOf" srcId="{DFF038EE-C888-4C89-9A8F-8713009B32FD}" destId="{E6D2F8E6-77EF-4FE6-95AF-B6E37AE96D32}" srcOrd="1" destOrd="0" presId="urn:microsoft.com/office/officeart/2005/8/layout/vList2"/>
    <dgm:cxn modelId="{DC49F255-0E00-414B-A595-84AF096342F9}" type="presParOf" srcId="{DFF038EE-C888-4C89-9A8F-8713009B32FD}" destId="{BB823706-F37F-48C1-99EC-B19DCC0C95BF}" srcOrd="2" destOrd="0" presId="urn:microsoft.com/office/officeart/2005/8/layout/vList2"/>
    <dgm:cxn modelId="{D79BCC66-4EB0-4EDB-A910-D95C1EE4F29B}" type="presParOf" srcId="{DFF038EE-C888-4C89-9A8F-8713009B32FD}" destId="{EB0C50EF-0A8D-4E52-A064-E9BEFF48C1F2}" srcOrd="3" destOrd="0" presId="urn:microsoft.com/office/officeart/2005/8/layout/vList2"/>
    <dgm:cxn modelId="{E1372F1D-EFB1-4CD5-8740-85FE29C94C1B}" type="presParOf" srcId="{DFF038EE-C888-4C89-9A8F-8713009B32FD}" destId="{A8229961-2644-4AB3-8E85-352D0A432AB3}" srcOrd="4" destOrd="0" presId="urn:microsoft.com/office/officeart/2005/8/layout/vList2"/>
    <dgm:cxn modelId="{FD34EF5A-713C-4B1F-BADC-DB132195FAE2}" type="presParOf" srcId="{DFF038EE-C888-4C89-9A8F-8713009B32FD}" destId="{EC4A34FE-9785-463F-ABBE-976CB6288FC4}" srcOrd="5" destOrd="0" presId="urn:microsoft.com/office/officeart/2005/8/layout/vList2"/>
    <dgm:cxn modelId="{81D6CC84-0C0A-4B9A-85E0-ACE7A7D17C12}" type="presParOf" srcId="{DFF038EE-C888-4C89-9A8F-8713009B32FD}" destId="{6A6F4AEF-5850-4ACD-BDD8-71D3E1FDA4B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E06F13-8834-4B6E-B5CF-0E1D94E0FC9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1A1B74B-FB31-4651-89B7-CE739FE86191}">
      <dgm:prSet/>
      <dgm:spPr/>
      <dgm:t>
        <a:bodyPr/>
        <a:lstStyle/>
        <a:p>
          <a:r>
            <a:rPr lang="fr-FR" b="1" i="0" dirty="0"/>
            <a:t>Qui est concerné par la marque </a:t>
          </a:r>
          <a:r>
            <a:rPr lang="fr-FR" b="1" i="0" dirty="0" err="1"/>
            <a:t>Qualiopi</a:t>
          </a:r>
          <a:r>
            <a:rPr lang="fr-FR" b="1" i="0" dirty="0"/>
            <a:t> ?</a:t>
          </a:r>
          <a:endParaRPr lang="en-US" dirty="0"/>
        </a:p>
      </dgm:t>
    </dgm:pt>
    <dgm:pt modelId="{0A69F68E-D32A-40D2-8C1C-28F9F825D1C8}" type="parTrans" cxnId="{05A70C86-F67B-4CBA-B763-189835929FD7}">
      <dgm:prSet/>
      <dgm:spPr/>
      <dgm:t>
        <a:bodyPr/>
        <a:lstStyle/>
        <a:p>
          <a:endParaRPr lang="en-US"/>
        </a:p>
      </dgm:t>
    </dgm:pt>
    <dgm:pt modelId="{1C22DA3C-BA89-4819-A5AC-8A96CB9441A4}" type="sibTrans" cxnId="{05A70C86-F67B-4CBA-B763-189835929FD7}">
      <dgm:prSet/>
      <dgm:spPr/>
      <dgm:t>
        <a:bodyPr/>
        <a:lstStyle/>
        <a:p>
          <a:endParaRPr lang="en-US"/>
        </a:p>
      </dgm:t>
    </dgm:pt>
    <dgm:pt modelId="{A40D6195-DC9A-4C34-9279-F524A5E876E8}">
      <dgm:prSet/>
      <dgm:spPr/>
      <dgm:t>
        <a:bodyPr/>
        <a:lstStyle/>
        <a:p>
          <a:r>
            <a:rPr lang="fr-FR" b="1" i="0" dirty="0"/>
            <a:t>Au 1</a:t>
          </a:r>
          <a:r>
            <a:rPr lang="fr-FR" b="1" i="0" baseline="30000" dirty="0"/>
            <a:t>er</a:t>
          </a:r>
          <a:r>
            <a:rPr lang="fr-FR" b="1" i="0" dirty="0"/>
            <a:t> janvier 2022</a:t>
          </a:r>
          <a:r>
            <a:rPr lang="fr-FR" b="0" i="0" dirty="0"/>
            <a:t>, la certification qualité est obligatoire pour</a:t>
          </a:r>
          <a:r>
            <a:rPr lang="fr-FR" b="1" i="0" dirty="0"/>
            <a:t> tous les prestataires d’actions</a:t>
          </a:r>
          <a:r>
            <a:rPr lang="fr-FR" b="0" i="0" dirty="0"/>
            <a:t> concourant au développement des compétences qui souhaitent accéder aux fonds publics et mutualisés ; la marque </a:t>
          </a:r>
          <a:r>
            <a:rPr lang="fr-FR" b="0" i="0" dirty="0" err="1"/>
            <a:t>Qualiopi</a:t>
          </a:r>
          <a:r>
            <a:rPr lang="fr-FR" b="0" i="0" dirty="0"/>
            <a:t> concerne donc tous les prestataires, y compris les </a:t>
          </a:r>
          <a:r>
            <a:rPr lang="fr-FR" b="1" i="0" dirty="0"/>
            <a:t>formateurs indépendants</a:t>
          </a:r>
          <a:r>
            <a:rPr lang="fr-FR" b="0" i="0" dirty="0"/>
            <a:t>, dispensant des actions :</a:t>
          </a:r>
          <a:endParaRPr lang="en-US" dirty="0"/>
        </a:p>
      </dgm:t>
    </dgm:pt>
    <dgm:pt modelId="{519E65E9-896B-4626-844D-F742E357D522}" type="parTrans" cxnId="{E6528327-CE0A-48FD-9E4A-936E97E58148}">
      <dgm:prSet/>
      <dgm:spPr/>
      <dgm:t>
        <a:bodyPr/>
        <a:lstStyle/>
        <a:p>
          <a:endParaRPr lang="en-US"/>
        </a:p>
      </dgm:t>
    </dgm:pt>
    <dgm:pt modelId="{0656013A-FE46-4258-88E4-7210317730C6}" type="sibTrans" cxnId="{E6528327-CE0A-48FD-9E4A-936E97E58148}">
      <dgm:prSet/>
      <dgm:spPr/>
      <dgm:t>
        <a:bodyPr/>
        <a:lstStyle/>
        <a:p>
          <a:endParaRPr lang="en-US"/>
        </a:p>
      </dgm:t>
    </dgm:pt>
    <dgm:pt modelId="{B25FEBEA-DFEB-4B24-B9CF-71B6EC541489}">
      <dgm:prSet/>
      <dgm:spPr/>
      <dgm:t>
        <a:bodyPr/>
        <a:lstStyle/>
        <a:p>
          <a:r>
            <a:rPr lang="fr-FR" b="0" i="0" dirty="0"/>
            <a:t>De </a:t>
          </a:r>
          <a:r>
            <a:rPr lang="fr-FR" b="1" i="0" dirty="0"/>
            <a:t>formation</a:t>
          </a:r>
          <a:r>
            <a:rPr lang="fr-FR" b="0" i="0" dirty="0"/>
            <a:t> ;</a:t>
          </a:r>
          <a:endParaRPr lang="en-US" dirty="0"/>
        </a:p>
      </dgm:t>
    </dgm:pt>
    <dgm:pt modelId="{04B2DAE2-7548-47E1-8107-8D85E52294B7}" type="parTrans" cxnId="{52688449-8ADB-42B3-8FB7-E1C74368C0FB}">
      <dgm:prSet/>
      <dgm:spPr/>
      <dgm:t>
        <a:bodyPr/>
        <a:lstStyle/>
        <a:p>
          <a:endParaRPr lang="en-US"/>
        </a:p>
      </dgm:t>
    </dgm:pt>
    <dgm:pt modelId="{B20CD695-A29A-4268-BC9A-E631D467A508}" type="sibTrans" cxnId="{52688449-8ADB-42B3-8FB7-E1C74368C0FB}">
      <dgm:prSet/>
      <dgm:spPr/>
      <dgm:t>
        <a:bodyPr/>
        <a:lstStyle/>
        <a:p>
          <a:endParaRPr lang="en-US"/>
        </a:p>
      </dgm:t>
    </dgm:pt>
    <dgm:pt modelId="{1AF9AF67-AC65-40A6-80A5-8D0D09CF2E6F}">
      <dgm:prSet/>
      <dgm:spPr/>
      <dgm:t>
        <a:bodyPr/>
        <a:lstStyle/>
        <a:p>
          <a:r>
            <a:rPr lang="fr-FR" b="0" i="0"/>
            <a:t>De </a:t>
          </a:r>
          <a:r>
            <a:rPr lang="fr-FR" b="1" i="0"/>
            <a:t>bilans de compétences</a:t>
          </a:r>
          <a:r>
            <a:rPr lang="fr-FR" b="0" i="0"/>
            <a:t> ;</a:t>
          </a:r>
          <a:endParaRPr lang="en-US"/>
        </a:p>
      </dgm:t>
    </dgm:pt>
    <dgm:pt modelId="{314719C8-96CF-4673-A707-705EF817F03E}" type="parTrans" cxnId="{91D13990-04EE-49DC-94A7-81489FA30B25}">
      <dgm:prSet/>
      <dgm:spPr/>
      <dgm:t>
        <a:bodyPr/>
        <a:lstStyle/>
        <a:p>
          <a:endParaRPr lang="en-US"/>
        </a:p>
      </dgm:t>
    </dgm:pt>
    <dgm:pt modelId="{5361F829-1BC3-4F8F-BC5A-5CEAE165BBF9}" type="sibTrans" cxnId="{91D13990-04EE-49DC-94A7-81489FA30B25}">
      <dgm:prSet/>
      <dgm:spPr/>
      <dgm:t>
        <a:bodyPr/>
        <a:lstStyle/>
        <a:p>
          <a:endParaRPr lang="en-US"/>
        </a:p>
      </dgm:t>
    </dgm:pt>
    <dgm:pt modelId="{70ACC437-AB51-4B55-B478-A3362E7B9A28}">
      <dgm:prSet/>
      <dgm:spPr/>
      <dgm:t>
        <a:bodyPr/>
        <a:lstStyle/>
        <a:p>
          <a:r>
            <a:rPr lang="fr-FR" b="0" i="0"/>
            <a:t>Permettant de faire </a:t>
          </a:r>
          <a:r>
            <a:rPr lang="fr-FR" b="1" i="0"/>
            <a:t>valider les acquis de l’expérience</a:t>
          </a:r>
          <a:r>
            <a:rPr lang="fr-FR" b="0" i="0"/>
            <a:t> ;</a:t>
          </a:r>
          <a:endParaRPr lang="en-US"/>
        </a:p>
      </dgm:t>
    </dgm:pt>
    <dgm:pt modelId="{18F148B0-1655-4F2C-BB6E-F15E178C481E}" type="parTrans" cxnId="{BD650DC5-1570-4F1B-B9E0-3FF127AE87AB}">
      <dgm:prSet/>
      <dgm:spPr/>
      <dgm:t>
        <a:bodyPr/>
        <a:lstStyle/>
        <a:p>
          <a:endParaRPr lang="en-US"/>
        </a:p>
      </dgm:t>
    </dgm:pt>
    <dgm:pt modelId="{65DE1350-8F8E-4008-8DF5-C972ADB6E11B}" type="sibTrans" cxnId="{BD650DC5-1570-4F1B-B9E0-3FF127AE87AB}">
      <dgm:prSet/>
      <dgm:spPr/>
      <dgm:t>
        <a:bodyPr/>
        <a:lstStyle/>
        <a:p>
          <a:endParaRPr lang="en-US"/>
        </a:p>
      </dgm:t>
    </dgm:pt>
    <dgm:pt modelId="{DFF567BE-F01F-4665-A7EA-DF4F5D4EBB95}">
      <dgm:prSet/>
      <dgm:spPr/>
      <dgm:t>
        <a:bodyPr/>
        <a:lstStyle/>
        <a:p>
          <a:r>
            <a:rPr lang="fr-FR" b="0" i="0"/>
            <a:t>De formation par </a:t>
          </a:r>
          <a:r>
            <a:rPr lang="fr-FR" b="1" i="0"/>
            <a:t>apprentissage</a:t>
          </a:r>
          <a:r>
            <a:rPr lang="fr-FR" b="0" i="0"/>
            <a:t>.</a:t>
          </a:r>
          <a:endParaRPr lang="en-US"/>
        </a:p>
      </dgm:t>
    </dgm:pt>
    <dgm:pt modelId="{D1463FD9-B6E5-4397-A5FF-903C8D53E62B}" type="parTrans" cxnId="{48E0EBFA-F066-40C7-81A1-D1B0DACFBE3D}">
      <dgm:prSet/>
      <dgm:spPr/>
      <dgm:t>
        <a:bodyPr/>
        <a:lstStyle/>
        <a:p>
          <a:endParaRPr lang="en-US"/>
        </a:p>
      </dgm:t>
    </dgm:pt>
    <dgm:pt modelId="{43A0DDD6-DD32-428F-9EBF-AEB3A67CA416}" type="sibTrans" cxnId="{48E0EBFA-F066-40C7-81A1-D1B0DACFBE3D}">
      <dgm:prSet/>
      <dgm:spPr/>
      <dgm:t>
        <a:bodyPr/>
        <a:lstStyle/>
        <a:p>
          <a:endParaRPr lang="en-US"/>
        </a:p>
      </dgm:t>
    </dgm:pt>
    <dgm:pt modelId="{416126E4-012D-4B3A-971C-17BF4C8FED76}" type="pres">
      <dgm:prSet presAssocID="{13E06F13-8834-4B6E-B5CF-0E1D94E0FC94}" presName="linear" presStyleCnt="0">
        <dgm:presLayoutVars>
          <dgm:animLvl val="lvl"/>
          <dgm:resizeHandles val="exact"/>
        </dgm:presLayoutVars>
      </dgm:prSet>
      <dgm:spPr/>
    </dgm:pt>
    <dgm:pt modelId="{C9DE036F-2F0E-4BC7-8AC6-BD8D000C542E}" type="pres">
      <dgm:prSet presAssocID="{A1A1B74B-FB31-4651-89B7-CE739FE86191}" presName="parentText" presStyleLbl="node1" presStyleIdx="0" presStyleCnt="6">
        <dgm:presLayoutVars>
          <dgm:chMax val="0"/>
          <dgm:bulletEnabled val="1"/>
        </dgm:presLayoutVars>
      </dgm:prSet>
      <dgm:spPr/>
    </dgm:pt>
    <dgm:pt modelId="{0A522438-979B-4DA3-99E2-276CC526CB69}" type="pres">
      <dgm:prSet presAssocID="{1C22DA3C-BA89-4819-A5AC-8A96CB9441A4}" presName="spacer" presStyleCnt="0"/>
      <dgm:spPr/>
    </dgm:pt>
    <dgm:pt modelId="{C3DB54B0-F334-42AE-921C-C60D78EE1B75}" type="pres">
      <dgm:prSet presAssocID="{A40D6195-DC9A-4C34-9279-F524A5E876E8}" presName="parentText" presStyleLbl="node1" presStyleIdx="1" presStyleCnt="6">
        <dgm:presLayoutVars>
          <dgm:chMax val="0"/>
          <dgm:bulletEnabled val="1"/>
        </dgm:presLayoutVars>
      </dgm:prSet>
      <dgm:spPr/>
    </dgm:pt>
    <dgm:pt modelId="{D955C939-AE6D-4936-A610-9313234606C8}" type="pres">
      <dgm:prSet presAssocID="{0656013A-FE46-4258-88E4-7210317730C6}" presName="spacer" presStyleCnt="0"/>
      <dgm:spPr/>
    </dgm:pt>
    <dgm:pt modelId="{5E9DB44B-A6A5-4D99-B40E-A8BB36D0C852}" type="pres">
      <dgm:prSet presAssocID="{B25FEBEA-DFEB-4B24-B9CF-71B6EC541489}" presName="parentText" presStyleLbl="node1" presStyleIdx="2" presStyleCnt="6" custLinFactY="15303" custLinFactNeighborX="-12915" custLinFactNeighborY="100000">
        <dgm:presLayoutVars>
          <dgm:chMax val="0"/>
          <dgm:bulletEnabled val="1"/>
        </dgm:presLayoutVars>
      </dgm:prSet>
      <dgm:spPr/>
    </dgm:pt>
    <dgm:pt modelId="{D83A0BFF-7B4C-4383-8665-83B8E6F3ADD8}" type="pres">
      <dgm:prSet presAssocID="{B20CD695-A29A-4268-BC9A-E631D467A508}" presName="spacer" presStyleCnt="0"/>
      <dgm:spPr/>
    </dgm:pt>
    <dgm:pt modelId="{4F08F604-D91D-4759-A34B-16DB9E28EE93}" type="pres">
      <dgm:prSet presAssocID="{1AF9AF67-AC65-40A6-80A5-8D0D09CF2E6F}" presName="parentText" presStyleLbl="node1" presStyleIdx="3" presStyleCnt="6" custLinFactY="2972" custLinFactNeighborX="-5416" custLinFactNeighborY="100000">
        <dgm:presLayoutVars>
          <dgm:chMax val="0"/>
          <dgm:bulletEnabled val="1"/>
        </dgm:presLayoutVars>
      </dgm:prSet>
      <dgm:spPr/>
    </dgm:pt>
    <dgm:pt modelId="{3C7352C5-9E76-4DEE-9579-CBCF8C50332D}" type="pres">
      <dgm:prSet presAssocID="{5361F829-1BC3-4F8F-BC5A-5CEAE165BBF9}" presName="spacer" presStyleCnt="0"/>
      <dgm:spPr/>
    </dgm:pt>
    <dgm:pt modelId="{B9E7B780-5761-475D-A0D3-FB9ACE68B590}" type="pres">
      <dgm:prSet presAssocID="{70ACC437-AB51-4B55-B478-A3362E7B9A28}" presName="parentText" presStyleLbl="node1" presStyleIdx="4" presStyleCnt="6" custLinFactY="24882" custLinFactNeighborX="150" custLinFactNeighborY="100000">
        <dgm:presLayoutVars>
          <dgm:chMax val="0"/>
          <dgm:bulletEnabled val="1"/>
        </dgm:presLayoutVars>
      </dgm:prSet>
      <dgm:spPr/>
    </dgm:pt>
    <dgm:pt modelId="{533D92E4-6747-44E3-A43B-0E2037BFA488}" type="pres">
      <dgm:prSet presAssocID="{65DE1350-8F8E-4008-8DF5-C972ADB6E11B}" presName="spacer" presStyleCnt="0"/>
      <dgm:spPr/>
    </dgm:pt>
    <dgm:pt modelId="{8F852151-8940-4039-B603-953A8E4BD085}" type="pres">
      <dgm:prSet presAssocID="{DFF567BE-F01F-4665-A7EA-DF4F5D4EBB95}" presName="parentText" presStyleLbl="node1" presStyleIdx="5" presStyleCnt="6" custLinFactY="66756" custLinFactNeighborX="1354" custLinFactNeighborY="100000">
        <dgm:presLayoutVars>
          <dgm:chMax val="0"/>
          <dgm:bulletEnabled val="1"/>
        </dgm:presLayoutVars>
      </dgm:prSet>
      <dgm:spPr/>
    </dgm:pt>
  </dgm:ptLst>
  <dgm:cxnLst>
    <dgm:cxn modelId="{99EE8509-1030-4A9B-A7E9-4E05E41F82EB}" type="presOf" srcId="{A1A1B74B-FB31-4651-89B7-CE739FE86191}" destId="{C9DE036F-2F0E-4BC7-8AC6-BD8D000C542E}" srcOrd="0" destOrd="0" presId="urn:microsoft.com/office/officeart/2005/8/layout/vList2"/>
    <dgm:cxn modelId="{E6528327-CE0A-48FD-9E4A-936E97E58148}" srcId="{13E06F13-8834-4B6E-B5CF-0E1D94E0FC94}" destId="{A40D6195-DC9A-4C34-9279-F524A5E876E8}" srcOrd="1" destOrd="0" parTransId="{519E65E9-896B-4626-844D-F742E357D522}" sibTransId="{0656013A-FE46-4258-88E4-7210317730C6}"/>
    <dgm:cxn modelId="{F9AB902A-22B0-4763-8D67-5B6432BBB02C}" type="presOf" srcId="{70ACC437-AB51-4B55-B478-A3362E7B9A28}" destId="{B9E7B780-5761-475D-A0D3-FB9ACE68B590}" srcOrd="0" destOrd="0" presId="urn:microsoft.com/office/officeart/2005/8/layout/vList2"/>
    <dgm:cxn modelId="{52688449-8ADB-42B3-8FB7-E1C74368C0FB}" srcId="{13E06F13-8834-4B6E-B5CF-0E1D94E0FC94}" destId="{B25FEBEA-DFEB-4B24-B9CF-71B6EC541489}" srcOrd="2" destOrd="0" parTransId="{04B2DAE2-7548-47E1-8107-8D85E52294B7}" sibTransId="{B20CD695-A29A-4268-BC9A-E631D467A508}"/>
    <dgm:cxn modelId="{3F50B183-7376-4B50-9C82-1B870FE02662}" type="presOf" srcId="{13E06F13-8834-4B6E-B5CF-0E1D94E0FC94}" destId="{416126E4-012D-4B3A-971C-17BF4C8FED76}" srcOrd="0" destOrd="0" presId="urn:microsoft.com/office/officeart/2005/8/layout/vList2"/>
    <dgm:cxn modelId="{05A70C86-F67B-4CBA-B763-189835929FD7}" srcId="{13E06F13-8834-4B6E-B5CF-0E1D94E0FC94}" destId="{A1A1B74B-FB31-4651-89B7-CE739FE86191}" srcOrd="0" destOrd="0" parTransId="{0A69F68E-D32A-40D2-8C1C-28F9F825D1C8}" sibTransId="{1C22DA3C-BA89-4819-A5AC-8A96CB9441A4}"/>
    <dgm:cxn modelId="{91D13990-04EE-49DC-94A7-81489FA30B25}" srcId="{13E06F13-8834-4B6E-B5CF-0E1D94E0FC94}" destId="{1AF9AF67-AC65-40A6-80A5-8D0D09CF2E6F}" srcOrd="3" destOrd="0" parTransId="{314719C8-96CF-4673-A707-705EF817F03E}" sibTransId="{5361F829-1BC3-4F8F-BC5A-5CEAE165BBF9}"/>
    <dgm:cxn modelId="{9B56949C-DAD9-47F3-9865-77C383F16562}" type="presOf" srcId="{A40D6195-DC9A-4C34-9279-F524A5E876E8}" destId="{C3DB54B0-F334-42AE-921C-C60D78EE1B75}" srcOrd="0" destOrd="0" presId="urn:microsoft.com/office/officeart/2005/8/layout/vList2"/>
    <dgm:cxn modelId="{BD650DC5-1570-4F1B-B9E0-3FF127AE87AB}" srcId="{13E06F13-8834-4B6E-B5CF-0E1D94E0FC94}" destId="{70ACC437-AB51-4B55-B478-A3362E7B9A28}" srcOrd="4" destOrd="0" parTransId="{18F148B0-1655-4F2C-BB6E-F15E178C481E}" sibTransId="{65DE1350-8F8E-4008-8DF5-C972ADB6E11B}"/>
    <dgm:cxn modelId="{6932DBEC-9209-4A4C-9066-132468341C14}" type="presOf" srcId="{B25FEBEA-DFEB-4B24-B9CF-71B6EC541489}" destId="{5E9DB44B-A6A5-4D99-B40E-A8BB36D0C852}" srcOrd="0" destOrd="0" presId="urn:microsoft.com/office/officeart/2005/8/layout/vList2"/>
    <dgm:cxn modelId="{D67A73F8-4F61-494B-8BF9-093893DB3DD2}" type="presOf" srcId="{DFF567BE-F01F-4665-A7EA-DF4F5D4EBB95}" destId="{8F852151-8940-4039-B603-953A8E4BD085}" srcOrd="0" destOrd="0" presId="urn:microsoft.com/office/officeart/2005/8/layout/vList2"/>
    <dgm:cxn modelId="{48E0EBFA-F066-40C7-81A1-D1B0DACFBE3D}" srcId="{13E06F13-8834-4B6E-B5CF-0E1D94E0FC94}" destId="{DFF567BE-F01F-4665-A7EA-DF4F5D4EBB95}" srcOrd="5" destOrd="0" parTransId="{D1463FD9-B6E5-4397-A5FF-903C8D53E62B}" sibTransId="{43A0DDD6-DD32-428F-9EBF-AEB3A67CA416}"/>
    <dgm:cxn modelId="{028DC7FE-B23F-4053-BA14-97CE7EAC0713}" type="presOf" srcId="{1AF9AF67-AC65-40A6-80A5-8D0D09CF2E6F}" destId="{4F08F604-D91D-4759-A34B-16DB9E28EE93}" srcOrd="0" destOrd="0" presId="urn:microsoft.com/office/officeart/2005/8/layout/vList2"/>
    <dgm:cxn modelId="{618D0173-9BCB-4DE3-9140-2CC6E9BE3C7C}" type="presParOf" srcId="{416126E4-012D-4B3A-971C-17BF4C8FED76}" destId="{C9DE036F-2F0E-4BC7-8AC6-BD8D000C542E}" srcOrd="0" destOrd="0" presId="urn:microsoft.com/office/officeart/2005/8/layout/vList2"/>
    <dgm:cxn modelId="{73D3CDAF-C076-46A9-AE24-F8A1887E6362}" type="presParOf" srcId="{416126E4-012D-4B3A-971C-17BF4C8FED76}" destId="{0A522438-979B-4DA3-99E2-276CC526CB69}" srcOrd="1" destOrd="0" presId="urn:microsoft.com/office/officeart/2005/8/layout/vList2"/>
    <dgm:cxn modelId="{FE58666A-BAE5-4FA2-9F96-DA2DD76241FF}" type="presParOf" srcId="{416126E4-012D-4B3A-971C-17BF4C8FED76}" destId="{C3DB54B0-F334-42AE-921C-C60D78EE1B75}" srcOrd="2" destOrd="0" presId="urn:microsoft.com/office/officeart/2005/8/layout/vList2"/>
    <dgm:cxn modelId="{728D5912-4F15-4BB8-92DA-0F2626615708}" type="presParOf" srcId="{416126E4-012D-4B3A-971C-17BF4C8FED76}" destId="{D955C939-AE6D-4936-A610-9313234606C8}" srcOrd="3" destOrd="0" presId="urn:microsoft.com/office/officeart/2005/8/layout/vList2"/>
    <dgm:cxn modelId="{00643F6C-1BA0-4D4D-9188-0A68532E6BD2}" type="presParOf" srcId="{416126E4-012D-4B3A-971C-17BF4C8FED76}" destId="{5E9DB44B-A6A5-4D99-B40E-A8BB36D0C852}" srcOrd="4" destOrd="0" presId="urn:microsoft.com/office/officeart/2005/8/layout/vList2"/>
    <dgm:cxn modelId="{C808E858-EA51-4FAC-9FB3-A88B712A5AF7}" type="presParOf" srcId="{416126E4-012D-4B3A-971C-17BF4C8FED76}" destId="{D83A0BFF-7B4C-4383-8665-83B8E6F3ADD8}" srcOrd="5" destOrd="0" presId="urn:microsoft.com/office/officeart/2005/8/layout/vList2"/>
    <dgm:cxn modelId="{7ED6A28B-0102-4AC5-BEB1-B5A956C6CC86}" type="presParOf" srcId="{416126E4-012D-4B3A-971C-17BF4C8FED76}" destId="{4F08F604-D91D-4759-A34B-16DB9E28EE93}" srcOrd="6" destOrd="0" presId="urn:microsoft.com/office/officeart/2005/8/layout/vList2"/>
    <dgm:cxn modelId="{62DB90A3-AA12-4967-87AA-A2300D59B386}" type="presParOf" srcId="{416126E4-012D-4B3A-971C-17BF4C8FED76}" destId="{3C7352C5-9E76-4DEE-9579-CBCF8C50332D}" srcOrd="7" destOrd="0" presId="urn:microsoft.com/office/officeart/2005/8/layout/vList2"/>
    <dgm:cxn modelId="{DEFEA3FA-E583-4098-9AD4-63DC92EEC900}" type="presParOf" srcId="{416126E4-012D-4B3A-971C-17BF4C8FED76}" destId="{B9E7B780-5761-475D-A0D3-FB9ACE68B590}" srcOrd="8" destOrd="0" presId="urn:microsoft.com/office/officeart/2005/8/layout/vList2"/>
    <dgm:cxn modelId="{26765A03-5B30-48F2-BD38-143F40267DC3}" type="presParOf" srcId="{416126E4-012D-4B3A-971C-17BF4C8FED76}" destId="{533D92E4-6747-44E3-A43B-0E2037BFA488}" srcOrd="9" destOrd="0" presId="urn:microsoft.com/office/officeart/2005/8/layout/vList2"/>
    <dgm:cxn modelId="{FFB85E38-B167-4696-BE86-2519C5DB1FB3}" type="presParOf" srcId="{416126E4-012D-4B3A-971C-17BF4C8FED76}" destId="{8F852151-8940-4039-B603-953A8E4BD08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9CC0AD-0F4B-4B64-99C5-8E3119A6A8C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4C4D848-35AE-4FE4-A72F-E82DE2A1DABF}">
      <dgm:prSet/>
      <dgm:spPr/>
      <dgm:t>
        <a:bodyPr/>
        <a:lstStyle/>
        <a:p>
          <a:r>
            <a:rPr lang="fr-FR" b="1" i="0"/>
            <a:t>Comment obtenir la marque ?</a:t>
          </a:r>
          <a:endParaRPr lang="en-US"/>
        </a:p>
      </dgm:t>
    </dgm:pt>
    <dgm:pt modelId="{BF2DCDBC-EA6D-40A1-9689-451F820660A0}" type="parTrans" cxnId="{08B5A5D7-ABBB-49F5-A16E-03669205DBD7}">
      <dgm:prSet/>
      <dgm:spPr/>
      <dgm:t>
        <a:bodyPr/>
        <a:lstStyle/>
        <a:p>
          <a:endParaRPr lang="en-US"/>
        </a:p>
      </dgm:t>
    </dgm:pt>
    <dgm:pt modelId="{AD9BF542-B1FB-450B-AC0E-82583CB8EB97}" type="sibTrans" cxnId="{08B5A5D7-ABBB-49F5-A16E-03669205DBD7}">
      <dgm:prSet/>
      <dgm:spPr/>
      <dgm:t>
        <a:bodyPr/>
        <a:lstStyle/>
        <a:p>
          <a:endParaRPr lang="en-US"/>
        </a:p>
      </dgm:t>
    </dgm:pt>
    <dgm:pt modelId="{4739B3B7-041E-430A-9208-66A8D6AF780B}">
      <dgm:prSet/>
      <dgm:spPr/>
      <dgm:t>
        <a:bodyPr/>
        <a:lstStyle/>
        <a:p>
          <a:r>
            <a:rPr lang="fr-FR" b="0" i="0" dirty="0"/>
            <a:t>Pour obtenir la marque </a:t>
          </a:r>
          <a:r>
            <a:rPr lang="fr-FR" b="0" i="0" dirty="0" err="1"/>
            <a:t>Qualiopi</a:t>
          </a:r>
          <a:r>
            <a:rPr lang="fr-FR" b="0" i="0" dirty="0"/>
            <a:t>, les prestataires d’actions concourant au développement des compétences doivent :</a:t>
          </a:r>
          <a:endParaRPr lang="en-US" dirty="0"/>
        </a:p>
      </dgm:t>
    </dgm:pt>
    <dgm:pt modelId="{9AD55E29-90AD-4982-B96C-B30744353790}" type="parTrans" cxnId="{743A5CB3-704D-4703-A17B-76A7589DAFC6}">
      <dgm:prSet/>
      <dgm:spPr/>
      <dgm:t>
        <a:bodyPr/>
        <a:lstStyle/>
        <a:p>
          <a:endParaRPr lang="en-US"/>
        </a:p>
      </dgm:t>
    </dgm:pt>
    <dgm:pt modelId="{690A1634-FDA4-4250-8DC3-7227782198C8}" type="sibTrans" cxnId="{743A5CB3-704D-4703-A17B-76A7589DAFC6}">
      <dgm:prSet/>
      <dgm:spPr/>
      <dgm:t>
        <a:bodyPr/>
        <a:lstStyle/>
        <a:p>
          <a:endParaRPr lang="en-US"/>
        </a:p>
      </dgm:t>
    </dgm:pt>
    <dgm:pt modelId="{41527785-749B-4DB1-9D33-06C6AF662FC1}" type="pres">
      <dgm:prSet presAssocID="{4D9CC0AD-0F4B-4B64-99C5-8E3119A6A8C4}" presName="root" presStyleCnt="0">
        <dgm:presLayoutVars>
          <dgm:dir/>
          <dgm:resizeHandles val="exact"/>
        </dgm:presLayoutVars>
      </dgm:prSet>
      <dgm:spPr/>
    </dgm:pt>
    <dgm:pt modelId="{8659B680-D89A-4A06-A95D-39B9D8DBBBE3}" type="pres">
      <dgm:prSet presAssocID="{54C4D848-35AE-4FE4-A72F-E82DE2A1DABF}" presName="compNode" presStyleCnt="0"/>
      <dgm:spPr/>
    </dgm:pt>
    <dgm:pt modelId="{9A860867-50D0-4A88-868B-D358A670EDF1}" type="pres">
      <dgm:prSet presAssocID="{54C4D848-35AE-4FE4-A72F-E82DE2A1DABF}" presName="bgRect" presStyleLbl="bgShp" presStyleIdx="0" presStyleCnt="2"/>
      <dgm:spPr/>
    </dgm:pt>
    <dgm:pt modelId="{B073E86E-CBD3-4F68-B8E2-A9C7BA796D74}" type="pres">
      <dgm:prSet presAssocID="{54C4D848-35AE-4FE4-A72F-E82DE2A1DAB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ublicité"/>
        </a:ext>
      </dgm:extLst>
    </dgm:pt>
    <dgm:pt modelId="{3702374A-DEAB-4CFC-A94D-C012837328B0}" type="pres">
      <dgm:prSet presAssocID="{54C4D848-35AE-4FE4-A72F-E82DE2A1DABF}" presName="spaceRect" presStyleCnt="0"/>
      <dgm:spPr/>
    </dgm:pt>
    <dgm:pt modelId="{DD8D4EF3-D955-4120-A141-5B5A27F72384}" type="pres">
      <dgm:prSet presAssocID="{54C4D848-35AE-4FE4-A72F-E82DE2A1DABF}" presName="parTx" presStyleLbl="revTx" presStyleIdx="0" presStyleCnt="2">
        <dgm:presLayoutVars>
          <dgm:chMax val="0"/>
          <dgm:chPref val="0"/>
        </dgm:presLayoutVars>
      </dgm:prSet>
      <dgm:spPr/>
    </dgm:pt>
    <dgm:pt modelId="{DA60677C-1FAC-40C8-98FA-291F57AB3957}" type="pres">
      <dgm:prSet presAssocID="{AD9BF542-B1FB-450B-AC0E-82583CB8EB97}" presName="sibTrans" presStyleCnt="0"/>
      <dgm:spPr/>
    </dgm:pt>
    <dgm:pt modelId="{ECDF0C42-426D-4CA4-9B1E-388537AE4FA9}" type="pres">
      <dgm:prSet presAssocID="{4739B3B7-041E-430A-9208-66A8D6AF780B}" presName="compNode" presStyleCnt="0"/>
      <dgm:spPr/>
    </dgm:pt>
    <dgm:pt modelId="{8B719DE5-834E-4C51-BF7E-A4940304260C}" type="pres">
      <dgm:prSet presAssocID="{4739B3B7-041E-430A-9208-66A8D6AF780B}" presName="bgRect" presStyleLbl="bgShp" presStyleIdx="1" presStyleCnt="2"/>
      <dgm:spPr/>
    </dgm:pt>
    <dgm:pt modelId="{F4D4D36A-E80D-4F81-B5E4-C295AC6E0A73}" type="pres">
      <dgm:prSet presAssocID="{4739B3B7-041E-430A-9208-66A8D6AF780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72855B43-C481-4526-8906-F4BD4290DEE0}" type="pres">
      <dgm:prSet presAssocID="{4739B3B7-041E-430A-9208-66A8D6AF780B}" presName="spaceRect" presStyleCnt="0"/>
      <dgm:spPr/>
    </dgm:pt>
    <dgm:pt modelId="{139B9079-9F41-42AB-BC3C-4EAA75DD50E2}" type="pres">
      <dgm:prSet presAssocID="{4739B3B7-041E-430A-9208-66A8D6AF780B}" presName="parTx" presStyleLbl="revTx" presStyleIdx="1" presStyleCnt="2">
        <dgm:presLayoutVars>
          <dgm:chMax val="0"/>
          <dgm:chPref val="0"/>
        </dgm:presLayoutVars>
      </dgm:prSet>
      <dgm:spPr/>
    </dgm:pt>
  </dgm:ptLst>
  <dgm:cxnLst>
    <dgm:cxn modelId="{1692F528-EC29-4C96-BC2B-D3D92D570096}" type="presOf" srcId="{4D9CC0AD-0F4B-4B64-99C5-8E3119A6A8C4}" destId="{41527785-749B-4DB1-9D33-06C6AF662FC1}" srcOrd="0" destOrd="0" presId="urn:microsoft.com/office/officeart/2018/2/layout/IconVerticalSolidList"/>
    <dgm:cxn modelId="{743A5CB3-704D-4703-A17B-76A7589DAFC6}" srcId="{4D9CC0AD-0F4B-4B64-99C5-8E3119A6A8C4}" destId="{4739B3B7-041E-430A-9208-66A8D6AF780B}" srcOrd="1" destOrd="0" parTransId="{9AD55E29-90AD-4982-B96C-B30744353790}" sibTransId="{690A1634-FDA4-4250-8DC3-7227782198C8}"/>
    <dgm:cxn modelId="{D04399CE-E1D5-473F-B2D2-76CF61FC839D}" type="presOf" srcId="{54C4D848-35AE-4FE4-A72F-E82DE2A1DABF}" destId="{DD8D4EF3-D955-4120-A141-5B5A27F72384}" srcOrd="0" destOrd="0" presId="urn:microsoft.com/office/officeart/2018/2/layout/IconVerticalSolidList"/>
    <dgm:cxn modelId="{08B5A5D7-ABBB-49F5-A16E-03669205DBD7}" srcId="{4D9CC0AD-0F4B-4B64-99C5-8E3119A6A8C4}" destId="{54C4D848-35AE-4FE4-A72F-E82DE2A1DABF}" srcOrd="0" destOrd="0" parTransId="{BF2DCDBC-EA6D-40A1-9689-451F820660A0}" sibTransId="{AD9BF542-B1FB-450B-AC0E-82583CB8EB97}"/>
    <dgm:cxn modelId="{379623D8-F0D4-453D-8583-21075D07BB9B}" type="presOf" srcId="{4739B3B7-041E-430A-9208-66A8D6AF780B}" destId="{139B9079-9F41-42AB-BC3C-4EAA75DD50E2}" srcOrd="0" destOrd="0" presId="urn:microsoft.com/office/officeart/2018/2/layout/IconVerticalSolidList"/>
    <dgm:cxn modelId="{EFDF8D37-3828-4EAE-AA26-490639C5BEDD}" type="presParOf" srcId="{41527785-749B-4DB1-9D33-06C6AF662FC1}" destId="{8659B680-D89A-4A06-A95D-39B9D8DBBBE3}" srcOrd="0" destOrd="0" presId="urn:microsoft.com/office/officeart/2018/2/layout/IconVerticalSolidList"/>
    <dgm:cxn modelId="{D82D2111-1A92-4AB5-9204-E05F492F054F}" type="presParOf" srcId="{8659B680-D89A-4A06-A95D-39B9D8DBBBE3}" destId="{9A860867-50D0-4A88-868B-D358A670EDF1}" srcOrd="0" destOrd="0" presId="urn:microsoft.com/office/officeart/2018/2/layout/IconVerticalSolidList"/>
    <dgm:cxn modelId="{E6969AAC-87AB-45F5-91A1-90112FA6E195}" type="presParOf" srcId="{8659B680-D89A-4A06-A95D-39B9D8DBBBE3}" destId="{B073E86E-CBD3-4F68-B8E2-A9C7BA796D74}" srcOrd="1" destOrd="0" presId="urn:microsoft.com/office/officeart/2018/2/layout/IconVerticalSolidList"/>
    <dgm:cxn modelId="{2EF95BD9-3167-4F43-8D5E-8F7DC4FFC8DE}" type="presParOf" srcId="{8659B680-D89A-4A06-A95D-39B9D8DBBBE3}" destId="{3702374A-DEAB-4CFC-A94D-C012837328B0}" srcOrd="2" destOrd="0" presId="urn:microsoft.com/office/officeart/2018/2/layout/IconVerticalSolidList"/>
    <dgm:cxn modelId="{5ACEE6D9-A3D5-4735-B1C5-761888DF7A3B}" type="presParOf" srcId="{8659B680-D89A-4A06-A95D-39B9D8DBBBE3}" destId="{DD8D4EF3-D955-4120-A141-5B5A27F72384}" srcOrd="3" destOrd="0" presId="urn:microsoft.com/office/officeart/2018/2/layout/IconVerticalSolidList"/>
    <dgm:cxn modelId="{ACCBA440-5D83-4B31-8A03-F8EDDAFA2BEF}" type="presParOf" srcId="{41527785-749B-4DB1-9D33-06C6AF662FC1}" destId="{DA60677C-1FAC-40C8-98FA-291F57AB3957}" srcOrd="1" destOrd="0" presId="urn:microsoft.com/office/officeart/2018/2/layout/IconVerticalSolidList"/>
    <dgm:cxn modelId="{0E2850BF-894B-42C9-8DA5-DE252CF18974}" type="presParOf" srcId="{41527785-749B-4DB1-9D33-06C6AF662FC1}" destId="{ECDF0C42-426D-4CA4-9B1E-388537AE4FA9}" srcOrd="2" destOrd="0" presId="urn:microsoft.com/office/officeart/2018/2/layout/IconVerticalSolidList"/>
    <dgm:cxn modelId="{8E0F1298-09D3-4107-9E92-EB264A7E0754}" type="presParOf" srcId="{ECDF0C42-426D-4CA4-9B1E-388537AE4FA9}" destId="{8B719DE5-834E-4C51-BF7E-A4940304260C}" srcOrd="0" destOrd="0" presId="urn:microsoft.com/office/officeart/2018/2/layout/IconVerticalSolidList"/>
    <dgm:cxn modelId="{8EF6F9B1-2691-402E-9AAA-3A803FF5E497}" type="presParOf" srcId="{ECDF0C42-426D-4CA4-9B1E-388537AE4FA9}" destId="{F4D4D36A-E80D-4F81-B5E4-C295AC6E0A73}" srcOrd="1" destOrd="0" presId="urn:microsoft.com/office/officeart/2018/2/layout/IconVerticalSolidList"/>
    <dgm:cxn modelId="{7F2186E9-BCBA-4B83-88BB-529BE00BDC2C}" type="presParOf" srcId="{ECDF0C42-426D-4CA4-9B1E-388537AE4FA9}" destId="{72855B43-C481-4526-8906-F4BD4290DEE0}" srcOrd="2" destOrd="0" presId="urn:microsoft.com/office/officeart/2018/2/layout/IconVerticalSolidList"/>
    <dgm:cxn modelId="{196410C8-BD77-4557-8BD8-8C53E9FA4854}" type="presParOf" srcId="{ECDF0C42-426D-4CA4-9B1E-388537AE4FA9}" destId="{139B9079-9F41-42AB-BC3C-4EAA75DD50E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A31FA0-CF16-4C8E-98CD-A3B20A21DED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EE9C85C-924C-4BDF-8065-3A2C566B8D92}">
      <dgm:prSet/>
      <dgm:spPr/>
      <dgm:t>
        <a:bodyPr/>
        <a:lstStyle/>
        <a:p>
          <a:r>
            <a:rPr lang="fr-FR" b="1" i="0"/>
            <a:t>Formuler une demande de certification</a:t>
          </a:r>
          <a:r>
            <a:rPr lang="fr-FR" b="0" i="0"/>
            <a:t> auprès d’un organisme certificateur, présent sur </a:t>
          </a:r>
          <a:r>
            <a:rPr lang="fr-FR" b="0" i="0">
              <a:hlinkClick xmlns:r="http://schemas.openxmlformats.org/officeDocument/2006/relationships" r:id="rId1"/>
            </a:rPr>
            <a:t>cette liste</a:t>
          </a:r>
          <a:r>
            <a:rPr lang="fr-FR" b="0" i="0"/>
            <a:t> ;</a:t>
          </a:r>
          <a:endParaRPr lang="en-US"/>
        </a:p>
      </dgm:t>
    </dgm:pt>
    <dgm:pt modelId="{47451451-D2BA-4677-B338-5D41622A631C}" type="parTrans" cxnId="{C9E4DFC1-26B4-42BA-B899-883D4349F8D1}">
      <dgm:prSet/>
      <dgm:spPr/>
      <dgm:t>
        <a:bodyPr/>
        <a:lstStyle/>
        <a:p>
          <a:endParaRPr lang="en-US"/>
        </a:p>
      </dgm:t>
    </dgm:pt>
    <dgm:pt modelId="{6F8C7404-C270-4C19-96F9-D0B19A7B3686}" type="sibTrans" cxnId="{C9E4DFC1-26B4-42BA-B899-883D4349F8D1}">
      <dgm:prSet/>
      <dgm:spPr/>
      <dgm:t>
        <a:bodyPr/>
        <a:lstStyle/>
        <a:p>
          <a:endParaRPr lang="en-US"/>
        </a:p>
      </dgm:t>
    </dgm:pt>
    <dgm:pt modelId="{C5570C5E-276D-47F8-9DBE-E5A35CFBA7AC}">
      <dgm:prSet/>
      <dgm:spPr/>
      <dgm:t>
        <a:bodyPr/>
        <a:lstStyle/>
        <a:p>
          <a:r>
            <a:rPr lang="fr-FR" b="1" i="0"/>
            <a:t>Signer un contrat</a:t>
          </a:r>
          <a:r>
            <a:rPr lang="fr-FR" b="0" i="0"/>
            <a:t> avec un organisme de certification ;</a:t>
          </a:r>
          <a:endParaRPr lang="en-US"/>
        </a:p>
      </dgm:t>
    </dgm:pt>
    <dgm:pt modelId="{E073C34C-C650-4AF5-9F63-B15AAEBF1F45}" type="parTrans" cxnId="{ADE265B5-0D2E-4789-88F7-0A5DB4F773FF}">
      <dgm:prSet/>
      <dgm:spPr/>
      <dgm:t>
        <a:bodyPr/>
        <a:lstStyle/>
        <a:p>
          <a:endParaRPr lang="en-US"/>
        </a:p>
      </dgm:t>
    </dgm:pt>
    <dgm:pt modelId="{E4BEE4DC-E010-42D1-8254-D18CC0ECAD05}" type="sibTrans" cxnId="{ADE265B5-0D2E-4789-88F7-0A5DB4F773FF}">
      <dgm:prSet/>
      <dgm:spPr/>
      <dgm:t>
        <a:bodyPr/>
        <a:lstStyle/>
        <a:p>
          <a:endParaRPr lang="en-US"/>
        </a:p>
      </dgm:t>
    </dgm:pt>
    <dgm:pt modelId="{806E6D9C-3CFB-4C17-8458-AD85B2677BA4}">
      <dgm:prSet/>
      <dgm:spPr/>
      <dgm:t>
        <a:bodyPr/>
        <a:lstStyle/>
        <a:p>
          <a:r>
            <a:rPr lang="fr-FR" b="0" i="0"/>
            <a:t>Se soumettre à un </a:t>
          </a:r>
          <a:r>
            <a:rPr lang="fr-FR" b="1" i="0"/>
            <a:t>audit initial</a:t>
          </a:r>
          <a:r>
            <a:rPr lang="fr-FR" b="0" i="0"/>
            <a:t>, puis un </a:t>
          </a:r>
          <a:r>
            <a:rPr lang="fr-FR" b="1" i="0"/>
            <a:t>audit de surveillance</a:t>
          </a:r>
          <a:r>
            <a:rPr lang="fr-FR" b="0" i="0"/>
            <a:t> à plus ou moins 18 mois, enfin à un </a:t>
          </a:r>
          <a:r>
            <a:rPr lang="fr-FR" b="1" i="0"/>
            <a:t>audit de renouvellement</a:t>
          </a:r>
          <a:r>
            <a:rPr lang="fr-FR" b="0" i="0"/>
            <a:t> au bout de 3 ans.</a:t>
          </a:r>
          <a:endParaRPr lang="en-US"/>
        </a:p>
      </dgm:t>
    </dgm:pt>
    <dgm:pt modelId="{B63FC38E-D38F-4955-B428-D737CE076224}" type="parTrans" cxnId="{69DF0A83-ADC6-4552-BDAA-D5D597D62BA7}">
      <dgm:prSet/>
      <dgm:spPr/>
      <dgm:t>
        <a:bodyPr/>
        <a:lstStyle/>
        <a:p>
          <a:endParaRPr lang="en-US"/>
        </a:p>
      </dgm:t>
    </dgm:pt>
    <dgm:pt modelId="{DBE6C6A0-AC47-4F77-8C56-0AFA4C0CF8BA}" type="sibTrans" cxnId="{69DF0A83-ADC6-4552-BDAA-D5D597D62BA7}">
      <dgm:prSet/>
      <dgm:spPr/>
      <dgm:t>
        <a:bodyPr/>
        <a:lstStyle/>
        <a:p>
          <a:endParaRPr lang="en-US"/>
        </a:p>
      </dgm:t>
    </dgm:pt>
    <dgm:pt modelId="{32E4213A-BD78-4A19-9F6D-D0F223E25613}">
      <dgm:prSet/>
      <dgm:spPr/>
      <dgm:t>
        <a:bodyPr/>
        <a:lstStyle/>
        <a:p>
          <a:r>
            <a:rPr lang="fr-FR" b="1" i="0" dirty="0"/>
            <a:t>À noter</a:t>
          </a:r>
          <a:r>
            <a:rPr lang="fr-FR" b="0" i="0" dirty="0"/>
            <a:t> : La certification </a:t>
          </a:r>
          <a:r>
            <a:rPr lang="fr-FR" b="0" i="0" dirty="0" err="1"/>
            <a:t>Qualiopi</a:t>
          </a:r>
          <a:r>
            <a:rPr lang="fr-FR" b="0" i="0" dirty="0"/>
            <a:t> est valable </a:t>
          </a:r>
          <a:r>
            <a:rPr lang="fr-FR" b="1" i="0" dirty="0"/>
            <a:t>trois ans</a:t>
          </a:r>
          <a:r>
            <a:rPr lang="fr-FR" b="0" i="0" dirty="0"/>
            <a:t> à l’issue du résultat favorable de l’audit initial.</a:t>
          </a:r>
          <a:endParaRPr lang="en-US" dirty="0"/>
        </a:p>
      </dgm:t>
    </dgm:pt>
    <dgm:pt modelId="{A047A1F0-871F-4618-B45B-E185C6EBD1EA}" type="parTrans" cxnId="{4A80CE53-177D-4F0C-A7B2-7E1D5D19E14C}">
      <dgm:prSet/>
      <dgm:spPr/>
      <dgm:t>
        <a:bodyPr/>
        <a:lstStyle/>
        <a:p>
          <a:endParaRPr lang="en-US"/>
        </a:p>
      </dgm:t>
    </dgm:pt>
    <dgm:pt modelId="{878CDF03-55D5-44F8-AFB0-037005CFC988}" type="sibTrans" cxnId="{4A80CE53-177D-4F0C-A7B2-7E1D5D19E14C}">
      <dgm:prSet/>
      <dgm:spPr/>
      <dgm:t>
        <a:bodyPr/>
        <a:lstStyle/>
        <a:p>
          <a:endParaRPr lang="en-US"/>
        </a:p>
      </dgm:t>
    </dgm:pt>
    <dgm:pt modelId="{C74C1E7D-56AD-4B7E-BCBC-29C94E7C40DC}" type="pres">
      <dgm:prSet presAssocID="{2FA31FA0-CF16-4C8E-98CD-A3B20A21DED7}" presName="linear" presStyleCnt="0">
        <dgm:presLayoutVars>
          <dgm:animLvl val="lvl"/>
          <dgm:resizeHandles val="exact"/>
        </dgm:presLayoutVars>
      </dgm:prSet>
      <dgm:spPr/>
    </dgm:pt>
    <dgm:pt modelId="{5056D073-9D8C-4665-9C99-7C2563FE5419}" type="pres">
      <dgm:prSet presAssocID="{4EE9C85C-924C-4BDF-8065-3A2C566B8D92}" presName="parentText" presStyleLbl="node1" presStyleIdx="0" presStyleCnt="4">
        <dgm:presLayoutVars>
          <dgm:chMax val="0"/>
          <dgm:bulletEnabled val="1"/>
        </dgm:presLayoutVars>
      </dgm:prSet>
      <dgm:spPr/>
    </dgm:pt>
    <dgm:pt modelId="{CB735323-FC6E-495F-BFB0-0A4A97960DFC}" type="pres">
      <dgm:prSet presAssocID="{6F8C7404-C270-4C19-96F9-D0B19A7B3686}" presName="spacer" presStyleCnt="0"/>
      <dgm:spPr/>
    </dgm:pt>
    <dgm:pt modelId="{1F0D22D9-CB37-4812-B3E8-60C424EAA9A2}" type="pres">
      <dgm:prSet presAssocID="{C5570C5E-276D-47F8-9DBE-E5A35CFBA7AC}" presName="parentText" presStyleLbl="node1" presStyleIdx="1" presStyleCnt="4">
        <dgm:presLayoutVars>
          <dgm:chMax val="0"/>
          <dgm:bulletEnabled val="1"/>
        </dgm:presLayoutVars>
      </dgm:prSet>
      <dgm:spPr/>
    </dgm:pt>
    <dgm:pt modelId="{BAFBAFDF-E2B8-4D55-BDF1-0B5F596F8260}" type="pres">
      <dgm:prSet presAssocID="{E4BEE4DC-E010-42D1-8254-D18CC0ECAD05}" presName="spacer" presStyleCnt="0"/>
      <dgm:spPr/>
    </dgm:pt>
    <dgm:pt modelId="{4B6293F4-D466-4BA0-BD64-545353019655}" type="pres">
      <dgm:prSet presAssocID="{806E6D9C-3CFB-4C17-8458-AD85B2677BA4}" presName="parentText" presStyleLbl="node1" presStyleIdx="2" presStyleCnt="4">
        <dgm:presLayoutVars>
          <dgm:chMax val="0"/>
          <dgm:bulletEnabled val="1"/>
        </dgm:presLayoutVars>
      </dgm:prSet>
      <dgm:spPr/>
    </dgm:pt>
    <dgm:pt modelId="{57AC714A-857F-4F0E-8343-2829F97F16CE}" type="pres">
      <dgm:prSet presAssocID="{DBE6C6A0-AC47-4F77-8C56-0AFA4C0CF8BA}" presName="spacer" presStyleCnt="0"/>
      <dgm:spPr/>
    </dgm:pt>
    <dgm:pt modelId="{9294D3B5-4368-4E7A-B4CC-5AD20F8B172F}" type="pres">
      <dgm:prSet presAssocID="{32E4213A-BD78-4A19-9F6D-D0F223E25613}" presName="parentText" presStyleLbl="node1" presStyleIdx="3" presStyleCnt="4">
        <dgm:presLayoutVars>
          <dgm:chMax val="0"/>
          <dgm:bulletEnabled val="1"/>
        </dgm:presLayoutVars>
      </dgm:prSet>
      <dgm:spPr/>
    </dgm:pt>
  </dgm:ptLst>
  <dgm:cxnLst>
    <dgm:cxn modelId="{6274FD33-DACF-4F95-BC84-8F472C32A23B}" type="presOf" srcId="{32E4213A-BD78-4A19-9F6D-D0F223E25613}" destId="{9294D3B5-4368-4E7A-B4CC-5AD20F8B172F}" srcOrd="0" destOrd="0" presId="urn:microsoft.com/office/officeart/2005/8/layout/vList2"/>
    <dgm:cxn modelId="{7A632E6F-D914-4550-AFE7-C4098B48D785}" type="presOf" srcId="{806E6D9C-3CFB-4C17-8458-AD85B2677BA4}" destId="{4B6293F4-D466-4BA0-BD64-545353019655}" srcOrd="0" destOrd="0" presId="urn:microsoft.com/office/officeart/2005/8/layout/vList2"/>
    <dgm:cxn modelId="{4A80CE53-177D-4F0C-A7B2-7E1D5D19E14C}" srcId="{2FA31FA0-CF16-4C8E-98CD-A3B20A21DED7}" destId="{32E4213A-BD78-4A19-9F6D-D0F223E25613}" srcOrd="3" destOrd="0" parTransId="{A047A1F0-871F-4618-B45B-E185C6EBD1EA}" sibTransId="{878CDF03-55D5-44F8-AFB0-037005CFC988}"/>
    <dgm:cxn modelId="{69DF0A83-ADC6-4552-BDAA-D5D597D62BA7}" srcId="{2FA31FA0-CF16-4C8E-98CD-A3B20A21DED7}" destId="{806E6D9C-3CFB-4C17-8458-AD85B2677BA4}" srcOrd="2" destOrd="0" parTransId="{B63FC38E-D38F-4955-B428-D737CE076224}" sibTransId="{DBE6C6A0-AC47-4F77-8C56-0AFA4C0CF8BA}"/>
    <dgm:cxn modelId="{12B155AD-7AC3-4ED8-9FC8-67063D5B68E2}" type="presOf" srcId="{C5570C5E-276D-47F8-9DBE-E5A35CFBA7AC}" destId="{1F0D22D9-CB37-4812-B3E8-60C424EAA9A2}" srcOrd="0" destOrd="0" presId="urn:microsoft.com/office/officeart/2005/8/layout/vList2"/>
    <dgm:cxn modelId="{ADE265B5-0D2E-4789-88F7-0A5DB4F773FF}" srcId="{2FA31FA0-CF16-4C8E-98CD-A3B20A21DED7}" destId="{C5570C5E-276D-47F8-9DBE-E5A35CFBA7AC}" srcOrd="1" destOrd="0" parTransId="{E073C34C-C650-4AF5-9F63-B15AAEBF1F45}" sibTransId="{E4BEE4DC-E010-42D1-8254-D18CC0ECAD05}"/>
    <dgm:cxn modelId="{C9E4DFC1-26B4-42BA-B899-883D4349F8D1}" srcId="{2FA31FA0-CF16-4C8E-98CD-A3B20A21DED7}" destId="{4EE9C85C-924C-4BDF-8065-3A2C566B8D92}" srcOrd="0" destOrd="0" parTransId="{47451451-D2BA-4677-B338-5D41622A631C}" sibTransId="{6F8C7404-C270-4C19-96F9-D0B19A7B3686}"/>
    <dgm:cxn modelId="{4F3407DA-7826-43B6-8EC6-0CA56E2FED3D}" type="presOf" srcId="{4EE9C85C-924C-4BDF-8065-3A2C566B8D92}" destId="{5056D073-9D8C-4665-9C99-7C2563FE5419}" srcOrd="0" destOrd="0" presId="urn:microsoft.com/office/officeart/2005/8/layout/vList2"/>
    <dgm:cxn modelId="{ADE56AFB-D1E8-419B-8181-40C829B2FF06}" type="presOf" srcId="{2FA31FA0-CF16-4C8E-98CD-A3B20A21DED7}" destId="{C74C1E7D-56AD-4B7E-BCBC-29C94E7C40DC}" srcOrd="0" destOrd="0" presId="urn:microsoft.com/office/officeart/2005/8/layout/vList2"/>
    <dgm:cxn modelId="{9C05E2A7-6429-4619-8E0B-B3D689F17C30}" type="presParOf" srcId="{C74C1E7D-56AD-4B7E-BCBC-29C94E7C40DC}" destId="{5056D073-9D8C-4665-9C99-7C2563FE5419}" srcOrd="0" destOrd="0" presId="urn:microsoft.com/office/officeart/2005/8/layout/vList2"/>
    <dgm:cxn modelId="{7BC05F02-E835-453C-9DBD-586DFD959543}" type="presParOf" srcId="{C74C1E7D-56AD-4B7E-BCBC-29C94E7C40DC}" destId="{CB735323-FC6E-495F-BFB0-0A4A97960DFC}" srcOrd="1" destOrd="0" presId="urn:microsoft.com/office/officeart/2005/8/layout/vList2"/>
    <dgm:cxn modelId="{8AF93EED-C879-4B8D-8718-B9256BE35A39}" type="presParOf" srcId="{C74C1E7D-56AD-4B7E-BCBC-29C94E7C40DC}" destId="{1F0D22D9-CB37-4812-B3E8-60C424EAA9A2}" srcOrd="2" destOrd="0" presId="urn:microsoft.com/office/officeart/2005/8/layout/vList2"/>
    <dgm:cxn modelId="{392AE4E0-ADFF-4208-983A-67A919798EC2}" type="presParOf" srcId="{C74C1E7D-56AD-4B7E-BCBC-29C94E7C40DC}" destId="{BAFBAFDF-E2B8-4D55-BDF1-0B5F596F8260}" srcOrd="3" destOrd="0" presId="urn:microsoft.com/office/officeart/2005/8/layout/vList2"/>
    <dgm:cxn modelId="{C46A993E-1D3C-4CF8-A50E-44CAC7C15E53}" type="presParOf" srcId="{C74C1E7D-56AD-4B7E-BCBC-29C94E7C40DC}" destId="{4B6293F4-D466-4BA0-BD64-545353019655}" srcOrd="4" destOrd="0" presId="urn:microsoft.com/office/officeart/2005/8/layout/vList2"/>
    <dgm:cxn modelId="{9679502D-B911-45CD-8E47-1F1A070888B7}" type="presParOf" srcId="{C74C1E7D-56AD-4B7E-BCBC-29C94E7C40DC}" destId="{57AC714A-857F-4F0E-8343-2829F97F16CE}" srcOrd="5" destOrd="0" presId="urn:microsoft.com/office/officeart/2005/8/layout/vList2"/>
    <dgm:cxn modelId="{DCD97516-0168-4F78-BB89-7C6CAEDD2961}" type="presParOf" srcId="{C74C1E7D-56AD-4B7E-BCBC-29C94E7C40DC}" destId="{9294D3B5-4368-4E7A-B4CC-5AD20F8B172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3CA547-79FD-4C91-9AFC-0D5F975D1F69}"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9A943F2F-4D16-41C4-B244-B1914556157D}">
      <dgm:prSet/>
      <dgm:spPr/>
      <dgm:t>
        <a:bodyPr/>
        <a:lstStyle/>
        <a:p>
          <a:r>
            <a:rPr lang="fr-FR" b="1" i="0">
              <a:hlinkClick xmlns:r="http://schemas.openxmlformats.org/officeDocument/2006/relationships" r:id="rId1"/>
            </a:rPr>
            <a:t>ACTUALITÉS</a:t>
          </a:r>
          <a:r>
            <a:rPr lang="fr-FR" b="1" i="0"/>
            <a:t>, </a:t>
          </a:r>
          <a:r>
            <a:rPr lang="fr-FR" b="1" i="0">
              <a:hlinkClick xmlns:r="http://schemas.openxmlformats.org/officeDocument/2006/relationships" r:id="rId2"/>
            </a:rPr>
            <a:t>INFORMATIONS FORMATEURS</a:t>
          </a:r>
          <a:endParaRPr lang="en-US"/>
        </a:p>
      </dgm:t>
    </dgm:pt>
    <dgm:pt modelId="{74113A4D-CBA3-4400-B8D0-D300EC26B49A}" type="parTrans" cxnId="{46E26462-A7CB-4271-A0F5-AA3060B501DA}">
      <dgm:prSet/>
      <dgm:spPr/>
      <dgm:t>
        <a:bodyPr/>
        <a:lstStyle/>
        <a:p>
          <a:endParaRPr lang="en-US"/>
        </a:p>
      </dgm:t>
    </dgm:pt>
    <dgm:pt modelId="{066BAF5F-F305-48AA-A2AE-97E1C3CE60D9}" type="sibTrans" cxnId="{46E26462-A7CB-4271-A0F5-AA3060B501DA}">
      <dgm:prSet/>
      <dgm:spPr/>
      <dgm:t>
        <a:bodyPr/>
        <a:lstStyle/>
        <a:p>
          <a:endParaRPr lang="en-US"/>
        </a:p>
      </dgm:t>
    </dgm:pt>
    <dgm:pt modelId="{33E1AC1E-2D65-4220-973C-D7C21EB62109}">
      <dgm:prSet/>
      <dgm:spPr/>
      <dgm:t>
        <a:bodyPr/>
        <a:lstStyle/>
        <a:p>
          <a:r>
            <a:rPr lang="fr-FR" b="1" i="0"/>
            <a:t>La certification Qualiopi est-elle obligatoire pour les formateurs ?</a:t>
          </a:r>
          <a:endParaRPr lang="en-US"/>
        </a:p>
      </dgm:t>
    </dgm:pt>
    <dgm:pt modelId="{D563806C-4CCA-4C5C-8D46-46AC8A30533B}" type="parTrans" cxnId="{9AF51CFB-6DF9-4B94-9052-8C045289F6A3}">
      <dgm:prSet/>
      <dgm:spPr/>
      <dgm:t>
        <a:bodyPr/>
        <a:lstStyle/>
        <a:p>
          <a:endParaRPr lang="en-US"/>
        </a:p>
      </dgm:t>
    </dgm:pt>
    <dgm:pt modelId="{5DFB24D1-6FC1-424E-83FB-8B8C8E160C1D}" type="sibTrans" cxnId="{9AF51CFB-6DF9-4B94-9052-8C045289F6A3}">
      <dgm:prSet/>
      <dgm:spPr/>
      <dgm:t>
        <a:bodyPr/>
        <a:lstStyle/>
        <a:p>
          <a:endParaRPr lang="en-US"/>
        </a:p>
      </dgm:t>
    </dgm:pt>
    <dgm:pt modelId="{8A0E74DC-DD54-432A-B631-56FE6CC3F575}" type="pres">
      <dgm:prSet presAssocID="{693CA547-79FD-4C91-9AFC-0D5F975D1F69}" presName="outerComposite" presStyleCnt="0">
        <dgm:presLayoutVars>
          <dgm:chMax val="5"/>
          <dgm:dir/>
          <dgm:resizeHandles val="exact"/>
        </dgm:presLayoutVars>
      </dgm:prSet>
      <dgm:spPr/>
    </dgm:pt>
    <dgm:pt modelId="{57458C29-8A22-4D14-AF66-EE5B4EDC2ADA}" type="pres">
      <dgm:prSet presAssocID="{693CA547-79FD-4C91-9AFC-0D5F975D1F69}" presName="dummyMaxCanvas" presStyleCnt="0">
        <dgm:presLayoutVars/>
      </dgm:prSet>
      <dgm:spPr/>
    </dgm:pt>
    <dgm:pt modelId="{0FF54721-FE3E-4CBB-96BB-CA18FA3BA712}" type="pres">
      <dgm:prSet presAssocID="{693CA547-79FD-4C91-9AFC-0D5F975D1F69}" presName="TwoNodes_1" presStyleLbl="node1" presStyleIdx="0" presStyleCnt="2">
        <dgm:presLayoutVars>
          <dgm:bulletEnabled val="1"/>
        </dgm:presLayoutVars>
      </dgm:prSet>
      <dgm:spPr/>
    </dgm:pt>
    <dgm:pt modelId="{A2F38BF7-F333-406B-BBC3-26B394CECAC5}" type="pres">
      <dgm:prSet presAssocID="{693CA547-79FD-4C91-9AFC-0D5F975D1F69}" presName="TwoNodes_2" presStyleLbl="node1" presStyleIdx="1" presStyleCnt="2">
        <dgm:presLayoutVars>
          <dgm:bulletEnabled val="1"/>
        </dgm:presLayoutVars>
      </dgm:prSet>
      <dgm:spPr/>
    </dgm:pt>
    <dgm:pt modelId="{7E5C1948-A14D-4483-9816-E6DC3D081DF6}" type="pres">
      <dgm:prSet presAssocID="{693CA547-79FD-4C91-9AFC-0D5F975D1F69}" presName="TwoConn_1-2" presStyleLbl="fgAccFollowNode1" presStyleIdx="0" presStyleCnt="1">
        <dgm:presLayoutVars>
          <dgm:bulletEnabled val="1"/>
        </dgm:presLayoutVars>
      </dgm:prSet>
      <dgm:spPr/>
    </dgm:pt>
    <dgm:pt modelId="{F1A1BBF1-5D57-45C3-9F57-82E6F5C40881}" type="pres">
      <dgm:prSet presAssocID="{693CA547-79FD-4C91-9AFC-0D5F975D1F69}" presName="TwoNodes_1_text" presStyleLbl="node1" presStyleIdx="1" presStyleCnt="2">
        <dgm:presLayoutVars>
          <dgm:bulletEnabled val="1"/>
        </dgm:presLayoutVars>
      </dgm:prSet>
      <dgm:spPr/>
    </dgm:pt>
    <dgm:pt modelId="{5063E3E8-AAA6-4EC3-B69F-1C5978482FE1}" type="pres">
      <dgm:prSet presAssocID="{693CA547-79FD-4C91-9AFC-0D5F975D1F69}" presName="TwoNodes_2_text" presStyleLbl="node1" presStyleIdx="1" presStyleCnt="2">
        <dgm:presLayoutVars>
          <dgm:bulletEnabled val="1"/>
        </dgm:presLayoutVars>
      </dgm:prSet>
      <dgm:spPr/>
    </dgm:pt>
  </dgm:ptLst>
  <dgm:cxnLst>
    <dgm:cxn modelId="{762FBB04-8844-4699-B555-62B9595D1B92}" type="presOf" srcId="{9A943F2F-4D16-41C4-B244-B1914556157D}" destId="{0FF54721-FE3E-4CBB-96BB-CA18FA3BA712}" srcOrd="0" destOrd="0" presId="urn:microsoft.com/office/officeart/2005/8/layout/vProcess5"/>
    <dgm:cxn modelId="{46E26462-A7CB-4271-A0F5-AA3060B501DA}" srcId="{693CA547-79FD-4C91-9AFC-0D5F975D1F69}" destId="{9A943F2F-4D16-41C4-B244-B1914556157D}" srcOrd="0" destOrd="0" parTransId="{74113A4D-CBA3-4400-B8D0-D300EC26B49A}" sibTransId="{066BAF5F-F305-48AA-A2AE-97E1C3CE60D9}"/>
    <dgm:cxn modelId="{9F80EE66-FD98-43F4-A803-FA4D20572F1B}" type="presOf" srcId="{066BAF5F-F305-48AA-A2AE-97E1C3CE60D9}" destId="{7E5C1948-A14D-4483-9816-E6DC3D081DF6}" srcOrd="0" destOrd="0" presId="urn:microsoft.com/office/officeart/2005/8/layout/vProcess5"/>
    <dgm:cxn modelId="{8BA3716C-34E3-4B29-B331-FBE93B2607A6}" type="presOf" srcId="{693CA547-79FD-4C91-9AFC-0D5F975D1F69}" destId="{8A0E74DC-DD54-432A-B631-56FE6CC3F575}" srcOrd="0" destOrd="0" presId="urn:microsoft.com/office/officeart/2005/8/layout/vProcess5"/>
    <dgm:cxn modelId="{A63ED986-04BD-4037-B10C-257ADA89CC18}" type="presOf" srcId="{9A943F2F-4D16-41C4-B244-B1914556157D}" destId="{F1A1BBF1-5D57-45C3-9F57-82E6F5C40881}" srcOrd="1" destOrd="0" presId="urn:microsoft.com/office/officeart/2005/8/layout/vProcess5"/>
    <dgm:cxn modelId="{E12C298F-7040-4A30-B480-2041F8443E41}" type="presOf" srcId="{33E1AC1E-2D65-4220-973C-D7C21EB62109}" destId="{A2F38BF7-F333-406B-BBC3-26B394CECAC5}" srcOrd="0" destOrd="0" presId="urn:microsoft.com/office/officeart/2005/8/layout/vProcess5"/>
    <dgm:cxn modelId="{18EEF8CD-15F2-4E55-A09A-7AA8BFC542EF}" type="presOf" srcId="{33E1AC1E-2D65-4220-973C-D7C21EB62109}" destId="{5063E3E8-AAA6-4EC3-B69F-1C5978482FE1}" srcOrd="1" destOrd="0" presId="urn:microsoft.com/office/officeart/2005/8/layout/vProcess5"/>
    <dgm:cxn modelId="{9AF51CFB-6DF9-4B94-9052-8C045289F6A3}" srcId="{693CA547-79FD-4C91-9AFC-0D5F975D1F69}" destId="{33E1AC1E-2D65-4220-973C-D7C21EB62109}" srcOrd="1" destOrd="0" parTransId="{D563806C-4CCA-4C5C-8D46-46AC8A30533B}" sibTransId="{5DFB24D1-6FC1-424E-83FB-8B8C8E160C1D}"/>
    <dgm:cxn modelId="{331F3860-5718-401B-A381-E3E8545B876C}" type="presParOf" srcId="{8A0E74DC-DD54-432A-B631-56FE6CC3F575}" destId="{57458C29-8A22-4D14-AF66-EE5B4EDC2ADA}" srcOrd="0" destOrd="0" presId="urn:microsoft.com/office/officeart/2005/8/layout/vProcess5"/>
    <dgm:cxn modelId="{AB23DD47-9E8C-4263-9A06-83AC6A5D2C68}" type="presParOf" srcId="{8A0E74DC-DD54-432A-B631-56FE6CC3F575}" destId="{0FF54721-FE3E-4CBB-96BB-CA18FA3BA712}" srcOrd="1" destOrd="0" presId="urn:microsoft.com/office/officeart/2005/8/layout/vProcess5"/>
    <dgm:cxn modelId="{3234252A-461C-45C1-B846-DBE5405A4006}" type="presParOf" srcId="{8A0E74DC-DD54-432A-B631-56FE6CC3F575}" destId="{A2F38BF7-F333-406B-BBC3-26B394CECAC5}" srcOrd="2" destOrd="0" presId="urn:microsoft.com/office/officeart/2005/8/layout/vProcess5"/>
    <dgm:cxn modelId="{650B658A-056F-42A6-96E0-08FBD5B55E1A}" type="presParOf" srcId="{8A0E74DC-DD54-432A-B631-56FE6CC3F575}" destId="{7E5C1948-A14D-4483-9816-E6DC3D081DF6}" srcOrd="3" destOrd="0" presId="urn:microsoft.com/office/officeart/2005/8/layout/vProcess5"/>
    <dgm:cxn modelId="{FF44F406-299C-4B40-BCB6-454679A821B7}" type="presParOf" srcId="{8A0E74DC-DD54-432A-B631-56FE6CC3F575}" destId="{F1A1BBF1-5D57-45C3-9F57-82E6F5C40881}" srcOrd="4" destOrd="0" presId="urn:microsoft.com/office/officeart/2005/8/layout/vProcess5"/>
    <dgm:cxn modelId="{E3336B20-35AE-45C7-A6EB-A2097B50E9D5}" type="presParOf" srcId="{8A0E74DC-DD54-432A-B631-56FE6CC3F575}" destId="{5063E3E8-AAA6-4EC3-B69F-1C5978482FE1}"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D8C8B8-C904-47F3-8F42-C21F96E82473}"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2EC01582-48A7-411F-9AEC-D3181889A078}">
      <dgm:prSet/>
      <dgm:spPr/>
      <dgm:t>
        <a:bodyPr/>
        <a:lstStyle/>
        <a:p>
          <a:r>
            <a:rPr lang="fr-FR" b="0" i="0"/>
            <a:t>La marque Qualiopi, qui est le nom donné par le ministère du travail à la marque de certification qualité des prestataires d’actions de formation, concerne donc tous les prestataires, y compris les formateurs indépendants, dispensant des actions :</a:t>
          </a:r>
          <a:endParaRPr lang="en-US"/>
        </a:p>
      </dgm:t>
    </dgm:pt>
    <dgm:pt modelId="{F76B0640-77C6-4910-B6DF-18C0846C04EA}" type="parTrans" cxnId="{180EA12C-52EC-442D-BABA-2E55E9B4D357}">
      <dgm:prSet/>
      <dgm:spPr/>
      <dgm:t>
        <a:bodyPr/>
        <a:lstStyle/>
        <a:p>
          <a:endParaRPr lang="en-US"/>
        </a:p>
      </dgm:t>
    </dgm:pt>
    <dgm:pt modelId="{122176FA-9ADD-42A7-BE42-24EE2EFD8BAC}" type="sibTrans" cxnId="{180EA12C-52EC-442D-BABA-2E55E9B4D357}">
      <dgm:prSet/>
      <dgm:spPr/>
      <dgm:t>
        <a:bodyPr/>
        <a:lstStyle/>
        <a:p>
          <a:endParaRPr lang="en-US"/>
        </a:p>
      </dgm:t>
    </dgm:pt>
    <dgm:pt modelId="{8420CD99-5C8B-4BFD-9C89-6187EC1D5BBB}">
      <dgm:prSet/>
      <dgm:spPr/>
      <dgm:t>
        <a:bodyPr/>
        <a:lstStyle/>
        <a:p>
          <a:r>
            <a:rPr lang="fr-FR" b="0" i="0"/>
            <a:t>de formation</a:t>
          </a:r>
          <a:endParaRPr lang="en-US"/>
        </a:p>
      </dgm:t>
    </dgm:pt>
    <dgm:pt modelId="{14DF0AA8-E8A1-4521-8050-6FFB11377802}" type="parTrans" cxnId="{43AA8FB5-9642-4C08-9AA8-82B043341D67}">
      <dgm:prSet/>
      <dgm:spPr/>
      <dgm:t>
        <a:bodyPr/>
        <a:lstStyle/>
        <a:p>
          <a:endParaRPr lang="en-US"/>
        </a:p>
      </dgm:t>
    </dgm:pt>
    <dgm:pt modelId="{A1B0403C-5C74-44E3-A40C-1C8CC5544AED}" type="sibTrans" cxnId="{43AA8FB5-9642-4C08-9AA8-82B043341D67}">
      <dgm:prSet/>
      <dgm:spPr/>
      <dgm:t>
        <a:bodyPr/>
        <a:lstStyle/>
        <a:p>
          <a:endParaRPr lang="en-US"/>
        </a:p>
      </dgm:t>
    </dgm:pt>
    <dgm:pt modelId="{E16DB55E-3921-4D40-A79F-ADF5FEE4E527}">
      <dgm:prSet/>
      <dgm:spPr/>
      <dgm:t>
        <a:bodyPr/>
        <a:lstStyle/>
        <a:p>
          <a:r>
            <a:rPr lang="fr-FR" b="0" i="0"/>
            <a:t>de bilans de compétences</a:t>
          </a:r>
          <a:endParaRPr lang="en-US"/>
        </a:p>
      </dgm:t>
    </dgm:pt>
    <dgm:pt modelId="{A966957F-E2F4-47ED-8BEA-4E829FDFACC2}" type="parTrans" cxnId="{72AC5DCD-35E1-4DC1-960E-25E3C0283B77}">
      <dgm:prSet/>
      <dgm:spPr/>
      <dgm:t>
        <a:bodyPr/>
        <a:lstStyle/>
        <a:p>
          <a:endParaRPr lang="en-US"/>
        </a:p>
      </dgm:t>
    </dgm:pt>
    <dgm:pt modelId="{57A03167-6C7D-4985-93D0-6462E774EA00}" type="sibTrans" cxnId="{72AC5DCD-35E1-4DC1-960E-25E3C0283B77}">
      <dgm:prSet/>
      <dgm:spPr/>
      <dgm:t>
        <a:bodyPr/>
        <a:lstStyle/>
        <a:p>
          <a:endParaRPr lang="en-US"/>
        </a:p>
      </dgm:t>
    </dgm:pt>
    <dgm:pt modelId="{76DA967D-94A6-45DB-841B-5894FF86EF9D}">
      <dgm:prSet/>
      <dgm:spPr/>
      <dgm:t>
        <a:bodyPr/>
        <a:lstStyle/>
        <a:p>
          <a:r>
            <a:rPr lang="fr-FR" b="0" i="0"/>
            <a:t>permettant de faire valider les acquis de l’expérience</a:t>
          </a:r>
          <a:endParaRPr lang="en-US"/>
        </a:p>
      </dgm:t>
    </dgm:pt>
    <dgm:pt modelId="{B19B95D7-631F-4E83-9369-95821DBB3095}" type="parTrans" cxnId="{E8274096-400F-4349-A0A3-93AF83811156}">
      <dgm:prSet/>
      <dgm:spPr/>
      <dgm:t>
        <a:bodyPr/>
        <a:lstStyle/>
        <a:p>
          <a:endParaRPr lang="en-US"/>
        </a:p>
      </dgm:t>
    </dgm:pt>
    <dgm:pt modelId="{FBDD2925-1830-4599-B170-95DB1C600C01}" type="sibTrans" cxnId="{E8274096-400F-4349-A0A3-93AF83811156}">
      <dgm:prSet/>
      <dgm:spPr/>
      <dgm:t>
        <a:bodyPr/>
        <a:lstStyle/>
        <a:p>
          <a:endParaRPr lang="en-US"/>
        </a:p>
      </dgm:t>
    </dgm:pt>
    <dgm:pt modelId="{E498BE47-09D7-4E28-AFB8-C532DD3538B5}">
      <dgm:prSet/>
      <dgm:spPr/>
      <dgm:t>
        <a:bodyPr/>
        <a:lstStyle/>
        <a:p>
          <a:r>
            <a:rPr lang="fr-FR" b="0" i="0"/>
            <a:t>de formation par apprentissage.</a:t>
          </a:r>
          <a:endParaRPr lang="en-US"/>
        </a:p>
      </dgm:t>
    </dgm:pt>
    <dgm:pt modelId="{030322D0-9224-4776-9159-22FF0A36D71A}" type="parTrans" cxnId="{49041A20-302F-4564-BF65-6FFDE968743B}">
      <dgm:prSet/>
      <dgm:spPr/>
      <dgm:t>
        <a:bodyPr/>
        <a:lstStyle/>
        <a:p>
          <a:endParaRPr lang="en-US"/>
        </a:p>
      </dgm:t>
    </dgm:pt>
    <dgm:pt modelId="{AB982E19-5A8B-4499-AD42-6BE8774A9A1D}" type="sibTrans" cxnId="{49041A20-302F-4564-BF65-6FFDE968743B}">
      <dgm:prSet/>
      <dgm:spPr/>
      <dgm:t>
        <a:bodyPr/>
        <a:lstStyle/>
        <a:p>
          <a:endParaRPr lang="en-US"/>
        </a:p>
      </dgm:t>
    </dgm:pt>
    <dgm:pt modelId="{539375CE-BAED-4804-8822-E3D3640F3677}" type="pres">
      <dgm:prSet presAssocID="{6ED8C8B8-C904-47F3-8F42-C21F96E82473}" presName="outerComposite" presStyleCnt="0">
        <dgm:presLayoutVars>
          <dgm:chMax val="5"/>
          <dgm:dir/>
          <dgm:resizeHandles val="exact"/>
        </dgm:presLayoutVars>
      </dgm:prSet>
      <dgm:spPr/>
    </dgm:pt>
    <dgm:pt modelId="{9B3E7A5C-7269-4EB8-A080-49B8844DF795}" type="pres">
      <dgm:prSet presAssocID="{6ED8C8B8-C904-47F3-8F42-C21F96E82473}" presName="dummyMaxCanvas" presStyleCnt="0">
        <dgm:presLayoutVars/>
      </dgm:prSet>
      <dgm:spPr/>
    </dgm:pt>
    <dgm:pt modelId="{6B66A8B5-738D-4A20-BAF3-ED7DE06054D4}" type="pres">
      <dgm:prSet presAssocID="{6ED8C8B8-C904-47F3-8F42-C21F96E82473}" presName="FiveNodes_1" presStyleLbl="node1" presStyleIdx="0" presStyleCnt="5">
        <dgm:presLayoutVars>
          <dgm:bulletEnabled val="1"/>
        </dgm:presLayoutVars>
      </dgm:prSet>
      <dgm:spPr/>
    </dgm:pt>
    <dgm:pt modelId="{F5EE5C49-69C4-464D-A3F6-7FC34420F1DC}" type="pres">
      <dgm:prSet presAssocID="{6ED8C8B8-C904-47F3-8F42-C21F96E82473}" presName="FiveNodes_2" presStyleLbl="node1" presStyleIdx="1" presStyleCnt="5">
        <dgm:presLayoutVars>
          <dgm:bulletEnabled val="1"/>
        </dgm:presLayoutVars>
      </dgm:prSet>
      <dgm:spPr/>
    </dgm:pt>
    <dgm:pt modelId="{FE97E996-C686-45D7-8E83-6A4042931ED3}" type="pres">
      <dgm:prSet presAssocID="{6ED8C8B8-C904-47F3-8F42-C21F96E82473}" presName="FiveNodes_3" presStyleLbl="node1" presStyleIdx="2" presStyleCnt="5">
        <dgm:presLayoutVars>
          <dgm:bulletEnabled val="1"/>
        </dgm:presLayoutVars>
      </dgm:prSet>
      <dgm:spPr/>
    </dgm:pt>
    <dgm:pt modelId="{CC9788A6-D3CE-4238-9555-023D82FBBC9E}" type="pres">
      <dgm:prSet presAssocID="{6ED8C8B8-C904-47F3-8F42-C21F96E82473}" presName="FiveNodes_4" presStyleLbl="node1" presStyleIdx="3" presStyleCnt="5">
        <dgm:presLayoutVars>
          <dgm:bulletEnabled val="1"/>
        </dgm:presLayoutVars>
      </dgm:prSet>
      <dgm:spPr/>
    </dgm:pt>
    <dgm:pt modelId="{C73F7062-8C17-47B9-8045-C7876EA87234}" type="pres">
      <dgm:prSet presAssocID="{6ED8C8B8-C904-47F3-8F42-C21F96E82473}" presName="FiveNodes_5" presStyleLbl="node1" presStyleIdx="4" presStyleCnt="5">
        <dgm:presLayoutVars>
          <dgm:bulletEnabled val="1"/>
        </dgm:presLayoutVars>
      </dgm:prSet>
      <dgm:spPr/>
    </dgm:pt>
    <dgm:pt modelId="{FEDA9469-C5B1-466E-A176-BD6021003E0C}" type="pres">
      <dgm:prSet presAssocID="{6ED8C8B8-C904-47F3-8F42-C21F96E82473}" presName="FiveConn_1-2" presStyleLbl="fgAccFollowNode1" presStyleIdx="0" presStyleCnt="4">
        <dgm:presLayoutVars>
          <dgm:bulletEnabled val="1"/>
        </dgm:presLayoutVars>
      </dgm:prSet>
      <dgm:spPr/>
    </dgm:pt>
    <dgm:pt modelId="{124A7C8C-F031-4585-842D-6A74BF913B24}" type="pres">
      <dgm:prSet presAssocID="{6ED8C8B8-C904-47F3-8F42-C21F96E82473}" presName="FiveConn_2-3" presStyleLbl="fgAccFollowNode1" presStyleIdx="1" presStyleCnt="4">
        <dgm:presLayoutVars>
          <dgm:bulletEnabled val="1"/>
        </dgm:presLayoutVars>
      </dgm:prSet>
      <dgm:spPr/>
    </dgm:pt>
    <dgm:pt modelId="{55AB3D08-1DBE-4996-B758-BD75E68AFCC9}" type="pres">
      <dgm:prSet presAssocID="{6ED8C8B8-C904-47F3-8F42-C21F96E82473}" presName="FiveConn_3-4" presStyleLbl="fgAccFollowNode1" presStyleIdx="2" presStyleCnt="4">
        <dgm:presLayoutVars>
          <dgm:bulletEnabled val="1"/>
        </dgm:presLayoutVars>
      </dgm:prSet>
      <dgm:spPr/>
    </dgm:pt>
    <dgm:pt modelId="{C2BD48B0-F31E-42A2-9773-8DAF02375DDE}" type="pres">
      <dgm:prSet presAssocID="{6ED8C8B8-C904-47F3-8F42-C21F96E82473}" presName="FiveConn_4-5" presStyleLbl="fgAccFollowNode1" presStyleIdx="3" presStyleCnt="4">
        <dgm:presLayoutVars>
          <dgm:bulletEnabled val="1"/>
        </dgm:presLayoutVars>
      </dgm:prSet>
      <dgm:spPr/>
    </dgm:pt>
    <dgm:pt modelId="{145B7DE4-953C-4D09-9392-1B4A784F6BC0}" type="pres">
      <dgm:prSet presAssocID="{6ED8C8B8-C904-47F3-8F42-C21F96E82473}" presName="FiveNodes_1_text" presStyleLbl="node1" presStyleIdx="4" presStyleCnt="5">
        <dgm:presLayoutVars>
          <dgm:bulletEnabled val="1"/>
        </dgm:presLayoutVars>
      </dgm:prSet>
      <dgm:spPr/>
    </dgm:pt>
    <dgm:pt modelId="{DE77FA46-8DC7-467B-BDD9-44D181A41414}" type="pres">
      <dgm:prSet presAssocID="{6ED8C8B8-C904-47F3-8F42-C21F96E82473}" presName="FiveNodes_2_text" presStyleLbl="node1" presStyleIdx="4" presStyleCnt="5">
        <dgm:presLayoutVars>
          <dgm:bulletEnabled val="1"/>
        </dgm:presLayoutVars>
      </dgm:prSet>
      <dgm:spPr/>
    </dgm:pt>
    <dgm:pt modelId="{8281A475-6DFB-4B2F-B37F-1D4416963776}" type="pres">
      <dgm:prSet presAssocID="{6ED8C8B8-C904-47F3-8F42-C21F96E82473}" presName="FiveNodes_3_text" presStyleLbl="node1" presStyleIdx="4" presStyleCnt="5">
        <dgm:presLayoutVars>
          <dgm:bulletEnabled val="1"/>
        </dgm:presLayoutVars>
      </dgm:prSet>
      <dgm:spPr/>
    </dgm:pt>
    <dgm:pt modelId="{466D4FE3-2D04-40AC-A12F-55D3139EAB7B}" type="pres">
      <dgm:prSet presAssocID="{6ED8C8B8-C904-47F3-8F42-C21F96E82473}" presName="FiveNodes_4_text" presStyleLbl="node1" presStyleIdx="4" presStyleCnt="5">
        <dgm:presLayoutVars>
          <dgm:bulletEnabled val="1"/>
        </dgm:presLayoutVars>
      </dgm:prSet>
      <dgm:spPr/>
    </dgm:pt>
    <dgm:pt modelId="{509EA008-7D6B-4E78-8CE5-1C565913E2EC}" type="pres">
      <dgm:prSet presAssocID="{6ED8C8B8-C904-47F3-8F42-C21F96E82473}" presName="FiveNodes_5_text" presStyleLbl="node1" presStyleIdx="4" presStyleCnt="5">
        <dgm:presLayoutVars>
          <dgm:bulletEnabled val="1"/>
        </dgm:presLayoutVars>
      </dgm:prSet>
      <dgm:spPr/>
    </dgm:pt>
  </dgm:ptLst>
  <dgm:cxnLst>
    <dgm:cxn modelId="{49041A20-302F-4564-BF65-6FFDE968743B}" srcId="{6ED8C8B8-C904-47F3-8F42-C21F96E82473}" destId="{E498BE47-09D7-4E28-AFB8-C532DD3538B5}" srcOrd="4" destOrd="0" parTransId="{030322D0-9224-4776-9159-22FF0A36D71A}" sibTransId="{AB982E19-5A8B-4499-AD42-6BE8774A9A1D}"/>
    <dgm:cxn modelId="{180EA12C-52EC-442D-BABA-2E55E9B4D357}" srcId="{6ED8C8B8-C904-47F3-8F42-C21F96E82473}" destId="{2EC01582-48A7-411F-9AEC-D3181889A078}" srcOrd="0" destOrd="0" parTransId="{F76B0640-77C6-4910-B6DF-18C0846C04EA}" sibTransId="{122176FA-9ADD-42A7-BE42-24EE2EFD8BAC}"/>
    <dgm:cxn modelId="{0F3FEA3A-3C07-4865-9299-E443A79169B1}" type="presOf" srcId="{E16DB55E-3921-4D40-A79F-ADF5FEE4E527}" destId="{FE97E996-C686-45D7-8E83-6A4042931ED3}" srcOrd="0" destOrd="0" presId="urn:microsoft.com/office/officeart/2005/8/layout/vProcess5"/>
    <dgm:cxn modelId="{BB53315C-89F6-45AF-8F04-0BE506F7B494}" type="presOf" srcId="{57A03167-6C7D-4985-93D0-6462E774EA00}" destId="{55AB3D08-1DBE-4996-B758-BD75E68AFCC9}" srcOrd="0" destOrd="0" presId="urn:microsoft.com/office/officeart/2005/8/layout/vProcess5"/>
    <dgm:cxn modelId="{82913541-BD91-4D39-8AD9-CBDF7A964693}" type="presOf" srcId="{2EC01582-48A7-411F-9AEC-D3181889A078}" destId="{145B7DE4-953C-4D09-9392-1B4A784F6BC0}" srcOrd="1" destOrd="0" presId="urn:microsoft.com/office/officeart/2005/8/layout/vProcess5"/>
    <dgm:cxn modelId="{63D03144-E313-409F-B9CF-97A8AB5A774C}" type="presOf" srcId="{FBDD2925-1830-4599-B170-95DB1C600C01}" destId="{C2BD48B0-F31E-42A2-9773-8DAF02375DDE}" srcOrd="0" destOrd="0" presId="urn:microsoft.com/office/officeart/2005/8/layout/vProcess5"/>
    <dgm:cxn modelId="{3E2D8367-9CD2-4F6B-82EE-45E616C01093}" type="presOf" srcId="{6ED8C8B8-C904-47F3-8F42-C21F96E82473}" destId="{539375CE-BAED-4804-8822-E3D3640F3677}" srcOrd="0" destOrd="0" presId="urn:microsoft.com/office/officeart/2005/8/layout/vProcess5"/>
    <dgm:cxn modelId="{02D4156C-9934-4FBF-9763-5A21D2DBF4F8}" type="presOf" srcId="{8420CD99-5C8B-4BFD-9C89-6187EC1D5BBB}" destId="{DE77FA46-8DC7-467B-BDD9-44D181A41414}" srcOrd="1" destOrd="0" presId="urn:microsoft.com/office/officeart/2005/8/layout/vProcess5"/>
    <dgm:cxn modelId="{383B3D4E-1927-4F89-9DDC-62C46EA33C26}" type="presOf" srcId="{8420CD99-5C8B-4BFD-9C89-6187EC1D5BBB}" destId="{F5EE5C49-69C4-464D-A3F6-7FC34420F1DC}" srcOrd="0" destOrd="0" presId="urn:microsoft.com/office/officeart/2005/8/layout/vProcess5"/>
    <dgm:cxn modelId="{72941F51-FFC8-45DF-8D63-4534EE30C387}" type="presOf" srcId="{122176FA-9ADD-42A7-BE42-24EE2EFD8BAC}" destId="{FEDA9469-C5B1-466E-A176-BD6021003E0C}" srcOrd="0" destOrd="0" presId="urn:microsoft.com/office/officeart/2005/8/layout/vProcess5"/>
    <dgm:cxn modelId="{FE3E5356-3BBC-4B14-BC93-1D551EFDCD31}" type="presOf" srcId="{76DA967D-94A6-45DB-841B-5894FF86EF9D}" destId="{466D4FE3-2D04-40AC-A12F-55D3139EAB7B}" srcOrd="1" destOrd="0" presId="urn:microsoft.com/office/officeart/2005/8/layout/vProcess5"/>
    <dgm:cxn modelId="{E071167B-57A1-432A-A685-D36874F6807D}" type="presOf" srcId="{2EC01582-48A7-411F-9AEC-D3181889A078}" destId="{6B66A8B5-738D-4A20-BAF3-ED7DE06054D4}" srcOrd="0" destOrd="0" presId="urn:microsoft.com/office/officeart/2005/8/layout/vProcess5"/>
    <dgm:cxn modelId="{8069C48A-8C4C-4782-9DB3-7A60464F9077}" type="presOf" srcId="{E16DB55E-3921-4D40-A79F-ADF5FEE4E527}" destId="{8281A475-6DFB-4B2F-B37F-1D4416963776}" srcOrd="1" destOrd="0" presId="urn:microsoft.com/office/officeart/2005/8/layout/vProcess5"/>
    <dgm:cxn modelId="{E8274096-400F-4349-A0A3-93AF83811156}" srcId="{6ED8C8B8-C904-47F3-8F42-C21F96E82473}" destId="{76DA967D-94A6-45DB-841B-5894FF86EF9D}" srcOrd="3" destOrd="0" parTransId="{B19B95D7-631F-4E83-9369-95821DBB3095}" sibTransId="{FBDD2925-1830-4599-B170-95DB1C600C01}"/>
    <dgm:cxn modelId="{C6F0059F-82EF-479D-AAEE-313C49F59369}" type="presOf" srcId="{E498BE47-09D7-4E28-AFB8-C532DD3538B5}" destId="{C73F7062-8C17-47B9-8045-C7876EA87234}" srcOrd="0" destOrd="0" presId="urn:microsoft.com/office/officeart/2005/8/layout/vProcess5"/>
    <dgm:cxn modelId="{BBFEBEB0-DF31-4C9B-A148-3988E7FFF383}" type="presOf" srcId="{E498BE47-09D7-4E28-AFB8-C532DD3538B5}" destId="{509EA008-7D6B-4E78-8CE5-1C565913E2EC}" srcOrd="1" destOrd="0" presId="urn:microsoft.com/office/officeart/2005/8/layout/vProcess5"/>
    <dgm:cxn modelId="{43AA8FB5-9642-4C08-9AA8-82B043341D67}" srcId="{6ED8C8B8-C904-47F3-8F42-C21F96E82473}" destId="{8420CD99-5C8B-4BFD-9C89-6187EC1D5BBB}" srcOrd="1" destOrd="0" parTransId="{14DF0AA8-E8A1-4521-8050-6FFB11377802}" sibTransId="{A1B0403C-5C74-44E3-A40C-1C8CC5544AED}"/>
    <dgm:cxn modelId="{CE3CDFC7-9602-42FC-8458-30BB56E796A4}" type="presOf" srcId="{76DA967D-94A6-45DB-841B-5894FF86EF9D}" destId="{CC9788A6-D3CE-4238-9555-023D82FBBC9E}" srcOrd="0" destOrd="0" presId="urn:microsoft.com/office/officeart/2005/8/layout/vProcess5"/>
    <dgm:cxn modelId="{72AC5DCD-35E1-4DC1-960E-25E3C0283B77}" srcId="{6ED8C8B8-C904-47F3-8F42-C21F96E82473}" destId="{E16DB55E-3921-4D40-A79F-ADF5FEE4E527}" srcOrd="2" destOrd="0" parTransId="{A966957F-E2F4-47ED-8BEA-4E829FDFACC2}" sibTransId="{57A03167-6C7D-4985-93D0-6462E774EA00}"/>
    <dgm:cxn modelId="{477BC4F2-B976-404B-B9A1-54C699D5B153}" type="presOf" srcId="{A1B0403C-5C74-44E3-A40C-1C8CC5544AED}" destId="{124A7C8C-F031-4585-842D-6A74BF913B24}" srcOrd="0" destOrd="0" presId="urn:microsoft.com/office/officeart/2005/8/layout/vProcess5"/>
    <dgm:cxn modelId="{28FC76DA-2C7D-4684-8F98-16788B04B042}" type="presParOf" srcId="{539375CE-BAED-4804-8822-E3D3640F3677}" destId="{9B3E7A5C-7269-4EB8-A080-49B8844DF795}" srcOrd="0" destOrd="0" presId="urn:microsoft.com/office/officeart/2005/8/layout/vProcess5"/>
    <dgm:cxn modelId="{0E77B1EA-B0A0-4712-BBFE-9C5D3ECA564C}" type="presParOf" srcId="{539375CE-BAED-4804-8822-E3D3640F3677}" destId="{6B66A8B5-738D-4A20-BAF3-ED7DE06054D4}" srcOrd="1" destOrd="0" presId="urn:microsoft.com/office/officeart/2005/8/layout/vProcess5"/>
    <dgm:cxn modelId="{8EF56158-A767-4BEB-BDC4-1859A1B03C24}" type="presParOf" srcId="{539375CE-BAED-4804-8822-E3D3640F3677}" destId="{F5EE5C49-69C4-464D-A3F6-7FC34420F1DC}" srcOrd="2" destOrd="0" presId="urn:microsoft.com/office/officeart/2005/8/layout/vProcess5"/>
    <dgm:cxn modelId="{F7DEA159-38BE-4D21-BC27-3EFDA26F0997}" type="presParOf" srcId="{539375CE-BAED-4804-8822-E3D3640F3677}" destId="{FE97E996-C686-45D7-8E83-6A4042931ED3}" srcOrd="3" destOrd="0" presId="urn:microsoft.com/office/officeart/2005/8/layout/vProcess5"/>
    <dgm:cxn modelId="{87C377A7-5E34-4259-86B9-56610E8C5CA1}" type="presParOf" srcId="{539375CE-BAED-4804-8822-E3D3640F3677}" destId="{CC9788A6-D3CE-4238-9555-023D82FBBC9E}" srcOrd="4" destOrd="0" presId="urn:microsoft.com/office/officeart/2005/8/layout/vProcess5"/>
    <dgm:cxn modelId="{DA2E4147-0C08-4403-9D04-70C0397092A7}" type="presParOf" srcId="{539375CE-BAED-4804-8822-E3D3640F3677}" destId="{C73F7062-8C17-47B9-8045-C7876EA87234}" srcOrd="5" destOrd="0" presId="urn:microsoft.com/office/officeart/2005/8/layout/vProcess5"/>
    <dgm:cxn modelId="{219D8A97-E794-4F17-AADB-BA33BAA83C40}" type="presParOf" srcId="{539375CE-BAED-4804-8822-E3D3640F3677}" destId="{FEDA9469-C5B1-466E-A176-BD6021003E0C}" srcOrd="6" destOrd="0" presId="urn:microsoft.com/office/officeart/2005/8/layout/vProcess5"/>
    <dgm:cxn modelId="{1B727AB2-32BE-477E-A0A3-E16CEDEA1F6B}" type="presParOf" srcId="{539375CE-BAED-4804-8822-E3D3640F3677}" destId="{124A7C8C-F031-4585-842D-6A74BF913B24}" srcOrd="7" destOrd="0" presId="urn:microsoft.com/office/officeart/2005/8/layout/vProcess5"/>
    <dgm:cxn modelId="{B7FC6C14-9745-468F-B1BD-9551D06FE16A}" type="presParOf" srcId="{539375CE-BAED-4804-8822-E3D3640F3677}" destId="{55AB3D08-1DBE-4996-B758-BD75E68AFCC9}" srcOrd="8" destOrd="0" presId="urn:microsoft.com/office/officeart/2005/8/layout/vProcess5"/>
    <dgm:cxn modelId="{88D6D79B-F336-4BD0-9C90-7D4A618461D6}" type="presParOf" srcId="{539375CE-BAED-4804-8822-E3D3640F3677}" destId="{C2BD48B0-F31E-42A2-9773-8DAF02375DDE}" srcOrd="9" destOrd="0" presId="urn:microsoft.com/office/officeart/2005/8/layout/vProcess5"/>
    <dgm:cxn modelId="{BDC189BA-2268-4B91-9942-6FC09871D039}" type="presParOf" srcId="{539375CE-BAED-4804-8822-E3D3640F3677}" destId="{145B7DE4-953C-4D09-9392-1B4A784F6BC0}" srcOrd="10" destOrd="0" presId="urn:microsoft.com/office/officeart/2005/8/layout/vProcess5"/>
    <dgm:cxn modelId="{CB108FB9-A7A6-4799-AB96-44C852C2DC24}" type="presParOf" srcId="{539375CE-BAED-4804-8822-E3D3640F3677}" destId="{DE77FA46-8DC7-467B-BDD9-44D181A41414}" srcOrd="11" destOrd="0" presId="urn:microsoft.com/office/officeart/2005/8/layout/vProcess5"/>
    <dgm:cxn modelId="{A57EA340-3255-4357-BC47-6A4FB17A66F8}" type="presParOf" srcId="{539375CE-BAED-4804-8822-E3D3640F3677}" destId="{8281A475-6DFB-4B2F-B37F-1D4416963776}" srcOrd="12" destOrd="0" presId="urn:microsoft.com/office/officeart/2005/8/layout/vProcess5"/>
    <dgm:cxn modelId="{5555290E-AA1E-485F-887F-3AE937D31A20}" type="presParOf" srcId="{539375CE-BAED-4804-8822-E3D3640F3677}" destId="{466D4FE3-2D04-40AC-A12F-55D3139EAB7B}" srcOrd="13" destOrd="0" presId="urn:microsoft.com/office/officeart/2005/8/layout/vProcess5"/>
    <dgm:cxn modelId="{9CA814E4-9972-48C6-B6FB-3DCFE17BC07E}" type="presParOf" srcId="{539375CE-BAED-4804-8822-E3D3640F3677}" destId="{509EA008-7D6B-4E78-8CE5-1C565913E2EC}"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536720C-71BC-4518-9A7B-FD9916B959FF}"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DB99C9D0-CA6E-4F6F-8A33-5241706669B1}">
      <dgm:prSet/>
      <dgm:spPr/>
      <dgm:t>
        <a:bodyPr/>
        <a:lstStyle/>
        <a:p>
          <a:r>
            <a:rPr lang="fr-FR" b="0" i="0"/>
            <a:t>En revanche, si vous êtes Formateur ou Consultant -Formateur intervenant auprès d’un organisme de formation, d’un CFA ou d’une école, cette obligation Qualiopi s’applique à votre commanditaire. Celui-ci devra justifier vos compétences pédagogiques (avec par exemple une certification de Formateur).</a:t>
          </a:r>
          <a:endParaRPr lang="en-US"/>
        </a:p>
      </dgm:t>
    </dgm:pt>
    <dgm:pt modelId="{55906399-B9F0-46CD-AD6F-668D499E9370}" type="parTrans" cxnId="{0CAFF9F4-C36C-41AB-B67C-ADF668057654}">
      <dgm:prSet/>
      <dgm:spPr/>
      <dgm:t>
        <a:bodyPr/>
        <a:lstStyle/>
        <a:p>
          <a:endParaRPr lang="en-US"/>
        </a:p>
      </dgm:t>
    </dgm:pt>
    <dgm:pt modelId="{7256730D-22F7-4A8B-B001-82F8B7EE23B2}" type="sibTrans" cxnId="{0CAFF9F4-C36C-41AB-B67C-ADF668057654}">
      <dgm:prSet/>
      <dgm:spPr/>
      <dgm:t>
        <a:bodyPr/>
        <a:lstStyle/>
        <a:p>
          <a:endParaRPr lang="en-US"/>
        </a:p>
      </dgm:t>
    </dgm:pt>
    <dgm:pt modelId="{B97F902B-A461-4E8B-B525-31D4BDF596D6}">
      <dgm:prSet/>
      <dgm:spPr/>
      <dgm:t>
        <a:bodyPr/>
        <a:lstStyle/>
        <a:p>
          <a:r>
            <a:rPr lang="fr-FR" b="0" i="0"/>
            <a:t>Cette certification Qualiopi est également facultative si vous dispensez directement des formations qui ne sont pas financées par les OPCO, comme les formations en auto-financement ou les formations dispensées aux salariés d’une entreprise sans financement OPCO.</a:t>
          </a:r>
          <a:endParaRPr lang="en-US"/>
        </a:p>
      </dgm:t>
    </dgm:pt>
    <dgm:pt modelId="{9353142C-48CF-4454-BC56-80856F736A1F}" type="parTrans" cxnId="{6F99183E-FAF8-4ACE-9BF9-2A7D3E68E769}">
      <dgm:prSet/>
      <dgm:spPr/>
      <dgm:t>
        <a:bodyPr/>
        <a:lstStyle/>
        <a:p>
          <a:endParaRPr lang="en-US"/>
        </a:p>
      </dgm:t>
    </dgm:pt>
    <dgm:pt modelId="{FB9C6015-6EA5-471F-AA64-4A7AA503276E}" type="sibTrans" cxnId="{6F99183E-FAF8-4ACE-9BF9-2A7D3E68E769}">
      <dgm:prSet/>
      <dgm:spPr/>
      <dgm:t>
        <a:bodyPr/>
        <a:lstStyle/>
        <a:p>
          <a:endParaRPr lang="en-US"/>
        </a:p>
      </dgm:t>
    </dgm:pt>
    <dgm:pt modelId="{D9D839C5-4CFA-4654-8ABD-258991CC4B5A}" type="pres">
      <dgm:prSet presAssocID="{F536720C-71BC-4518-9A7B-FD9916B959FF}" presName="hierChild1" presStyleCnt="0">
        <dgm:presLayoutVars>
          <dgm:chPref val="1"/>
          <dgm:dir/>
          <dgm:animOne val="branch"/>
          <dgm:animLvl val="lvl"/>
          <dgm:resizeHandles/>
        </dgm:presLayoutVars>
      </dgm:prSet>
      <dgm:spPr/>
    </dgm:pt>
    <dgm:pt modelId="{CEC322C1-5AAF-42B9-A68E-48A932EAB2CD}" type="pres">
      <dgm:prSet presAssocID="{DB99C9D0-CA6E-4F6F-8A33-5241706669B1}" presName="hierRoot1" presStyleCnt="0"/>
      <dgm:spPr/>
    </dgm:pt>
    <dgm:pt modelId="{63459CB1-2797-4DD1-8254-82F047779716}" type="pres">
      <dgm:prSet presAssocID="{DB99C9D0-CA6E-4F6F-8A33-5241706669B1}" presName="composite" presStyleCnt="0"/>
      <dgm:spPr/>
    </dgm:pt>
    <dgm:pt modelId="{9166FC58-4EDC-4353-9496-0E4A35A0B3F4}" type="pres">
      <dgm:prSet presAssocID="{DB99C9D0-CA6E-4F6F-8A33-5241706669B1}" presName="background" presStyleLbl="node0" presStyleIdx="0" presStyleCnt="2"/>
      <dgm:spPr/>
    </dgm:pt>
    <dgm:pt modelId="{CCB00730-2F51-4F19-997D-896FA0A5051A}" type="pres">
      <dgm:prSet presAssocID="{DB99C9D0-CA6E-4F6F-8A33-5241706669B1}" presName="text" presStyleLbl="fgAcc0" presStyleIdx="0" presStyleCnt="2">
        <dgm:presLayoutVars>
          <dgm:chPref val="3"/>
        </dgm:presLayoutVars>
      </dgm:prSet>
      <dgm:spPr/>
    </dgm:pt>
    <dgm:pt modelId="{9BB4347D-0698-4181-9EA4-C9ABC24DC299}" type="pres">
      <dgm:prSet presAssocID="{DB99C9D0-CA6E-4F6F-8A33-5241706669B1}" presName="hierChild2" presStyleCnt="0"/>
      <dgm:spPr/>
    </dgm:pt>
    <dgm:pt modelId="{5DEB5F6B-B50F-4DA9-8F91-BF4A787B4D6C}" type="pres">
      <dgm:prSet presAssocID="{B97F902B-A461-4E8B-B525-31D4BDF596D6}" presName="hierRoot1" presStyleCnt="0"/>
      <dgm:spPr/>
    </dgm:pt>
    <dgm:pt modelId="{CC071BFD-6FE0-4B2E-A501-19F6633036A0}" type="pres">
      <dgm:prSet presAssocID="{B97F902B-A461-4E8B-B525-31D4BDF596D6}" presName="composite" presStyleCnt="0"/>
      <dgm:spPr/>
    </dgm:pt>
    <dgm:pt modelId="{8B3656C0-6D33-4DFB-A3B6-2CCF32DF00E9}" type="pres">
      <dgm:prSet presAssocID="{B97F902B-A461-4E8B-B525-31D4BDF596D6}" presName="background" presStyleLbl="node0" presStyleIdx="1" presStyleCnt="2"/>
      <dgm:spPr/>
    </dgm:pt>
    <dgm:pt modelId="{2E4A2025-5104-4FF9-975F-1BF3BED1E2E8}" type="pres">
      <dgm:prSet presAssocID="{B97F902B-A461-4E8B-B525-31D4BDF596D6}" presName="text" presStyleLbl="fgAcc0" presStyleIdx="1" presStyleCnt="2">
        <dgm:presLayoutVars>
          <dgm:chPref val="3"/>
        </dgm:presLayoutVars>
      </dgm:prSet>
      <dgm:spPr/>
    </dgm:pt>
    <dgm:pt modelId="{0F485F60-D735-4815-90B4-0EB5F05C5BB8}" type="pres">
      <dgm:prSet presAssocID="{B97F902B-A461-4E8B-B525-31D4BDF596D6}" presName="hierChild2" presStyleCnt="0"/>
      <dgm:spPr/>
    </dgm:pt>
  </dgm:ptLst>
  <dgm:cxnLst>
    <dgm:cxn modelId="{489A6220-BB7E-4307-942E-2B029324A44D}" type="presOf" srcId="{DB99C9D0-CA6E-4F6F-8A33-5241706669B1}" destId="{CCB00730-2F51-4F19-997D-896FA0A5051A}" srcOrd="0" destOrd="0" presId="urn:microsoft.com/office/officeart/2005/8/layout/hierarchy1"/>
    <dgm:cxn modelId="{338B9524-8660-478E-8C39-15013B640488}" type="presOf" srcId="{F536720C-71BC-4518-9A7B-FD9916B959FF}" destId="{D9D839C5-4CFA-4654-8ABD-258991CC4B5A}" srcOrd="0" destOrd="0" presId="urn:microsoft.com/office/officeart/2005/8/layout/hierarchy1"/>
    <dgm:cxn modelId="{6F99183E-FAF8-4ACE-9BF9-2A7D3E68E769}" srcId="{F536720C-71BC-4518-9A7B-FD9916B959FF}" destId="{B97F902B-A461-4E8B-B525-31D4BDF596D6}" srcOrd="1" destOrd="0" parTransId="{9353142C-48CF-4454-BC56-80856F736A1F}" sibTransId="{FB9C6015-6EA5-471F-AA64-4A7AA503276E}"/>
    <dgm:cxn modelId="{416EB951-F07F-4CB5-8C19-6691DA68BD2D}" type="presOf" srcId="{B97F902B-A461-4E8B-B525-31D4BDF596D6}" destId="{2E4A2025-5104-4FF9-975F-1BF3BED1E2E8}" srcOrd="0" destOrd="0" presId="urn:microsoft.com/office/officeart/2005/8/layout/hierarchy1"/>
    <dgm:cxn modelId="{0CAFF9F4-C36C-41AB-B67C-ADF668057654}" srcId="{F536720C-71BC-4518-9A7B-FD9916B959FF}" destId="{DB99C9D0-CA6E-4F6F-8A33-5241706669B1}" srcOrd="0" destOrd="0" parTransId="{55906399-B9F0-46CD-AD6F-668D499E9370}" sibTransId="{7256730D-22F7-4A8B-B001-82F8B7EE23B2}"/>
    <dgm:cxn modelId="{2AEBADA3-C77D-45FC-93CB-2AEF1ABA7980}" type="presParOf" srcId="{D9D839C5-4CFA-4654-8ABD-258991CC4B5A}" destId="{CEC322C1-5AAF-42B9-A68E-48A932EAB2CD}" srcOrd="0" destOrd="0" presId="urn:microsoft.com/office/officeart/2005/8/layout/hierarchy1"/>
    <dgm:cxn modelId="{435C36B8-F816-414E-B312-FB4F9329EAE4}" type="presParOf" srcId="{CEC322C1-5AAF-42B9-A68E-48A932EAB2CD}" destId="{63459CB1-2797-4DD1-8254-82F047779716}" srcOrd="0" destOrd="0" presId="urn:microsoft.com/office/officeart/2005/8/layout/hierarchy1"/>
    <dgm:cxn modelId="{A4E4D52B-21D9-494A-8722-417C6DD1131B}" type="presParOf" srcId="{63459CB1-2797-4DD1-8254-82F047779716}" destId="{9166FC58-4EDC-4353-9496-0E4A35A0B3F4}" srcOrd="0" destOrd="0" presId="urn:microsoft.com/office/officeart/2005/8/layout/hierarchy1"/>
    <dgm:cxn modelId="{8D5D7865-2949-46CE-A5D3-254A3526345A}" type="presParOf" srcId="{63459CB1-2797-4DD1-8254-82F047779716}" destId="{CCB00730-2F51-4F19-997D-896FA0A5051A}" srcOrd="1" destOrd="0" presId="urn:microsoft.com/office/officeart/2005/8/layout/hierarchy1"/>
    <dgm:cxn modelId="{ACC14855-A752-4368-B2D0-D53426B5EF4B}" type="presParOf" srcId="{CEC322C1-5AAF-42B9-A68E-48A932EAB2CD}" destId="{9BB4347D-0698-4181-9EA4-C9ABC24DC299}" srcOrd="1" destOrd="0" presId="urn:microsoft.com/office/officeart/2005/8/layout/hierarchy1"/>
    <dgm:cxn modelId="{ABEE486C-035A-4864-A790-D9FA7268EE9C}" type="presParOf" srcId="{D9D839C5-4CFA-4654-8ABD-258991CC4B5A}" destId="{5DEB5F6B-B50F-4DA9-8F91-BF4A787B4D6C}" srcOrd="1" destOrd="0" presId="urn:microsoft.com/office/officeart/2005/8/layout/hierarchy1"/>
    <dgm:cxn modelId="{2CA69199-877C-4F11-B4F1-7CD277B131BD}" type="presParOf" srcId="{5DEB5F6B-B50F-4DA9-8F91-BF4A787B4D6C}" destId="{CC071BFD-6FE0-4B2E-A501-19F6633036A0}" srcOrd="0" destOrd="0" presId="urn:microsoft.com/office/officeart/2005/8/layout/hierarchy1"/>
    <dgm:cxn modelId="{B842C772-6E98-4303-BE6C-C9493A8C35BC}" type="presParOf" srcId="{CC071BFD-6FE0-4B2E-A501-19F6633036A0}" destId="{8B3656C0-6D33-4DFB-A3B6-2CCF32DF00E9}" srcOrd="0" destOrd="0" presId="urn:microsoft.com/office/officeart/2005/8/layout/hierarchy1"/>
    <dgm:cxn modelId="{A37D003F-7A76-4E39-B312-BBE31700F3CA}" type="presParOf" srcId="{CC071BFD-6FE0-4B2E-A501-19F6633036A0}" destId="{2E4A2025-5104-4FF9-975F-1BF3BED1E2E8}" srcOrd="1" destOrd="0" presId="urn:microsoft.com/office/officeart/2005/8/layout/hierarchy1"/>
    <dgm:cxn modelId="{F07A447E-DC4B-47B5-AC7F-A65BE48B2782}" type="presParOf" srcId="{5DEB5F6B-B50F-4DA9-8F91-BF4A787B4D6C}" destId="{0F485F60-D735-4815-90B4-0EB5F05C5BB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1D0120-7665-460B-B0EE-6D17CB7882BC}"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0473CEBF-A420-45E4-AE83-5F3746D1D714}">
      <dgm:prSet/>
      <dgm:spPr/>
      <dgm:t>
        <a:bodyPr/>
        <a:lstStyle/>
        <a:p>
          <a:pPr>
            <a:lnSpc>
              <a:spcPct val="100000"/>
            </a:lnSpc>
          </a:pPr>
          <a:r>
            <a:rPr lang="fr-FR" b="1" i="0"/>
            <a:t>Critère 1 : Les conditions d’information du public sur les prestations proposées, les délais pour y accéder et les résultats obtenus</a:t>
          </a:r>
          <a:endParaRPr lang="en-US"/>
        </a:p>
      </dgm:t>
    </dgm:pt>
    <dgm:pt modelId="{50BE88A1-EA94-4D0D-9F44-C2707C7BBC7A}" type="parTrans" cxnId="{191EE7FE-794C-486B-8325-EA3AE51942BB}">
      <dgm:prSet/>
      <dgm:spPr/>
      <dgm:t>
        <a:bodyPr/>
        <a:lstStyle/>
        <a:p>
          <a:endParaRPr lang="en-US"/>
        </a:p>
      </dgm:t>
    </dgm:pt>
    <dgm:pt modelId="{E502D287-803F-4ECE-A750-1AF2C5394AA8}" type="sibTrans" cxnId="{191EE7FE-794C-486B-8325-EA3AE51942BB}">
      <dgm:prSet/>
      <dgm:spPr/>
      <dgm:t>
        <a:bodyPr/>
        <a:lstStyle/>
        <a:p>
          <a:endParaRPr lang="en-US"/>
        </a:p>
      </dgm:t>
    </dgm:pt>
    <dgm:pt modelId="{A4088920-FED4-42B4-8266-26E9B68CA56A}">
      <dgm:prSet/>
      <dgm:spPr/>
      <dgm:t>
        <a:bodyPr/>
        <a:lstStyle/>
        <a:p>
          <a:pPr>
            <a:lnSpc>
              <a:spcPct val="100000"/>
            </a:lnSpc>
          </a:pPr>
          <a:r>
            <a:rPr lang="fr-FR" b="0" i="0"/>
            <a:t>Le prestataire diffuse une information accessible au public, détaillée et vérifiable sur les prestations proposées : prérequis, objectifs, durée, modalités et délais d’accès, tarifs, contacts, méthodes mobilisées et modalités d’évaluation, accessibilité aux personnes handicapées.</a:t>
          </a:r>
          <a:endParaRPr lang="en-US"/>
        </a:p>
      </dgm:t>
    </dgm:pt>
    <dgm:pt modelId="{0C7049DC-8ED6-4A50-A4DF-3A197360C1F3}" type="parTrans" cxnId="{6E1906AE-44F6-43E5-8333-C10752E18413}">
      <dgm:prSet/>
      <dgm:spPr/>
      <dgm:t>
        <a:bodyPr/>
        <a:lstStyle/>
        <a:p>
          <a:endParaRPr lang="en-US"/>
        </a:p>
      </dgm:t>
    </dgm:pt>
    <dgm:pt modelId="{A12DF6B8-EB44-465B-80E7-40C3922676E4}" type="sibTrans" cxnId="{6E1906AE-44F6-43E5-8333-C10752E18413}">
      <dgm:prSet/>
      <dgm:spPr/>
      <dgm:t>
        <a:bodyPr/>
        <a:lstStyle/>
        <a:p>
          <a:endParaRPr lang="en-US"/>
        </a:p>
      </dgm:t>
    </dgm:pt>
    <dgm:pt modelId="{4E847BA9-6C15-4103-AA40-6AE598762987}">
      <dgm:prSet/>
      <dgm:spPr/>
      <dgm:t>
        <a:bodyPr/>
        <a:lstStyle/>
        <a:p>
          <a:pPr>
            <a:lnSpc>
              <a:spcPct val="100000"/>
            </a:lnSpc>
          </a:pPr>
          <a:r>
            <a:rPr lang="fr-FR" b="0" i="0"/>
            <a:t>Le prestataire diffuse des indicateurs de résultats adaptés à la nature des prestations mises en œuvre et des publics accueillis.</a:t>
          </a:r>
          <a:endParaRPr lang="en-US"/>
        </a:p>
      </dgm:t>
    </dgm:pt>
    <dgm:pt modelId="{19312A60-D39D-47F6-8822-4FB0B5474322}" type="parTrans" cxnId="{FD7A6F25-C723-413D-8428-B5365E16C9A1}">
      <dgm:prSet/>
      <dgm:spPr/>
      <dgm:t>
        <a:bodyPr/>
        <a:lstStyle/>
        <a:p>
          <a:endParaRPr lang="en-US"/>
        </a:p>
      </dgm:t>
    </dgm:pt>
    <dgm:pt modelId="{894CDC29-D39A-49CA-94E1-14EED0A7708F}" type="sibTrans" cxnId="{FD7A6F25-C723-413D-8428-B5365E16C9A1}">
      <dgm:prSet/>
      <dgm:spPr/>
      <dgm:t>
        <a:bodyPr/>
        <a:lstStyle/>
        <a:p>
          <a:endParaRPr lang="en-US"/>
        </a:p>
      </dgm:t>
    </dgm:pt>
    <dgm:pt modelId="{441F6B4D-477B-494A-BA55-7F44472D23E5}">
      <dgm:prSet/>
      <dgm:spPr/>
      <dgm:t>
        <a:bodyPr/>
        <a:lstStyle/>
        <a:p>
          <a:pPr>
            <a:lnSpc>
              <a:spcPct val="100000"/>
            </a:lnSpc>
          </a:pPr>
          <a:r>
            <a:rPr lang="fr-FR" b="0" i="0"/>
            <a:t>Lorsque le prestataire met en œuvre des prestations conduisant à une certification professionnelle, il informe sur les taux d’obtention des certifications préparées, les possibilités de valider un/ou des blocs de compétences, ainsi que sur les équivalences, passerelles, suites de parcours et les débouchés.</a:t>
          </a:r>
          <a:endParaRPr lang="en-US"/>
        </a:p>
      </dgm:t>
    </dgm:pt>
    <dgm:pt modelId="{59B02BFA-4014-4BEA-9307-39F5BBE900A9}" type="parTrans" cxnId="{E73D80F8-8D9D-46AC-BD70-A04025A6A52A}">
      <dgm:prSet/>
      <dgm:spPr/>
      <dgm:t>
        <a:bodyPr/>
        <a:lstStyle/>
        <a:p>
          <a:endParaRPr lang="en-US"/>
        </a:p>
      </dgm:t>
    </dgm:pt>
    <dgm:pt modelId="{DD8F4297-7EAC-4AE8-998B-89754C10D8C3}" type="sibTrans" cxnId="{E73D80F8-8D9D-46AC-BD70-A04025A6A52A}">
      <dgm:prSet/>
      <dgm:spPr/>
      <dgm:t>
        <a:bodyPr/>
        <a:lstStyle/>
        <a:p>
          <a:endParaRPr lang="en-US"/>
        </a:p>
      </dgm:t>
    </dgm:pt>
    <dgm:pt modelId="{5B7BADD6-D202-486C-B407-2B914F4E60A6}" type="pres">
      <dgm:prSet presAssocID="{CC1D0120-7665-460B-B0EE-6D17CB7882BC}" presName="diagram" presStyleCnt="0">
        <dgm:presLayoutVars>
          <dgm:dir/>
          <dgm:resizeHandles val="exact"/>
        </dgm:presLayoutVars>
      </dgm:prSet>
      <dgm:spPr/>
    </dgm:pt>
    <dgm:pt modelId="{E09DF42E-0B10-44CF-B44B-A8E882594907}" type="pres">
      <dgm:prSet presAssocID="{0473CEBF-A420-45E4-AE83-5F3746D1D714}" presName="node" presStyleLbl="node1" presStyleIdx="0" presStyleCnt="4">
        <dgm:presLayoutVars>
          <dgm:bulletEnabled val="1"/>
        </dgm:presLayoutVars>
      </dgm:prSet>
      <dgm:spPr/>
    </dgm:pt>
    <dgm:pt modelId="{317A1930-31F0-4B17-A54F-DD01186970B6}" type="pres">
      <dgm:prSet presAssocID="{E502D287-803F-4ECE-A750-1AF2C5394AA8}" presName="sibTrans" presStyleCnt="0"/>
      <dgm:spPr/>
    </dgm:pt>
    <dgm:pt modelId="{E64AD02D-EECE-4CD6-B406-FE93130DC7D1}" type="pres">
      <dgm:prSet presAssocID="{A4088920-FED4-42B4-8266-26E9B68CA56A}" presName="node" presStyleLbl="node1" presStyleIdx="1" presStyleCnt="4">
        <dgm:presLayoutVars>
          <dgm:bulletEnabled val="1"/>
        </dgm:presLayoutVars>
      </dgm:prSet>
      <dgm:spPr/>
    </dgm:pt>
    <dgm:pt modelId="{D2715071-7430-4115-8B1A-8E733887B013}" type="pres">
      <dgm:prSet presAssocID="{A12DF6B8-EB44-465B-80E7-40C3922676E4}" presName="sibTrans" presStyleCnt="0"/>
      <dgm:spPr/>
    </dgm:pt>
    <dgm:pt modelId="{5A8C2FB7-E0DC-4026-93FD-8051E13832B8}" type="pres">
      <dgm:prSet presAssocID="{4E847BA9-6C15-4103-AA40-6AE598762987}" presName="node" presStyleLbl="node1" presStyleIdx="2" presStyleCnt="4">
        <dgm:presLayoutVars>
          <dgm:bulletEnabled val="1"/>
        </dgm:presLayoutVars>
      </dgm:prSet>
      <dgm:spPr/>
    </dgm:pt>
    <dgm:pt modelId="{4F21F735-2F9A-46B3-B81C-F57F09413611}" type="pres">
      <dgm:prSet presAssocID="{894CDC29-D39A-49CA-94E1-14EED0A7708F}" presName="sibTrans" presStyleCnt="0"/>
      <dgm:spPr/>
    </dgm:pt>
    <dgm:pt modelId="{FD4DD007-9DBC-4B06-B8FD-C93E0A77FCFE}" type="pres">
      <dgm:prSet presAssocID="{441F6B4D-477B-494A-BA55-7F44472D23E5}" presName="node" presStyleLbl="node1" presStyleIdx="3" presStyleCnt="4">
        <dgm:presLayoutVars>
          <dgm:bulletEnabled val="1"/>
        </dgm:presLayoutVars>
      </dgm:prSet>
      <dgm:spPr/>
    </dgm:pt>
  </dgm:ptLst>
  <dgm:cxnLst>
    <dgm:cxn modelId="{FD7A6F25-C723-413D-8428-B5365E16C9A1}" srcId="{CC1D0120-7665-460B-B0EE-6D17CB7882BC}" destId="{4E847BA9-6C15-4103-AA40-6AE598762987}" srcOrd="2" destOrd="0" parTransId="{19312A60-D39D-47F6-8822-4FB0B5474322}" sibTransId="{894CDC29-D39A-49CA-94E1-14EED0A7708F}"/>
    <dgm:cxn modelId="{70B86640-5C91-42C0-A1F1-E83B358273C0}" type="presOf" srcId="{4E847BA9-6C15-4103-AA40-6AE598762987}" destId="{5A8C2FB7-E0DC-4026-93FD-8051E13832B8}" srcOrd="0" destOrd="0" presId="urn:microsoft.com/office/officeart/2005/8/layout/default"/>
    <dgm:cxn modelId="{2C1B8947-4D50-4CAA-80E4-24FC78CE94DF}" type="presOf" srcId="{CC1D0120-7665-460B-B0EE-6D17CB7882BC}" destId="{5B7BADD6-D202-486C-B407-2B914F4E60A6}" srcOrd="0" destOrd="0" presId="urn:microsoft.com/office/officeart/2005/8/layout/default"/>
    <dgm:cxn modelId="{3AA300A4-778C-484A-9F20-BC867AF16B1D}" type="presOf" srcId="{441F6B4D-477B-494A-BA55-7F44472D23E5}" destId="{FD4DD007-9DBC-4B06-B8FD-C93E0A77FCFE}" srcOrd="0" destOrd="0" presId="urn:microsoft.com/office/officeart/2005/8/layout/default"/>
    <dgm:cxn modelId="{6E1906AE-44F6-43E5-8333-C10752E18413}" srcId="{CC1D0120-7665-460B-B0EE-6D17CB7882BC}" destId="{A4088920-FED4-42B4-8266-26E9B68CA56A}" srcOrd="1" destOrd="0" parTransId="{0C7049DC-8ED6-4A50-A4DF-3A197360C1F3}" sibTransId="{A12DF6B8-EB44-465B-80E7-40C3922676E4}"/>
    <dgm:cxn modelId="{11A9B7D0-95C1-4B73-A8BC-5B314418EB0E}" type="presOf" srcId="{A4088920-FED4-42B4-8266-26E9B68CA56A}" destId="{E64AD02D-EECE-4CD6-B406-FE93130DC7D1}" srcOrd="0" destOrd="0" presId="urn:microsoft.com/office/officeart/2005/8/layout/default"/>
    <dgm:cxn modelId="{E73D80F8-8D9D-46AC-BD70-A04025A6A52A}" srcId="{CC1D0120-7665-460B-B0EE-6D17CB7882BC}" destId="{441F6B4D-477B-494A-BA55-7F44472D23E5}" srcOrd="3" destOrd="0" parTransId="{59B02BFA-4014-4BEA-9307-39F5BBE900A9}" sibTransId="{DD8F4297-7EAC-4AE8-998B-89754C10D8C3}"/>
    <dgm:cxn modelId="{84CB23FC-6FA6-42DD-AFE6-9898B8B63277}" type="presOf" srcId="{0473CEBF-A420-45E4-AE83-5F3746D1D714}" destId="{E09DF42E-0B10-44CF-B44B-A8E882594907}" srcOrd="0" destOrd="0" presId="urn:microsoft.com/office/officeart/2005/8/layout/default"/>
    <dgm:cxn modelId="{191EE7FE-794C-486B-8325-EA3AE51942BB}" srcId="{CC1D0120-7665-460B-B0EE-6D17CB7882BC}" destId="{0473CEBF-A420-45E4-AE83-5F3746D1D714}" srcOrd="0" destOrd="0" parTransId="{50BE88A1-EA94-4D0D-9F44-C2707C7BBC7A}" sibTransId="{E502D287-803F-4ECE-A750-1AF2C5394AA8}"/>
    <dgm:cxn modelId="{6F919E6E-E535-4399-AAAE-7423DA856F36}" type="presParOf" srcId="{5B7BADD6-D202-486C-B407-2B914F4E60A6}" destId="{E09DF42E-0B10-44CF-B44B-A8E882594907}" srcOrd="0" destOrd="0" presId="urn:microsoft.com/office/officeart/2005/8/layout/default"/>
    <dgm:cxn modelId="{50D8F9CE-EB42-4FCF-9E61-15677A66DAB5}" type="presParOf" srcId="{5B7BADD6-D202-486C-B407-2B914F4E60A6}" destId="{317A1930-31F0-4B17-A54F-DD01186970B6}" srcOrd="1" destOrd="0" presId="urn:microsoft.com/office/officeart/2005/8/layout/default"/>
    <dgm:cxn modelId="{DE5D8C35-F761-4612-92AD-6136659757A7}" type="presParOf" srcId="{5B7BADD6-D202-486C-B407-2B914F4E60A6}" destId="{E64AD02D-EECE-4CD6-B406-FE93130DC7D1}" srcOrd="2" destOrd="0" presId="urn:microsoft.com/office/officeart/2005/8/layout/default"/>
    <dgm:cxn modelId="{494E455E-85D4-4843-B4A2-AFB9F0E3FE5B}" type="presParOf" srcId="{5B7BADD6-D202-486C-B407-2B914F4E60A6}" destId="{D2715071-7430-4115-8B1A-8E733887B013}" srcOrd="3" destOrd="0" presId="urn:microsoft.com/office/officeart/2005/8/layout/default"/>
    <dgm:cxn modelId="{F43B92F1-EC5A-463A-9BD0-84A9436766BF}" type="presParOf" srcId="{5B7BADD6-D202-486C-B407-2B914F4E60A6}" destId="{5A8C2FB7-E0DC-4026-93FD-8051E13832B8}" srcOrd="4" destOrd="0" presId="urn:microsoft.com/office/officeart/2005/8/layout/default"/>
    <dgm:cxn modelId="{CDA7BA26-0410-4732-9F67-1281B4DE7B96}" type="presParOf" srcId="{5B7BADD6-D202-486C-B407-2B914F4E60A6}" destId="{4F21F735-2F9A-46B3-B81C-F57F09413611}" srcOrd="5" destOrd="0" presId="urn:microsoft.com/office/officeart/2005/8/layout/default"/>
    <dgm:cxn modelId="{611A9266-5111-4F6C-81BE-6D9F521876C3}" type="presParOf" srcId="{5B7BADD6-D202-486C-B407-2B914F4E60A6}" destId="{FD4DD007-9DBC-4B06-B8FD-C93E0A77FCFE}"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C7E90AB-E6FB-4D8F-82C6-36DF4E76768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866E75F2-50C3-42B3-AC6E-2E22CCF20D62}">
      <dgm:prSet/>
      <dgm:spPr/>
      <dgm:t>
        <a:bodyPr/>
        <a:lstStyle/>
        <a:p>
          <a:r>
            <a:rPr lang="fr-FR" b="1" i="0"/>
            <a:t>Critère 4 : L’adéquation des moyens pédagogiques, techniques et d’encadrement aux prestations mises en œuvre</a:t>
          </a:r>
          <a:endParaRPr lang="en-US"/>
        </a:p>
      </dgm:t>
    </dgm:pt>
    <dgm:pt modelId="{6CDD3586-8BC6-41EB-9804-D03DEC4187F6}" type="parTrans" cxnId="{FB33FB08-7F2B-442A-B3C0-36FA7F3FAF6E}">
      <dgm:prSet/>
      <dgm:spPr/>
      <dgm:t>
        <a:bodyPr/>
        <a:lstStyle/>
        <a:p>
          <a:endParaRPr lang="en-US"/>
        </a:p>
      </dgm:t>
    </dgm:pt>
    <dgm:pt modelId="{41CD0893-0753-4676-B373-81E9FC9FCFA1}" type="sibTrans" cxnId="{FB33FB08-7F2B-442A-B3C0-36FA7F3FAF6E}">
      <dgm:prSet/>
      <dgm:spPr/>
      <dgm:t>
        <a:bodyPr/>
        <a:lstStyle/>
        <a:p>
          <a:endParaRPr lang="en-US"/>
        </a:p>
      </dgm:t>
    </dgm:pt>
    <dgm:pt modelId="{DF59EE27-2A5E-4B84-B056-6EA03BA01AB1}">
      <dgm:prSet/>
      <dgm:spPr/>
      <dgm:t>
        <a:bodyPr/>
        <a:lstStyle/>
        <a:p>
          <a:r>
            <a:rPr lang="fr-FR" b="0" i="0"/>
            <a:t>Le prestataire met à disposition ou s’assure de la mise à disposition des moyens humains et techniques adaptés et d’un environnement approprié (conditions, locaux, équipements, plateaux techniques…).</a:t>
          </a:r>
          <a:endParaRPr lang="en-US"/>
        </a:p>
      </dgm:t>
    </dgm:pt>
    <dgm:pt modelId="{654BADB1-3950-4461-A310-AE28445D7E67}" type="parTrans" cxnId="{A413C8E4-558A-480D-BBCC-D6064AA59212}">
      <dgm:prSet/>
      <dgm:spPr/>
      <dgm:t>
        <a:bodyPr/>
        <a:lstStyle/>
        <a:p>
          <a:endParaRPr lang="en-US"/>
        </a:p>
      </dgm:t>
    </dgm:pt>
    <dgm:pt modelId="{7A1E5E0F-C323-4CA2-9049-A370DE89271B}" type="sibTrans" cxnId="{A413C8E4-558A-480D-BBCC-D6064AA59212}">
      <dgm:prSet/>
      <dgm:spPr/>
      <dgm:t>
        <a:bodyPr/>
        <a:lstStyle/>
        <a:p>
          <a:endParaRPr lang="en-US"/>
        </a:p>
      </dgm:t>
    </dgm:pt>
    <dgm:pt modelId="{78E2E6CA-340F-415C-B517-956F61B97745}">
      <dgm:prSet/>
      <dgm:spPr/>
      <dgm:t>
        <a:bodyPr/>
        <a:lstStyle/>
        <a:p>
          <a:r>
            <a:rPr lang="fr-FR" b="0" i="0"/>
            <a:t>Le prestataire mobilise et coordonne les différents intervenants internes et/ou externes (pédagogiques, administratifs, logistiques, commerciaux…).</a:t>
          </a:r>
          <a:endParaRPr lang="en-US"/>
        </a:p>
      </dgm:t>
    </dgm:pt>
    <dgm:pt modelId="{C3887583-5AD9-4848-895D-F8B0EF51BC4B}" type="parTrans" cxnId="{12E9DF4A-6148-4BD8-BE2E-C87C4847AE9C}">
      <dgm:prSet/>
      <dgm:spPr/>
      <dgm:t>
        <a:bodyPr/>
        <a:lstStyle/>
        <a:p>
          <a:endParaRPr lang="en-US"/>
        </a:p>
      </dgm:t>
    </dgm:pt>
    <dgm:pt modelId="{8DB4249E-0A5D-4C39-B162-C50136CB3233}" type="sibTrans" cxnId="{12E9DF4A-6148-4BD8-BE2E-C87C4847AE9C}">
      <dgm:prSet/>
      <dgm:spPr/>
      <dgm:t>
        <a:bodyPr/>
        <a:lstStyle/>
        <a:p>
          <a:endParaRPr lang="en-US"/>
        </a:p>
      </dgm:t>
    </dgm:pt>
    <dgm:pt modelId="{44930649-1F77-45DC-A1A4-E0F3587948F4}">
      <dgm:prSet/>
      <dgm:spPr/>
      <dgm:t>
        <a:bodyPr/>
        <a:lstStyle/>
        <a:p>
          <a:r>
            <a:rPr lang="fr-FR" b="0" i="0"/>
            <a:t>Le prestataire met à disposition du bénéficiaire des ressources pédagogiques et permet à celui-ci de se les approprier.</a:t>
          </a:r>
          <a:endParaRPr lang="en-US"/>
        </a:p>
      </dgm:t>
    </dgm:pt>
    <dgm:pt modelId="{D1363F2B-4945-4C9C-A68B-BB00D796046C}" type="parTrans" cxnId="{91E9FEE6-E16B-4611-A155-C66AA05B123B}">
      <dgm:prSet/>
      <dgm:spPr/>
      <dgm:t>
        <a:bodyPr/>
        <a:lstStyle/>
        <a:p>
          <a:endParaRPr lang="en-US"/>
        </a:p>
      </dgm:t>
    </dgm:pt>
    <dgm:pt modelId="{287C06BD-0FFC-43A5-B2DB-5260AFF7DA2D}" type="sibTrans" cxnId="{91E9FEE6-E16B-4611-A155-C66AA05B123B}">
      <dgm:prSet/>
      <dgm:spPr/>
      <dgm:t>
        <a:bodyPr/>
        <a:lstStyle/>
        <a:p>
          <a:endParaRPr lang="en-US"/>
        </a:p>
      </dgm:t>
    </dgm:pt>
    <dgm:pt modelId="{325B87A6-DE63-4BD4-A825-00F236E67F0D}">
      <dgm:prSet/>
      <dgm:spPr/>
      <dgm:t>
        <a:bodyPr/>
        <a:lstStyle/>
        <a:p>
          <a:r>
            <a:rPr lang="fr-FR" b="0" i="0"/>
            <a:t>Le prestataire dispose d’un personnel dédié à l’appui à la mobilité nationale et internationale, d’un référent handicap et d’un conseil de perfectionnement.</a:t>
          </a:r>
          <a:endParaRPr lang="en-US"/>
        </a:p>
      </dgm:t>
    </dgm:pt>
    <dgm:pt modelId="{14EF4016-1D6C-4414-A099-A1F0B587A162}" type="parTrans" cxnId="{A3A5FBFC-8704-49E4-B765-0B60B72A9728}">
      <dgm:prSet/>
      <dgm:spPr/>
      <dgm:t>
        <a:bodyPr/>
        <a:lstStyle/>
        <a:p>
          <a:endParaRPr lang="en-US"/>
        </a:p>
      </dgm:t>
    </dgm:pt>
    <dgm:pt modelId="{45A532D5-1892-4733-B760-2099B91AFD02}" type="sibTrans" cxnId="{A3A5FBFC-8704-49E4-B765-0B60B72A9728}">
      <dgm:prSet/>
      <dgm:spPr/>
      <dgm:t>
        <a:bodyPr/>
        <a:lstStyle/>
        <a:p>
          <a:endParaRPr lang="en-US"/>
        </a:p>
      </dgm:t>
    </dgm:pt>
    <dgm:pt modelId="{D692B802-59BF-4179-AC65-244953ABD069}" type="pres">
      <dgm:prSet presAssocID="{4C7E90AB-E6FB-4D8F-82C6-36DF4E767687}" presName="linear" presStyleCnt="0">
        <dgm:presLayoutVars>
          <dgm:animLvl val="lvl"/>
          <dgm:resizeHandles val="exact"/>
        </dgm:presLayoutVars>
      </dgm:prSet>
      <dgm:spPr/>
    </dgm:pt>
    <dgm:pt modelId="{15845290-F6CF-4D9A-940B-2BC68D636324}" type="pres">
      <dgm:prSet presAssocID="{866E75F2-50C3-42B3-AC6E-2E22CCF20D62}" presName="parentText" presStyleLbl="node1" presStyleIdx="0" presStyleCnt="5">
        <dgm:presLayoutVars>
          <dgm:chMax val="0"/>
          <dgm:bulletEnabled val="1"/>
        </dgm:presLayoutVars>
      </dgm:prSet>
      <dgm:spPr/>
    </dgm:pt>
    <dgm:pt modelId="{45C947AF-3AC6-4E72-BD29-315FBC7AE153}" type="pres">
      <dgm:prSet presAssocID="{41CD0893-0753-4676-B373-81E9FC9FCFA1}" presName="spacer" presStyleCnt="0"/>
      <dgm:spPr/>
    </dgm:pt>
    <dgm:pt modelId="{EFBECCE1-AE33-448B-8860-676F80B0EB2A}" type="pres">
      <dgm:prSet presAssocID="{DF59EE27-2A5E-4B84-B056-6EA03BA01AB1}" presName="parentText" presStyleLbl="node1" presStyleIdx="1" presStyleCnt="5">
        <dgm:presLayoutVars>
          <dgm:chMax val="0"/>
          <dgm:bulletEnabled val="1"/>
        </dgm:presLayoutVars>
      </dgm:prSet>
      <dgm:spPr/>
    </dgm:pt>
    <dgm:pt modelId="{E4E4D38A-05A3-4D15-8905-08A7B1DDF991}" type="pres">
      <dgm:prSet presAssocID="{7A1E5E0F-C323-4CA2-9049-A370DE89271B}" presName="spacer" presStyleCnt="0"/>
      <dgm:spPr/>
    </dgm:pt>
    <dgm:pt modelId="{C8E1C166-1075-42FF-9EEF-D0D79F49ADEE}" type="pres">
      <dgm:prSet presAssocID="{78E2E6CA-340F-415C-B517-956F61B97745}" presName="parentText" presStyleLbl="node1" presStyleIdx="2" presStyleCnt="5">
        <dgm:presLayoutVars>
          <dgm:chMax val="0"/>
          <dgm:bulletEnabled val="1"/>
        </dgm:presLayoutVars>
      </dgm:prSet>
      <dgm:spPr/>
    </dgm:pt>
    <dgm:pt modelId="{4821D02D-ED1D-434A-87E1-4CAD99977C44}" type="pres">
      <dgm:prSet presAssocID="{8DB4249E-0A5D-4C39-B162-C50136CB3233}" presName="spacer" presStyleCnt="0"/>
      <dgm:spPr/>
    </dgm:pt>
    <dgm:pt modelId="{F964CFC3-7A3D-497F-AE8A-6A0BBFB68164}" type="pres">
      <dgm:prSet presAssocID="{44930649-1F77-45DC-A1A4-E0F3587948F4}" presName="parentText" presStyleLbl="node1" presStyleIdx="3" presStyleCnt="5">
        <dgm:presLayoutVars>
          <dgm:chMax val="0"/>
          <dgm:bulletEnabled val="1"/>
        </dgm:presLayoutVars>
      </dgm:prSet>
      <dgm:spPr/>
    </dgm:pt>
    <dgm:pt modelId="{8705365F-CC0D-4C2D-B57E-B97800AE7F75}" type="pres">
      <dgm:prSet presAssocID="{287C06BD-0FFC-43A5-B2DB-5260AFF7DA2D}" presName="spacer" presStyleCnt="0"/>
      <dgm:spPr/>
    </dgm:pt>
    <dgm:pt modelId="{B5CB5FDE-2A24-4C45-BCE3-69CAAABF5F91}" type="pres">
      <dgm:prSet presAssocID="{325B87A6-DE63-4BD4-A825-00F236E67F0D}" presName="parentText" presStyleLbl="node1" presStyleIdx="4" presStyleCnt="5">
        <dgm:presLayoutVars>
          <dgm:chMax val="0"/>
          <dgm:bulletEnabled val="1"/>
        </dgm:presLayoutVars>
      </dgm:prSet>
      <dgm:spPr/>
    </dgm:pt>
  </dgm:ptLst>
  <dgm:cxnLst>
    <dgm:cxn modelId="{FB33FB08-7F2B-442A-B3C0-36FA7F3FAF6E}" srcId="{4C7E90AB-E6FB-4D8F-82C6-36DF4E767687}" destId="{866E75F2-50C3-42B3-AC6E-2E22CCF20D62}" srcOrd="0" destOrd="0" parTransId="{6CDD3586-8BC6-41EB-9804-D03DEC4187F6}" sibTransId="{41CD0893-0753-4676-B373-81E9FC9FCFA1}"/>
    <dgm:cxn modelId="{8E6FB01A-8C9F-4EBA-8FFB-5D66FF98EE8B}" type="presOf" srcId="{325B87A6-DE63-4BD4-A825-00F236E67F0D}" destId="{B5CB5FDE-2A24-4C45-BCE3-69CAAABF5F91}" srcOrd="0" destOrd="0" presId="urn:microsoft.com/office/officeart/2005/8/layout/vList2"/>
    <dgm:cxn modelId="{51B4E448-77A9-4408-A088-437065151398}" type="presOf" srcId="{866E75F2-50C3-42B3-AC6E-2E22CCF20D62}" destId="{15845290-F6CF-4D9A-940B-2BC68D636324}" srcOrd="0" destOrd="0" presId="urn:microsoft.com/office/officeart/2005/8/layout/vList2"/>
    <dgm:cxn modelId="{12E9DF4A-6148-4BD8-BE2E-C87C4847AE9C}" srcId="{4C7E90AB-E6FB-4D8F-82C6-36DF4E767687}" destId="{78E2E6CA-340F-415C-B517-956F61B97745}" srcOrd="2" destOrd="0" parTransId="{C3887583-5AD9-4848-895D-F8B0EF51BC4B}" sibTransId="{8DB4249E-0A5D-4C39-B162-C50136CB3233}"/>
    <dgm:cxn modelId="{0140734B-9B50-454A-B177-E2ED3F70F2A0}" type="presOf" srcId="{DF59EE27-2A5E-4B84-B056-6EA03BA01AB1}" destId="{EFBECCE1-AE33-448B-8860-676F80B0EB2A}" srcOrd="0" destOrd="0" presId="urn:microsoft.com/office/officeart/2005/8/layout/vList2"/>
    <dgm:cxn modelId="{5F481656-2EC1-49A5-B917-F390977C07E8}" type="presOf" srcId="{4C7E90AB-E6FB-4D8F-82C6-36DF4E767687}" destId="{D692B802-59BF-4179-AC65-244953ABD069}" srcOrd="0" destOrd="0" presId="urn:microsoft.com/office/officeart/2005/8/layout/vList2"/>
    <dgm:cxn modelId="{C7C09596-6373-41B7-AEB7-C6E940D54DE9}" type="presOf" srcId="{44930649-1F77-45DC-A1A4-E0F3587948F4}" destId="{F964CFC3-7A3D-497F-AE8A-6A0BBFB68164}" srcOrd="0" destOrd="0" presId="urn:microsoft.com/office/officeart/2005/8/layout/vList2"/>
    <dgm:cxn modelId="{A413C8E4-558A-480D-BBCC-D6064AA59212}" srcId="{4C7E90AB-E6FB-4D8F-82C6-36DF4E767687}" destId="{DF59EE27-2A5E-4B84-B056-6EA03BA01AB1}" srcOrd="1" destOrd="0" parTransId="{654BADB1-3950-4461-A310-AE28445D7E67}" sibTransId="{7A1E5E0F-C323-4CA2-9049-A370DE89271B}"/>
    <dgm:cxn modelId="{91E9FEE6-E16B-4611-A155-C66AA05B123B}" srcId="{4C7E90AB-E6FB-4D8F-82C6-36DF4E767687}" destId="{44930649-1F77-45DC-A1A4-E0F3587948F4}" srcOrd="3" destOrd="0" parTransId="{D1363F2B-4945-4C9C-A68B-BB00D796046C}" sibTransId="{287C06BD-0FFC-43A5-B2DB-5260AFF7DA2D}"/>
    <dgm:cxn modelId="{AB3E40E8-6E3A-4461-AA88-CB7C73BF37D4}" type="presOf" srcId="{78E2E6CA-340F-415C-B517-956F61B97745}" destId="{C8E1C166-1075-42FF-9EEF-D0D79F49ADEE}" srcOrd="0" destOrd="0" presId="urn:microsoft.com/office/officeart/2005/8/layout/vList2"/>
    <dgm:cxn modelId="{A3A5FBFC-8704-49E4-B765-0B60B72A9728}" srcId="{4C7E90AB-E6FB-4D8F-82C6-36DF4E767687}" destId="{325B87A6-DE63-4BD4-A825-00F236E67F0D}" srcOrd="4" destOrd="0" parTransId="{14EF4016-1D6C-4414-A099-A1F0B587A162}" sibTransId="{45A532D5-1892-4733-B760-2099B91AFD02}"/>
    <dgm:cxn modelId="{BC25C487-B00A-4E1C-B8A2-ECD480E52D76}" type="presParOf" srcId="{D692B802-59BF-4179-AC65-244953ABD069}" destId="{15845290-F6CF-4D9A-940B-2BC68D636324}" srcOrd="0" destOrd="0" presId="urn:microsoft.com/office/officeart/2005/8/layout/vList2"/>
    <dgm:cxn modelId="{931646FC-A900-4610-BCF1-93AC3AA062F4}" type="presParOf" srcId="{D692B802-59BF-4179-AC65-244953ABD069}" destId="{45C947AF-3AC6-4E72-BD29-315FBC7AE153}" srcOrd="1" destOrd="0" presId="urn:microsoft.com/office/officeart/2005/8/layout/vList2"/>
    <dgm:cxn modelId="{6B7B1762-F402-4B85-91A7-60D430413F1F}" type="presParOf" srcId="{D692B802-59BF-4179-AC65-244953ABD069}" destId="{EFBECCE1-AE33-448B-8860-676F80B0EB2A}" srcOrd="2" destOrd="0" presId="urn:microsoft.com/office/officeart/2005/8/layout/vList2"/>
    <dgm:cxn modelId="{36EB92E3-762F-4086-ACAD-F011FFACB399}" type="presParOf" srcId="{D692B802-59BF-4179-AC65-244953ABD069}" destId="{E4E4D38A-05A3-4D15-8905-08A7B1DDF991}" srcOrd="3" destOrd="0" presId="urn:microsoft.com/office/officeart/2005/8/layout/vList2"/>
    <dgm:cxn modelId="{F291E22D-8531-4A8C-BED5-E99DD1497F7E}" type="presParOf" srcId="{D692B802-59BF-4179-AC65-244953ABD069}" destId="{C8E1C166-1075-42FF-9EEF-D0D79F49ADEE}" srcOrd="4" destOrd="0" presId="urn:microsoft.com/office/officeart/2005/8/layout/vList2"/>
    <dgm:cxn modelId="{69E92D20-38EF-46D7-A57B-52CA2EB641FA}" type="presParOf" srcId="{D692B802-59BF-4179-AC65-244953ABD069}" destId="{4821D02D-ED1D-434A-87E1-4CAD99977C44}" srcOrd="5" destOrd="0" presId="urn:microsoft.com/office/officeart/2005/8/layout/vList2"/>
    <dgm:cxn modelId="{CFFB4046-D043-4952-881F-C362A7915D45}" type="presParOf" srcId="{D692B802-59BF-4179-AC65-244953ABD069}" destId="{F964CFC3-7A3D-497F-AE8A-6A0BBFB68164}" srcOrd="6" destOrd="0" presId="urn:microsoft.com/office/officeart/2005/8/layout/vList2"/>
    <dgm:cxn modelId="{15FE1443-25B2-4485-86BB-00A404A0BFDB}" type="presParOf" srcId="{D692B802-59BF-4179-AC65-244953ABD069}" destId="{8705365F-CC0D-4C2D-B57E-B97800AE7F75}" srcOrd="7" destOrd="0" presId="urn:microsoft.com/office/officeart/2005/8/layout/vList2"/>
    <dgm:cxn modelId="{92C1C393-66B5-46E0-AFB9-E4C18963786F}" type="presParOf" srcId="{D692B802-59BF-4179-AC65-244953ABD069}" destId="{B5CB5FDE-2A24-4C45-BCE3-69CAAABF5F9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E38E79F-9179-4533-99FC-317B3BA883AC}"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1C45841F-C50B-4576-A43C-20E89D428BEB}">
      <dgm:prSet/>
      <dgm:spPr/>
      <dgm:t>
        <a:bodyPr/>
        <a:lstStyle/>
        <a:p>
          <a:r>
            <a:rPr lang="fr-FR" b="1" i="0"/>
            <a:t>Critère 5 : La qualification et le développement des connaissances et compétences des personnels chargés de mettre en œuvre les prestations</a:t>
          </a:r>
          <a:endParaRPr lang="en-US"/>
        </a:p>
      </dgm:t>
    </dgm:pt>
    <dgm:pt modelId="{EEC7ABFE-5DDA-4A7E-AC43-6B9C3DCC650F}" type="parTrans" cxnId="{AB03171A-1EFA-45E5-81E8-50468D5B4475}">
      <dgm:prSet/>
      <dgm:spPr/>
      <dgm:t>
        <a:bodyPr/>
        <a:lstStyle/>
        <a:p>
          <a:endParaRPr lang="en-US"/>
        </a:p>
      </dgm:t>
    </dgm:pt>
    <dgm:pt modelId="{5C76FFF7-AF87-417A-ABE6-E1E466A4902E}" type="sibTrans" cxnId="{AB03171A-1EFA-45E5-81E8-50468D5B4475}">
      <dgm:prSet/>
      <dgm:spPr/>
      <dgm:t>
        <a:bodyPr/>
        <a:lstStyle/>
        <a:p>
          <a:endParaRPr lang="en-US"/>
        </a:p>
      </dgm:t>
    </dgm:pt>
    <dgm:pt modelId="{183B7EFC-22CB-4D38-9427-288778F67C79}">
      <dgm:prSet/>
      <dgm:spPr/>
      <dgm:t>
        <a:bodyPr/>
        <a:lstStyle/>
        <a:p>
          <a:r>
            <a:rPr lang="fr-FR" b="0" i="0"/>
            <a:t>Le prestataire détermine, mobilise et évalue les compétences des différents intervenants internes et/ou externes, adaptées aux prestations.</a:t>
          </a:r>
          <a:endParaRPr lang="en-US"/>
        </a:p>
      </dgm:t>
    </dgm:pt>
    <dgm:pt modelId="{42A47D37-4348-4124-9499-5CA66023CFD3}" type="parTrans" cxnId="{6C590B80-3A95-491D-83E9-06AE2A29EE19}">
      <dgm:prSet/>
      <dgm:spPr/>
      <dgm:t>
        <a:bodyPr/>
        <a:lstStyle/>
        <a:p>
          <a:endParaRPr lang="en-US"/>
        </a:p>
      </dgm:t>
    </dgm:pt>
    <dgm:pt modelId="{9352B34C-81CC-4B84-BD3E-0B8C350FB801}" type="sibTrans" cxnId="{6C590B80-3A95-491D-83E9-06AE2A29EE19}">
      <dgm:prSet/>
      <dgm:spPr/>
      <dgm:t>
        <a:bodyPr/>
        <a:lstStyle/>
        <a:p>
          <a:endParaRPr lang="en-US"/>
        </a:p>
      </dgm:t>
    </dgm:pt>
    <dgm:pt modelId="{EF89E3E7-CF56-45A2-A635-29255E257CD6}">
      <dgm:prSet/>
      <dgm:spPr/>
      <dgm:t>
        <a:bodyPr/>
        <a:lstStyle/>
        <a:p>
          <a:r>
            <a:rPr lang="fr-FR" b="0" i="0"/>
            <a:t>Le prestataire entretient et développe les compétences de ses salariés, adaptées aux prestations qu’il délivre.</a:t>
          </a:r>
          <a:endParaRPr lang="en-US"/>
        </a:p>
      </dgm:t>
    </dgm:pt>
    <dgm:pt modelId="{73726273-9E0B-4C75-8621-532E60C8FD38}" type="parTrans" cxnId="{E2F6D3D1-1C84-4B66-AE2A-06C58A040722}">
      <dgm:prSet/>
      <dgm:spPr/>
      <dgm:t>
        <a:bodyPr/>
        <a:lstStyle/>
        <a:p>
          <a:endParaRPr lang="en-US"/>
        </a:p>
      </dgm:t>
    </dgm:pt>
    <dgm:pt modelId="{B0012669-B27B-4076-B53C-8713D56D4CC8}" type="sibTrans" cxnId="{E2F6D3D1-1C84-4B66-AE2A-06C58A040722}">
      <dgm:prSet/>
      <dgm:spPr/>
      <dgm:t>
        <a:bodyPr/>
        <a:lstStyle/>
        <a:p>
          <a:endParaRPr lang="en-US"/>
        </a:p>
      </dgm:t>
    </dgm:pt>
    <dgm:pt modelId="{D2A4BCFD-9DC1-467A-9316-3BD690D1E3ED}" type="pres">
      <dgm:prSet presAssocID="{1E38E79F-9179-4533-99FC-317B3BA883AC}" presName="hierChild1" presStyleCnt="0">
        <dgm:presLayoutVars>
          <dgm:chPref val="1"/>
          <dgm:dir/>
          <dgm:animOne val="branch"/>
          <dgm:animLvl val="lvl"/>
          <dgm:resizeHandles/>
        </dgm:presLayoutVars>
      </dgm:prSet>
      <dgm:spPr/>
    </dgm:pt>
    <dgm:pt modelId="{5FF9D0B9-3CAB-4567-AEA6-7067DD369653}" type="pres">
      <dgm:prSet presAssocID="{1C45841F-C50B-4576-A43C-20E89D428BEB}" presName="hierRoot1" presStyleCnt="0"/>
      <dgm:spPr/>
    </dgm:pt>
    <dgm:pt modelId="{84981514-A0C2-4D8D-A932-5CF0DB4471DD}" type="pres">
      <dgm:prSet presAssocID="{1C45841F-C50B-4576-A43C-20E89D428BEB}" presName="composite" presStyleCnt="0"/>
      <dgm:spPr/>
    </dgm:pt>
    <dgm:pt modelId="{89F8F8B4-A93A-4625-9826-3A036CF243F9}" type="pres">
      <dgm:prSet presAssocID="{1C45841F-C50B-4576-A43C-20E89D428BEB}" presName="background" presStyleLbl="node0" presStyleIdx="0" presStyleCnt="3"/>
      <dgm:spPr/>
    </dgm:pt>
    <dgm:pt modelId="{5F9D5E4E-733A-4E29-B5EC-E4378EFE4780}" type="pres">
      <dgm:prSet presAssocID="{1C45841F-C50B-4576-A43C-20E89D428BEB}" presName="text" presStyleLbl="fgAcc0" presStyleIdx="0" presStyleCnt="3">
        <dgm:presLayoutVars>
          <dgm:chPref val="3"/>
        </dgm:presLayoutVars>
      </dgm:prSet>
      <dgm:spPr/>
    </dgm:pt>
    <dgm:pt modelId="{ECA7F6EC-2513-48A6-B9F7-9598585C54BE}" type="pres">
      <dgm:prSet presAssocID="{1C45841F-C50B-4576-A43C-20E89D428BEB}" presName="hierChild2" presStyleCnt="0"/>
      <dgm:spPr/>
    </dgm:pt>
    <dgm:pt modelId="{B2559ED0-7FF9-4E72-8127-6EFDFBEA4B86}" type="pres">
      <dgm:prSet presAssocID="{183B7EFC-22CB-4D38-9427-288778F67C79}" presName="hierRoot1" presStyleCnt="0"/>
      <dgm:spPr/>
    </dgm:pt>
    <dgm:pt modelId="{9AD848A1-83E9-4D37-AC14-57EF61978417}" type="pres">
      <dgm:prSet presAssocID="{183B7EFC-22CB-4D38-9427-288778F67C79}" presName="composite" presStyleCnt="0"/>
      <dgm:spPr/>
    </dgm:pt>
    <dgm:pt modelId="{F4D698E4-B859-4036-8A90-0C79E59A9904}" type="pres">
      <dgm:prSet presAssocID="{183B7EFC-22CB-4D38-9427-288778F67C79}" presName="background" presStyleLbl="node0" presStyleIdx="1" presStyleCnt="3"/>
      <dgm:spPr/>
    </dgm:pt>
    <dgm:pt modelId="{0E818C1C-90E2-430E-A424-6A3E5B77EAC4}" type="pres">
      <dgm:prSet presAssocID="{183B7EFC-22CB-4D38-9427-288778F67C79}" presName="text" presStyleLbl="fgAcc0" presStyleIdx="1" presStyleCnt="3">
        <dgm:presLayoutVars>
          <dgm:chPref val="3"/>
        </dgm:presLayoutVars>
      </dgm:prSet>
      <dgm:spPr/>
    </dgm:pt>
    <dgm:pt modelId="{59AEDE60-8241-42C6-87E0-552257581CDC}" type="pres">
      <dgm:prSet presAssocID="{183B7EFC-22CB-4D38-9427-288778F67C79}" presName="hierChild2" presStyleCnt="0"/>
      <dgm:spPr/>
    </dgm:pt>
    <dgm:pt modelId="{283414E6-3F95-4CC7-B463-F9DC30065F63}" type="pres">
      <dgm:prSet presAssocID="{EF89E3E7-CF56-45A2-A635-29255E257CD6}" presName="hierRoot1" presStyleCnt="0"/>
      <dgm:spPr/>
    </dgm:pt>
    <dgm:pt modelId="{30BE3395-857C-4CB3-99AB-D8817D3F65C0}" type="pres">
      <dgm:prSet presAssocID="{EF89E3E7-CF56-45A2-A635-29255E257CD6}" presName="composite" presStyleCnt="0"/>
      <dgm:spPr/>
    </dgm:pt>
    <dgm:pt modelId="{4F78FB16-C95A-46BE-88FF-B8F0DB9CB1D4}" type="pres">
      <dgm:prSet presAssocID="{EF89E3E7-CF56-45A2-A635-29255E257CD6}" presName="background" presStyleLbl="node0" presStyleIdx="2" presStyleCnt="3"/>
      <dgm:spPr/>
    </dgm:pt>
    <dgm:pt modelId="{C8F24A54-2AAF-4B43-879B-E5D3F1749167}" type="pres">
      <dgm:prSet presAssocID="{EF89E3E7-CF56-45A2-A635-29255E257CD6}" presName="text" presStyleLbl="fgAcc0" presStyleIdx="2" presStyleCnt="3">
        <dgm:presLayoutVars>
          <dgm:chPref val="3"/>
        </dgm:presLayoutVars>
      </dgm:prSet>
      <dgm:spPr/>
    </dgm:pt>
    <dgm:pt modelId="{D29409E2-B5B3-42BC-8408-7C0709DE02E1}" type="pres">
      <dgm:prSet presAssocID="{EF89E3E7-CF56-45A2-A635-29255E257CD6}" presName="hierChild2" presStyleCnt="0"/>
      <dgm:spPr/>
    </dgm:pt>
  </dgm:ptLst>
  <dgm:cxnLst>
    <dgm:cxn modelId="{AB03171A-1EFA-45E5-81E8-50468D5B4475}" srcId="{1E38E79F-9179-4533-99FC-317B3BA883AC}" destId="{1C45841F-C50B-4576-A43C-20E89D428BEB}" srcOrd="0" destOrd="0" parTransId="{EEC7ABFE-5DDA-4A7E-AC43-6B9C3DCC650F}" sibTransId="{5C76FFF7-AF87-417A-ABE6-E1E466A4902E}"/>
    <dgm:cxn modelId="{0CDF146E-AC03-4131-991D-AB0440297C9B}" type="presOf" srcId="{1E38E79F-9179-4533-99FC-317B3BA883AC}" destId="{D2A4BCFD-9DC1-467A-9316-3BD690D1E3ED}" srcOrd="0" destOrd="0" presId="urn:microsoft.com/office/officeart/2005/8/layout/hierarchy1"/>
    <dgm:cxn modelId="{6C590B80-3A95-491D-83E9-06AE2A29EE19}" srcId="{1E38E79F-9179-4533-99FC-317B3BA883AC}" destId="{183B7EFC-22CB-4D38-9427-288778F67C79}" srcOrd="1" destOrd="0" parTransId="{42A47D37-4348-4124-9499-5CA66023CFD3}" sibTransId="{9352B34C-81CC-4B84-BD3E-0B8C350FB801}"/>
    <dgm:cxn modelId="{F674CE82-589C-43F4-B488-73DFFD1B5A34}" type="presOf" srcId="{183B7EFC-22CB-4D38-9427-288778F67C79}" destId="{0E818C1C-90E2-430E-A424-6A3E5B77EAC4}" srcOrd="0" destOrd="0" presId="urn:microsoft.com/office/officeart/2005/8/layout/hierarchy1"/>
    <dgm:cxn modelId="{2CDF3CD0-3713-4A21-8EE7-B56FF4158CE0}" type="presOf" srcId="{EF89E3E7-CF56-45A2-A635-29255E257CD6}" destId="{C8F24A54-2AAF-4B43-879B-E5D3F1749167}" srcOrd="0" destOrd="0" presId="urn:microsoft.com/office/officeart/2005/8/layout/hierarchy1"/>
    <dgm:cxn modelId="{E2F6D3D1-1C84-4B66-AE2A-06C58A040722}" srcId="{1E38E79F-9179-4533-99FC-317B3BA883AC}" destId="{EF89E3E7-CF56-45A2-A635-29255E257CD6}" srcOrd="2" destOrd="0" parTransId="{73726273-9E0B-4C75-8621-532E60C8FD38}" sibTransId="{B0012669-B27B-4076-B53C-8713D56D4CC8}"/>
    <dgm:cxn modelId="{EF5CB0EA-EE74-4B37-8CF8-6FCD80C199FD}" type="presOf" srcId="{1C45841F-C50B-4576-A43C-20E89D428BEB}" destId="{5F9D5E4E-733A-4E29-B5EC-E4378EFE4780}" srcOrd="0" destOrd="0" presId="urn:microsoft.com/office/officeart/2005/8/layout/hierarchy1"/>
    <dgm:cxn modelId="{C3D0CA3B-8FC6-4D1A-8E03-366EBB0E8FD9}" type="presParOf" srcId="{D2A4BCFD-9DC1-467A-9316-3BD690D1E3ED}" destId="{5FF9D0B9-3CAB-4567-AEA6-7067DD369653}" srcOrd="0" destOrd="0" presId="urn:microsoft.com/office/officeart/2005/8/layout/hierarchy1"/>
    <dgm:cxn modelId="{F587BCD2-8F1A-4F88-B319-A18A2AFCA57B}" type="presParOf" srcId="{5FF9D0B9-3CAB-4567-AEA6-7067DD369653}" destId="{84981514-A0C2-4D8D-A932-5CF0DB4471DD}" srcOrd="0" destOrd="0" presId="urn:microsoft.com/office/officeart/2005/8/layout/hierarchy1"/>
    <dgm:cxn modelId="{CEB8C784-8D0D-4638-8CF9-B8D581ACFDF8}" type="presParOf" srcId="{84981514-A0C2-4D8D-A932-5CF0DB4471DD}" destId="{89F8F8B4-A93A-4625-9826-3A036CF243F9}" srcOrd="0" destOrd="0" presId="urn:microsoft.com/office/officeart/2005/8/layout/hierarchy1"/>
    <dgm:cxn modelId="{4328C78A-AE1B-406F-9E7D-6FAA2B12A579}" type="presParOf" srcId="{84981514-A0C2-4D8D-A932-5CF0DB4471DD}" destId="{5F9D5E4E-733A-4E29-B5EC-E4378EFE4780}" srcOrd="1" destOrd="0" presId="urn:microsoft.com/office/officeart/2005/8/layout/hierarchy1"/>
    <dgm:cxn modelId="{207C5FEE-A129-4D4B-9F15-EDD7E6E083A1}" type="presParOf" srcId="{5FF9D0B9-3CAB-4567-AEA6-7067DD369653}" destId="{ECA7F6EC-2513-48A6-B9F7-9598585C54BE}" srcOrd="1" destOrd="0" presId="urn:microsoft.com/office/officeart/2005/8/layout/hierarchy1"/>
    <dgm:cxn modelId="{AD9A52B4-D355-473E-AAD6-8CDDD8418F12}" type="presParOf" srcId="{D2A4BCFD-9DC1-467A-9316-3BD690D1E3ED}" destId="{B2559ED0-7FF9-4E72-8127-6EFDFBEA4B86}" srcOrd="1" destOrd="0" presId="urn:microsoft.com/office/officeart/2005/8/layout/hierarchy1"/>
    <dgm:cxn modelId="{FB003C9C-3DA9-4D66-96CF-CEE94DA1E7F9}" type="presParOf" srcId="{B2559ED0-7FF9-4E72-8127-6EFDFBEA4B86}" destId="{9AD848A1-83E9-4D37-AC14-57EF61978417}" srcOrd="0" destOrd="0" presId="urn:microsoft.com/office/officeart/2005/8/layout/hierarchy1"/>
    <dgm:cxn modelId="{7E155E1B-5E4D-49BB-9DA4-3EFECA9288CD}" type="presParOf" srcId="{9AD848A1-83E9-4D37-AC14-57EF61978417}" destId="{F4D698E4-B859-4036-8A90-0C79E59A9904}" srcOrd="0" destOrd="0" presId="urn:microsoft.com/office/officeart/2005/8/layout/hierarchy1"/>
    <dgm:cxn modelId="{36C898E9-48C9-4315-8A69-5AB5AD75DA62}" type="presParOf" srcId="{9AD848A1-83E9-4D37-AC14-57EF61978417}" destId="{0E818C1C-90E2-430E-A424-6A3E5B77EAC4}" srcOrd="1" destOrd="0" presId="urn:microsoft.com/office/officeart/2005/8/layout/hierarchy1"/>
    <dgm:cxn modelId="{F2BDA548-1705-48D6-A328-E3216129B6CF}" type="presParOf" srcId="{B2559ED0-7FF9-4E72-8127-6EFDFBEA4B86}" destId="{59AEDE60-8241-42C6-87E0-552257581CDC}" srcOrd="1" destOrd="0" presId="urn:microsoft.com/office/officeart/2005/8/layout/hierarchy1"/>
    <dgm:cxn modelId="{650DFC91-8D6B-4634-B9DE-06323F0856A1}" type="presParOf" srcId="{D2A4BCFD-9DC1-467A-9316-3BD690D1E3ED}" destId="{283414E6-3F95-4CC7-B463-F9DC30065F63}" srcOrd="2" destOrd="0" presId="urn:microsoft.com/office/officeart/2005/8/layout/hierarchy1"/>
    <dgm:cxn modelId="{71FB23FC-833A-42A7-8DAB-3C1F3578F3F8}" type="presParOf" srcId="{283414E6-3F95-4CC7-B463-F9DC30065F63}" destId="{30BE3395-857C-4CB3-99AB-D8817D3F65C0}" srcOrd="0" destOrd="0" presId="urn:microsoft.com/office/officeart/2005/8/layout/hierarchy1"/>
    <dgm:cxn modelId="{FB46DBE9-7838-4A6A-8B23-146939DC976C}" type="presParOf" srcId="{30BE3395-857C-4CB3-99AB-D8817D3F65C0}" destId="{4F78FB16-C95A-46BE-88FF-B8F0DB9CB1D4}" srcOrd="0" destOrd="0" presId="urn:microsoft.com/office/officeart/2005/8/layout/hierarchy1"/>
    <dgm:cxn modelId="{5C294958-63A4-45D2-AC36-9A9C6C2747ED}" type="presParOf" srcId="{30BE3395-857C-4CB3-99AB-D8817D3F65C0}" destId="{C8F24A54-2AAF-4B43-879B-E5D3F1749167}" srcOrd="1" destOrd="0" presId="urn:microsoft.com/office/officeart/2005/8/layout/hierarchy1"/>
    <dgm:cxn modelId="{2B08B857-A3CF-488B-81FB-4318D97ED643}" type="presParOf" srcId="{283414E6-3F95-4CC7-B463-F9DC30065F63}" destId="{D29409E2-B5B3-42BC-8408-7C0709DE02E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33AFBAA-F54A-4CF9-9AE1-9ABA5ED62774}"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DC837AD8-D557-4868-9409-BB82BBF92323}">
      <dgm:prSet custT="1"/>
      <dgm:spPr/>
      <dgm:t>
        <a:bodyPr/>
        <a:lstStyle/>
        <a:p>
          <a:r>
            <a:rPr lang="fr-FR" sz="1600" b="1" i="0" dirty="0"/>
            <a:t>Critère 6 : L’inscription et l’investissement du prestataire dans son environnement professionnel</a:t>
          </a:r>
          <a:endParaRPr lang="en-US" sz="1600" dirty="0"/>
        </a:p>
      </dgm:t>
    </dgm:pt>
    <dgm:pt modelId="{A77F563E-37F5-491D-9D5F-23E95C65365B}" type="parTrans" cxnId="{E8F2A679-22CC-43ED-9F78-222557D70C4B}">
      <dgm:prSet/>
      <dgm:spPr/>
      <dgm:t>
        <a:bodyPr/>
        <a:lstStyle/>
        <a:p>
          <a:endParaRPr lang="en-US"/>
        </a:p>
      </dgm:t>
    </dgm:pt>
    <dgm:pt modelId="{5B75F2EF-C735-4574-9DCE-FB4FC9855D3F}" type="sibTrans" cxnId="{E8F2A679-22CC-43ED-9F78-222557D70C4B}">
      <dgm:prSet/>
      <dgm:spPr/>
      <dgm:t>
        <a:bodyPr/>
        <a:lstStyle/>
        <a:p>
          <a:endParaRPr lang="en-US"/>
        </a:p>
      </dgm:t>
    </dgm:pt>
    <dgm:pt modelId="{1EAC45EE-CAE8-4FBC-A713-77A868EDBA3F}">
      <dgm:prSet custT="1"/>
      <dgm:spPr/>
      <dgm:t>
        <a:bodyPr/>
        <a:lstStyle/>
        <a:p>
          <a:r>
            <a:rPr lang="fr-FR" sz="1400" b="0" i="0" dirty="0"/>
            <a:t>Le prestataire réalise une veille légale et réglementaire sur le champ de la formation professionnelle et en exploite les enseignements.</a:t>
          </a:r>
          <a:endParaRPr lang="en-US" sz="1400" dirty="0"/>
        </a:p>
      </dgm:t>
    </dgm:pt>
    <dgm:pt modelId="{90A312EE-7CFB-48A6-A4DA-A35B758BA812}" type="parTrans" cxnId="{885931F1-4DAB-4129-9C88-9D36C4AFDC1C}">
      <dgm:prSet/>
      <dgm:spPr/>
      <dgm:t>
        <a:bodyPr/>
        <a:lstStyle/>
        <a:p>
          <a:endParaRPr lang="en-US"/>
        </a:p>
      </dgm:t>
    </dgm:pt>
    <dgm:pt modelId="{A939B94F-7DC4-4813-AEBA-4C3BF0F9C704}" type="sibTrans" cxnId="{885931F1-4DAB-4129-9C88-9D36C4AFDC1C}">
      <dgm:prSet/>
      <dgm:spPr/>
      <dgm:t>
        <a:bodyPr/>
        <a:lstStyle/>
        <a:p>
          <a:endParaRPr lang="en-US"/>
        </a:p>
      </dgm:t>
    </dgm:pt>
    <dgm:pt modelId="{EEA2B50C-5A6D-4350-AE64-D82EDD4B9DDD}">
      <dgm:prSet custT="1"/>
      <dgm:spPr/>
      <dgm:t>
        <a:bodyPr/>
        <a:lstStyle/>
        <a:p>
          <a:r>
            <a:rPr lang="fr-FR" sz="1600" b="0" i="0" dirty="0"/>
            <a:t>Le prestataire réalise une veille sur les évolutions des compétences, des métiers et des emplois dans ses secteurs d’intervention et en exploite les enseigneme</a:t>
          </a:r>
          <a:r>
            <a:rPr lang="fr-FR" sz="1200" b="0" i="0" dirty="0"/>
            <a:t>nts.</a:t>
          </a:r>
          <a:endParaRPr lang="en-US" sz="1200" dirty="0"/>
        </a:p>
      </dgm:t>
    </dgm:pt>
    <dgm:pt modelId="{084378CA-237F-49D6-97AB-30037FDB8958}" type="parTrans" cxnId="{4D31BB79-1BB3-4723-BEAB-585C4B230ADA}">
      <dgm:prSet/>
      <dgm:spPr/>
      <dgm:t>
        <a:bodyPr/>
        <a:lstStyle/>
        <a:p>
          <a:endParaRPr lang="en-US"/>
        </a:p>
      </dgm:t>
    </dgm:pt>
    <dgm:pt modelId="{22B77DA2-1BE7-47B7-AB6D-3D83FC7AB40F}" type="sibTrans" cxnId="{4D31BB79-1BB3-4723-BEAB-585C4B230ADA}">
      <dgm:prSet/>
      <dgm:spPr/>
      <dgm:t>
        <a:bodyPr/>
        <a:lstStyle/>
        <a:p>
          <a:endParaRPr lang="en-US"/>
        </a:p>
      </dgm:t>
    </dgm:pt>
    <dgm:pt modelId="{3E3E1A02-C039-48F7-AA01-65DFDE4D0F4A}">
      <dgm:prSet custT="1"/>
      <dgm:spPr/>
      <dgm:t>
        <a:bodyPr/>
        <a:lstStyle/>
        <a:p>
          <a:r>
            <a:rPr lang="fr-FR" sz="1600" b="0" i="0" dirty="0"/>
            <a:t>Le prestataire réalise une veille sur les innovations pédagogiques et technologiques permettant une évolution de ses prestations et en exploite les enseignements.</a:t>
          </a:r>
          <a:endParaRPr lang="en-US" sz="1600" dirty="0"/>
        </a:p>
      </dgm:t>
    </dgm:pt>
    <dgm:pt modelId="{49542205-DE2E-43FA-80CD-2486000A219F}" type="parTrans" cxnId="{B67F8689-EEFE-4567-903C-33B16DAE0738}">
      <dgm:prSet/>
      <dgm:spPr/>
      <dgm:t>
        <a:bodyPr/>
        <a:lstStyle/>
        <a:p>
          <a:endParaRPr lang="en-US"/>
        </a:p>
      </dgm:t>
    </dgm:pt>
    <dgm:pt modelId="{446E8E7B-51C6-4B11-B8C8-0763A15418D3}" type="sibTrans" cxnId="{B67F8689-EEFE-4567-903C-33B16DAE0738}">
      <dgm:prSet/>
      <dgm:spPr/>
      <dgm:t>
        <a:bodyPr/>
        <a:lstStyle/>
        <a:p>
          <a:endParaRPr lang="en-US"/>
        </a:p>
      </dgm:t>
    </dgm:pt>
    <dgm:pt modelId="{1AD38CDC-BF1B-43F3-845E-0170EFBD353F}">
      <dgm:prSet custT="1"/>
      <dgm:spPr/>
      <dgm:t>
        <a:bodyPr/>
        <a:lstStyle/>
        <a:p>
          <a:r>
            <a:rPr lang="fr-FR" sz="1600" b="0" i="0" dirty="0"/>
            <a:t>Le prestataire mobilise les expertises, outils et réseaux nécessaires pour accueillir, accompagner/former ou orienter les publics en situation de handicap.</a:t>
          </a:r>
          <a:endParaRPr lang="en-US" sz="1600" dirty="0"/>
        </a:p>
      </dgm:t>
    </dgm:pt>
    <dgm:pt modelId="{3C0EE3E9-AA2A-42BE-9FE7-64E55E531188}" type="parTrans" cxnId="{A471CAC1-58E1-4876-9784-F867F0A850F5}">
      <dgm:prSet/>
      <dgm:spPr/>
      <dgm:t>
        <a:bodyPr/>
        <a:lstStyle/>
        <a:p>
          <a:endParaRPr lang="en-US"/>
        </a:p>
      </dgm:t>
    </dgm:pt>
    <dgm:pt modelId="{A7F25B73-3FD4-45D0-9AF2-BB7C147A8C3A}" type="sibTrans" cxnId="{A471CAC1-58E1-4876-9784-F867F0A850F5}">
      <dgm:prSet/>
      <dgm:spPr/>
      <dgm:t>
        <a:bodyPr/>
        <a:lstStyle/>
        <a:p>
          <a:endParaRPr lang="en-US"/>
        </a:p>
      </dgm:t>
    </dgm:pt>
    <dgm:pt modelId="{0D7BEF47-401F-4E87-9D03-43BBAEDA6450}">
      <dgm:prSet custT="1"/>
      <dgm:spPr/>
      <dgm:t>
        <a:bodyPr/>
        <a:lstStyle/>
        <a:p>
          <a:r>
            <a:rPr lang="fr-FR" sz="1600" b="0" i="0" dirty="0"/>
            <a:t>Lorsque le prestataire fait appel à la sous-traitance ou au portage salarial, il s’assure du respect de la conformité au présent référentiel.</a:t>
          </a:r>
          <a:endParaRPr lang="en-US" sz="1600" dirty="0"/>
        </a:p>
      </dgm:t>
    </dgm:pt>
    <dgm:pt modelId="{153D7040-4FC9-4765-9C43-0D45D0F30960}" type="parTrans" cxnId="{C872FE41-7B29-4B6F-8323-BE4A4831EF6B}">
      <dgm:prSet/>
      <dgm:spPr/>
      <dgm:t>
        <a:bodyPr/>
        <a:lstStyle/>
        <a:p>
          <a:endParaRPr lang="en-US"/>
        </a:p>
      </dgm:t>
    </dgm:pt>
    <dgm:pt modelId="{EB7EFD4E-D204-43CD-B2C9-CD425C0E0DC3}" type="sibTrans" cxnId="{C872FE41-7B29-4B6F-8323-BE4A4831EF6B}">
      <dgm:prSet/>
      <dgm:spPr/>
      <dgm:t>
        <a:bodyPr/>
        <a:lstStyle/>
        <a:p>
          <a:endParaRPr lang="en-US"/>
        </a:p>
      </dgm:t>
    </dgm:pt>
    <dgm:pt modelId="{751E58F8-00B0-4366-8D42-2B7D7445D801}">
      <dgm:prSet custT="1"/>
      <dgm:spPr/>
      <dgm:t>
        <a:bodyPr/>
        <a:lstStyle/>
        <a:p>
          <a:r>
            <a:rPr lang="fr-FR" sz="1400" b="0" i="0" dirty="0"/>
            <a:t>Lorsque les prestations dispensées au bénéficiaire comprennent des périodes de formation en situation de travail, le prestataire mobilise son réseau de partenaires socio-économiques pour coconstruire l’ingénierie de formation et favoriser l’accueil en entreprise.</a:t>
          </a:r>
          <a:endParaRPr lang="en-US" sz="1400" dirty="0"/>
        </a:p>
      </dgm:t>
    </dgm:pt>
    <dgm:pt modelId="{CDCE83CD-19E9-4B94-8927-C880AC06543B}" type="parTrans" cxnId="{DC999479-D02E-4447-AFBE-967E459F7C86}">
      <dgm:prSet/>
      <dgm:spPr/>
      <dgm:t>
        <a:bodyPr/>
        <a:lstStyle/>
        <a:p>
          <a:endParaRPr lang="en-US"/>
        </a:p>
      </dgm:t>
    </dgm:pt>
    <dgm:pt modelId="{700BE8F9-26DA-42AA-AD5A-C70ACFD24B98}" type="sibTrans" cxnId="{DC999479-D02E-4447-AFBE-967E459F7C86}">
      <dgm:prSet/>
      <dgm:spPr/>
      <dgm:t>
        <a:bodyPr/>
        <a:lstStyle/>
        <a:p>
          <a:endParaRPr lang="en-US"/>
        </a:p>
      </dgm:t>
    </dgm:pt>
    <dgm:pt modelId="{6A1ECFAB-82CF-46AE-A57F-CA06585EE273}">
      <dgm:prSet custT="1"/>
      <dgm:spPr/>
      <dgm:t>
        <a:bodyPr/>
        <a:lstStyle/>
        <a:p>
          <a:r>
            <a:rPr lang="fr-FR" sz="1400" b="0" i="0" dirty="0"/>
            <a:t>Le prestataire développe des actions qui concourent à l’insertion professionnelle ou la poursuite d’étude par la voie de l’apprentissage ou par toute autre voie permettant de développer leurs connaissances et leurs compétences.</a:t>
          </a:r>
          <a:endParaRPr lang="en-US" sz="1400" dirty="0"/>
        </a:p>
      </dgm:t>
    </dgm:pt>
    <dgm:pt modelId="{5C270EBE-71DB-45C5-877A-4DBFBA25585A}" type="parTrans" cxnId="{D28C9BB4-D606-4EF5-86BF-548B04E694EA}">
      <dgm:prSet/>
      <dgm:spPr/>
      <dgm:t>
        <a:bodyPr/>
        <a:lstStyle/>
        <a:p>
          <a:endParaRPr lang="en-US"/>
        </a:p>
      </dgm:t>
    </dgm:pt>
    <dgm:pt modelId="{8E777255-F405-44DA-80CB-BB9CF19F6557}" type="sibTrans" cxnId="{D28C9BB4-D606-4EF5-86BF-548B04E694EA}">
      <dgm:prSet/>
      <dgm:spPr/>
      <dgm:t>
        <a:bodyPr/>
        <a:lstStyle/>
        <a:p>
          <a:endParaRPr lang="en-US"/>
        </a:p>
      </dgm:t>
    </dgm:pt>
    <dgm:pt modelId="{A5FF70DD-470F-4017-9D63-58168A1CEC68}" type="pres">
      <dgm:prSet presAssocID="{E33AFBAA-F54A-4CF9-9AE1-9ABA5ED62774}" presName="Name0" presStyleCnt="0">
        <dgm:presLayoutVars>
          <dgm:dir/>
          <dgm:resizeHandles val="exact"/>
        </dgm:presLayoutVars>
      </dgm:prSet>
      <dgm:spPr/>
    </dgm:pt>
    <dgm:pt modelId="{BF1DF257-C5B8-4468-B0BA-A70ED37B4D75}" type="pres">
      <dgm:prSet presAssocID="{DC837AD8-D557-4868-9409-BB82BBF92323}" presName="node" presStyleLbl="node1" presStyleIdx="0" presStyleCnt="8" custScaleY="168908">
        <dgm:presLayoutVars>
          <dgm:bulletEnabled val="1"/>
        </dgm:presLayoutVars>
      </dgm:prSet>
      <dgm:spPr/>
    </dgm:pt>
    <dgm:pt modelId="{9BE3B1FC-C49B-4289-8162-EE49CF14ADF3}" type="pres">
      <dgm:prSet presAssocID="{5B75F2EF-C735-4574-9DCE-FB4FC9855D3F}" presName="sibTrans" presStyleLbl="sibTrans1D1" presStyleIdx="0" presStyleCnt="7"/>
      <dgm:spPr/>
    </dgm:pt>
    <dgm:pt modelId="{642C068E-5FE4-4339-8E34-760308603B70}" type="pres">
      <dgm:prSet presAssocID="{5B75F2EF-C735-4574-9DCE-FB4FC9855D3F}" presName="connectorText" presStyleLbl="sibTrans1D1" presStyleIdx="0" presStyleCnt="7"/>
      <dgm:spPr/>
    </dgm:pt>
    <dgm:pt modelId="{5A0D8237-765D-4FDF-A50A-53F0C9F25362}" type="pres">
      <dgm:prSet presAssocID="{1EAC45EE-CAE8-4FBC-A713-77A868EDBA3F}" presName="node" presStyleLbl="node1" presStyleIdx="1" presStyleCnt="8" custScaleY="168908">
        <dgm:presLayoutVars>
          <dgm:bulletEnabled val="1"/>
        </dgm:presLayoutVars>
      </dgm:prSet>
      <dgm:spPr/>
    </dgm:pt>
    <dgm:pt modelId="{58BBC913-97CA-42BD-A61D-C7423C06DDC7}" type="pres">
      <dgm:prSet presAssocID="{A939B94F-7DC4-4813-AEBA-4C3BF0F9C704}" presName="sibTrans" presStyleLbl="sibTrans1D1" presStyleIdx="1" presStyleCnt="7"/>
      <dgm:spPr/>
    </dgm:pt>
    <dgm:pt modelId="{6CC4C3B0-2613-493F-AF36-718E48199293}" type="pres">
      <dgm:prSet presAssocID="{A939B94F-7DC4-4813-AEBA-4C3BF0F9C704}" presName="connectorText" presStyleLbl="sibTrans1D1" presStyleIdx="1" presStyleCnt="7"/>
      <dgm:spPr/>
    </dgm:pt>
    <dgm:pt modelId="{71D0039B-F0C4-4A1C-B143-9B915EE6317A}" type="pres">
      <dgm:prSet presAssocID="{EEA2B50C-5A6D-4350-AE64-D82EDD4B9DDD}" presName="node" presStyleLbl="node1" presStyleIdx="2" presStyleCnt="8" custScaleY="165680">
        <dgm:presLayoutVars>
          <dgm:bulletEnabled val="1"/>
        </dgm:presLayoutVars>
      </dgm:prSet>
      <dgm:spPr/>
    </dgm:pt>
    <dgm:pt modelId="{10B12812-B65F-43B4-AA01-1354F6C107A0}" type="pres">
      <dgm:prSet presAssocID="{22B77DA2-1BE7-47B7-AB6D-3D83FC7AB40F}" presName="sibTrans" presStyleLbl="sibTrans1D1" presStyleIdx="2" presStyleCnt="7"/>
      <dgm:spPr/>
    </dgm:pt>
    <dgm:pt modelId="{093EFA64-9F7E-4C1F-ABF3-4C8970F4D86F}" type="pres">
      <dgm:prSet presAssocID="{22B77DA2-1BE7-47B7-AB6D-3D83FC7AB40F}" presName="connectorText" presStyleLbl="sibTrans1D1" presStyleIdx="2" presStyleCnt="7"/>
      <dgm:spPr/>
    </dgm:pt>
    <dgm:pt modelId="{D464321B-6B94-49B1-A324-B96AC8D74BB3}" type="pres">
      <dgm:prSet presAssocID="{3E3E1A02-C039-48F7-AA01-65DFDE4D0F4A}" presName="node" presStyleLbl="node1" presStyleIdx="3" presStyleCnt="8" custScaleY="165680">
        <dgm:presLayoutVars>
          <dgm:bulletEnabled val="1"/>
        </dgm:presLayoutVars>
      </dgm:prSet>
      <dgm:spPr/>
    </dgm:pt>
    <dgm:pt modelId="{3A776701-D162-4F58-8388-DAF800C42086}" type="pres">
      <dgm:prSet presAssocID="{446E8E7B-51C6-4B11-B8C8-0763A15418D3}" presName="sibTrans" presStyleLbl="sibTrans1D1" presStyleIdx="3" presStyleCnt="7"/>
      <dgm:spPr/>
    </dgm:pt>
    <dgm:pt modelId="{AA20799F-CE2B-4DA4-BC43-AB1E9EB1BCC3}" type="pres">
      <dgm:prSet presAssocID="{446E8E7B-51C6-4B11-B8C8-0763A15418D3}" presName="connectorText" presStyleLbl="sibTrans1D1" presStyleIdx="3" presStyleCnt="7"/>
      <dgm:spPr/>
    </dgm:pt>
    <dgm:pt modelId="{59CEE70E-0CE9-41C5-8082-3D9951236B9C}" type="pres">
      <dgm:prSet presAssocID="{1AD38CDC-BF1B-43F3-845E-0170EFBD353F}" presName="node" presStyleLbl="node1" presStyleIdx="4" presStyleCnt="8" custScaleY="192790">
        <dgm:presLayoutVars>
          <dgm:bulletEnabled val="1"/>
        </dgm:presLayoutVars>
      </dgm:prSet>
      <dgm:spPr/>
    </dgm:pt>
    <dgm:pt modelId="{C1F3EA4E-6306-4758-B0C0-597F5252B5F0}" type="pres">
      <dgm:prSet presAssocID="{A7F25B73-3FD4-45D0-9AF2-BB7C147A8C3A}" presName="sibTrans" presStyleLbl="sibTrans1D1" presStyleIdx="4" presStyleCnt="7"/>
      <dgm:spPr/>
    </dgm:pt>
    <dgm:pt modelId="{5AC21170-166B-4FA8-A1D9-79D063CB6A6F}" type="pres">
      <dgm:prSet presAssocID="{A7F25B73-3FD4-45D0-9AF2-BB7C147A8C3A}" presName="connectorText" presStyleLbl="sibTrans1D1" presStyleIdx="4" presStyleCnt="7"/>
      <dgm:spPr/>
    </dgm:pt>
    <dgm:pt modelId="{83957ECA-DCC8-4129-BCAB-9CE75B327665}" type="pres">
      <dgm:prSet presAssocID="{0D7BEF47-401F-4E87-9D03-43BBAEDA6450}" presName="node" presStyleLbl="node1" presStyleIdx="5" presStyleCnt="8" custScaleY="199211">
        <dgm:presLayoutVars>
          <dgm:bulletEnabled val="1"/>
        </dgm:presLayoutVars>
      </dgm:prSet>
      <dgm:spPr/>
    </dgm:pt>
    <dgm:pt modelId="{634CD77E-D6B0-4723-9A1B-7F16CD39616C}" type="pres">
      <dgm:prSet presAssocID="{EB7EFD4E-D204-43CD-B2C9-CD425C0E0DC3}" presName="sibTrans" presStyleLbl="sibTrans1D1" presStyleIdx="5" presStyleCnt="7"/>
      <dgm:spPr/>
    </dgm:pt>
    <dgm:pt modelId="{1C3256BF-33C2-481C-B8F2-A231AE01D997}" type="pres">
      <dgm:prSet presAssocID="{EB7EFD4E-D204-43CD-B2C9-CD425C0E0DC3}" presName="connectorText" presStyleLbl="sibTrans1D1" presStyleIdx="5" presStyleCnt="7"/>
      <dgm:spPr/>
    </dgm:pt>
    <dgm:pt modelId="{B4B258AC-4385-490F-8662-5591FA0C58C5}" type="pres">
      <dgm:prSet presAssocID="{751E58F8-00B0-4366-8D42-2B7D7445D801}" presName="node" presStyleLbl="node1" presStyleIdx="6" presStyleCnt="8" custScaleY="196180">
        <dgm:presLayoutVars>
          <dgm:bulletEnabled val="1"/>
        </dgm:presLayoutVars>
      </dgm:prSet>
      <dgm:spPr/>
    </dgm:pt>
    <dgm:pt modelId="{5492EC4C-B96C-44CA-BFA5-30D73BC3B530}" type="pres">
      <dgm:prSet presAssocID="{700BE8F9-26DA-42AA-AD5A-C70ACFD24B98}" presName="sibTrans" presStyleLbl="sibTrans1D1" presStyleIdx="6" presStyleCnt="7"/>
      <dgm:spPr/>
    </dgm:pt>
    <dgm:pt modelId="{6A98F9AF-B023-4CA1-B6F2-3A456628A1B8}" type="pres">
      <dgm:prSet presAssocID="{700BE8F9-26DA-42AA-AD5A-C70ACFD24B98}" presName="connectorText" presStyleLbl="sibTrans1D1" presStyleIdx="6" presStyleCnt="7"/>
      <dgm:spPr/>
    </dgm:pt>
    <dgm:pt modelId="{C979E8AC-F20E-4F01-80B6-60B6C6F41C04}" type="pres">
      <dgm:prSet presAssocID="{6A1ECFAB-82CF-46AE-A57F-CA06585EE273}" presName="node" presStyleLbl="node1" presStyleIdx="7" presStyleCnt="8" custScaleY="196180">
        <dgm:presLayoutVars>
          <dgm:bulletEnabled val="1"/>
        </dgm:presLayoutVars>
      </dgm:prSet>
      <dgm:spPr/>
    </dgm:pt>
  </dgm:ptLst>
  <dgm:cxnLst>
    <dgm:cxn modelId="{62C35303-2296-4D8A-9005-36BA58F9892C}" type="presOf" srcId="{5B75F2EF-C735-4574-9DCE-FB4FC9855D3F}" destId="{9BE3B1FC-C49B-4289-8162-EE49CF14ADF3}" srcOrd="0" destOrd="0" presId="urn:microsoft.com/office/officeart/2016/7/layout/RepeatingBendingProcessNew"/>
    <dgm:cxn modelId="{D9328512-5ED3-4E99-AAB1-401CE0881253}" type="presOf" srcId="{5B75F2EF-C735-4574-9DCE-FB4FC9855D3F}" destId="{642C068E-5FE4-4339-8E34-760308603B70}" srcOrd="1" destOrd="0" presId="urn:microsoft.com/office/officeart/2016/7/layout/RepeatingBendingProcessNew"/>
    <dgm:cxn modelId="{DBA50C1F-8EE9-4E98-832E-7C55A9A38ACA}" type="presOf" srcId="{A939B94F-7DC4-4813-AEBA-4C3BF0F9C704}" destId="{6CC4C3B0-2613-493F-AF36-718E48199293}" srcOrd="1" destOrd="0" presId="urn:microsoft.com/office/officeart/2016/7/layout/RepeatingBendingProcessNew"/>
    <dgm:cxn modelId="{18039A36-05E8-418B-A30D-1AABC1356C87}" type="presOf" srcId="{1AD38CDC-BF1B-43F3-845E-0170EFBD353F}" destId="{59CEE70E-0CE9-41C5-8082-3D9951236B9C}" srcOrd="0" destOrd="0" presId="urn:microsoft.com/office/officeart/2016/7/layout/RepeatingBendingProcessNew"/>
    <dgm:cxn modelId="{61696A3E-2E38-474B-B92F-EA0094D38721}" type="presOf" srcId="{EB7EFD4E-D204-43CD-B2C9-CD425C0E0DC3}" destId="{634CD77E-D6B0-4723-9A1B-7F16CD39616C}" srcOrd="0" destOrd="0" presId="urn:microsoft.com/office/officeart/2016/7/layout/RepeatingBendingProcessNew"/>
    <dgm:cxn modelId="{C872FE41-7B29-4B6F-8323-BE4A4831EF6B}" srcId="{E33AFBAA-F54A-4CF9-9AE1-9ABA5ED62774}" destId="{0D7BEF47-401F-4E87-9D03-43BBAEDA6450}" srcOrd="5" destOrd="0" parTransId="{153D7040-4FC9-4765-9C43-0D45D0F30960}" sibTransId="{EB7EFD4E-D204-43CD-B2C9-CD425C0E0DC3}"/>
    <dgm:cxn modelId="{5FE2B665-0BD1-4F2A-AD29-F44AFFF868A0}" type="presOf" srcId="{6A1ECFAB-82CF-46AE-A57F-CA06585EE273}" destId="{C979E8AC-F20E-4F01-80B6-60B6C6F41C04}" srcOrd="0" destOrd="0" presId="urn:microsoft.com/office/officeart/2016/7/layout/RepeatingBendingProcessNew"/>
    <dgm:cxn modelId="{26E9EB6B-8A7B-400D-8C14-2F3F23C87C65}" type="presOf" srcId="{22B77DA2-1BE7-47B7-AB6D-3D83FC7AB40F}" destId="{10B12812-B65F-43B4-AA01-1354F6C107A0}" srcOrd="0" destOrd="0" presId="urn:microsoft.com/office/officeart/2016/7/layout/RepeatingBendingProcessNew"/>
    <dgm:cxn modelId="{C2547651-EF65-464E-BA7D-4DFE9014E4F4}" type="presOf" srcId="{A939B94F-7DC4-4813-AEBA-4C3BF0F9C704}" destId="{58BBC913-97CA-42BD-A61D-C7423C06DDC7}" srcOrd="0" destOrd="0" presId="urn:microsoft.com/office/officeart/2016/7/layout/RepeatingBendingProcessNew"/>
    <dgm:cxn modelId="{AFC98C52-F83D-4942-9E96-8A2F439C763D}" type="presOf" srcId="{E33AFBAA-F54A-4CF9-9AE1-9ABA5ED62774}" destId="{A5FF70DD-470F-4017-9D63-58168A1CEC68}" srcOrd="0" destOrd="0" presId="urn:microsoft.com/office/officeart/2016/7/layout/RepeatingBendingProcessNew"/>
    <dgm:cxn modelId="{98A5E953-72FB-40A9-A00A-8B8EE898C941}" type="presOf" srcId="{1EAC45EE-CAE8-4FBC-A713-77A868EDBA3F}" destId="{5A0D8237-765D-4FDF-A50A-53F0C9F25362}" srcOrd="0" destOrd="0" presId="urn:microsoft.com/office/officeart/2016/7/layout/RepeatingBendingProcessNew"/>
    <dgm:cxn modelId="{100F4858-530E-46A4-A077-EAEB11677CA4}" type="presOf" srcId="{A7F25B73-3FD4-45D0-9AF2-BB7C147A8C3A}" destId="{5AC21170-166B-4FA8-A1D9-79D063CB6A6F}" srcOrd="1" destOrd="0" presId="urn:microsoft.com/office/officeart/2016/7/layout/RepeatingBendingProcessNew"/>
    <dgm:cxn modelId="{DC999479-D02E-4447-AFBE-967E459F7C86}" srcId="{E33AFBAA-F54A-4CF9-9AE1-9ABA5ED62774}" destId="{751E58F8-00B0-4366-8D42-2B7D7445D801}" srcOrd="6" destOrd="0" parTransId="{CDCE83CD-19E9-4B94-8927-C880AC06543B}" sibTransId="{700BE8F9-26DA-42AA-AD5A-C70ACFD24B98}"/>
    <dgm:cxn modelId="{E8F2A679-22CC-43ED-9F78-222557D70C4B}" srcId="{E33AFBAA-F54A-4CF9-9AE1-9ABA5ED62774}" destId="{DC837AD8-D557-4868-9409-BB82BBF92323}" srcOrd="0" destOrd="0" parTransId="{A77F563E-37F5-491D-9D5F-23E95C65365B}" sibTransId="{5B75F2EF-C735-4574-9DCE-FB4FC9855D3F}"/>
    <dgm:cxn modelId="{4D31BB79-1BB3-4723-BEAB-585C4B230ADA}" srcId="{E33AFBAA-F54A-4CF9-9AE1-9ABA5ED62774}" destId="{EEA2B50C-5A6D-4350-AE64-D82EDD4B9DDD}" srcOrd="2" destOrd="0" parTransId="{084378CA-237F-49D6-97AB-30037FDB8958}" sibTransId="{22B77DA2-1BE7-47B7-AB6D-3D83FC7AB40F}"/>
    <dgm:cxn modelId="{1A39E47C-79D4-4FF6-8671-82D5C08800AE}" type="presOf" srcId="{EB7EFD4E-D204-43CD-B2C9-CD425C0E0DC3}" destId="{1C3256BF-33C2-481C-B8F2-A231AE01D997}" srcOrd="1" destOrd="0" presId="urn:microsoft.com/office/officeart/2016/7/layout/RepeatingBendingProcessNew"/>
    <dgm:cxn modelId="{4292B984-BBFA-43F0-A13B-011E2F444DD7}" type="presOf" srcId="{446E8E7B-51C6-4B11-B8C8-0763A15418D3}" destId="{3A776701-D162-4F58-8388-DAF800C42086}" srcOrd="0" destOrd="0" presId="urn:microsoft.com/office/officeart/2016/7/layout/RepeatingBendingProcessNew"/>
    <dgm:cxn modelId="{4F351387-ADC1-4F0A-A54F-D7B7A2FBE161}" type="presOf" srcId="{446E8E7B-51C6-4B11-B8C8-0763A15418D3}" destId="{AA20799F-CE2B-4DA4-BC43-AB1E9EB1BCC3}" srcOrd="1" destOrd="0" presId="urn:microsoft.com/office/officeart/2016/7/layout/RepeatingBendingProcessNew"/>
    <dgm:cxn modelId="{B67F8689-EEFE-4567-903C-33B16DAE0738}" srcId="{E33AFBAA-F54A-4CF9-9AE1-9ABA5ED62774}" destId="{3E3E1A02-C039-48F7-AA01-65DFDE4D0F4A}" srcOrd="3" destOrd="0" parTransId="{49542205-DE2E-43FA-80CD-2486000A219F}" sibTransId="{446E8E7B-51C6-4B11-B8C8-0763A15418D3}"/>
    <dgm:cxn modelId="{B9B78694-1174-4E30-BE3A-1970FEA3F1C3}" type="presOf" srcId="{700BE8F9-26DA-42AA-AD5A-C70ACFD24B98}" destId="{6A98F9AF-B023-4CA1-B6F2-3A456628A1B8}" srcOrd="1" destOrd="0" presId="urn:microsoft.com/office/officeart/2016/7/layout/RepeatingBendingProcessNew"/>
    <dgm:cxn modelId="{63DB7FA5-6973-4E58-AB48-781D5EE76594}" type="presOf" srcId="{22B77DA2-1BE7-47B7-AB6D-3D83FC7AB40F}" destId="{093EFA64-9F7E-4C1F-ABF3-4C8970F4D86F}" srcOrd="1" destOrd="0" presId="urn:microsoft.com/office/officeart/2016/7/layout/RepeatingBendingProcessNew"/>
    <dgm:cxn modelId="{D28C9BB4-D606-4EF5-86BF-548B04E694EA}" srcId="{E33AFBAA-F54A-4CF9-9AE1-9ABA5ED62774}" destId="{6A1ECFAB-82CF-46AE-A57F-CA06585EE273}" srcOrd="7" destOrd="0" parTransId="{5C270EBE-71DB-45C5-877A-4DBFBA25585A}" sibTransId="{8E777255-F405-44DA-80CB-BB9CF19F6557}"/>
    <dgm:cxn modelId="{03C6EBBA-B69F-4C01-8682-375B62C40838}" type="presOf" srcId="{0D7BEF47-401F-4E87-9D03-43BBAEDA6450}" destId="{83957ECA-DCC8-4129-BCAB-9CE75B327665}" srcOrd="0" destOrd="0" presId="urn:microsoft.com/office/officeart/2016/7/layout/RepeatingBendingProcessNew"/>
    <dgm:cxn modelId="{A471CAC1-58E1-4876-9784-F867F0A850F5}" srcId="{E33AFBAA-F54A-4CF9-9AE1-9ABA5ED62774}" destId="{1AD38CDC-BF1B-43F3-845E-0170EFBD353F}" srcOrd="4" destOrd="0" parTransId="{3C0EE3E9-AA2A-42BE-9FE7-64E55E531188}" sibTransId="{A7F25B73-3FD4-45D0-9AF2-BB7C147A8C3A}"/>
    <dgm:cxn modelId="{98454FC5-D23D-46A1-AD87-B67D7163A4B9}" type="presOf" srcId="{A7F25B73-3FD4-45D0-9AF2-BB7C147A8C3A}" destId="{C1F3EA4E-6306-4758-B0C0-597F5252B5F0}" srcOrd="0" destOrd="0" presId="urn:microsoft.com/office/officeart/2016/7/layout/RepeatingBendingProcessNew"/>
    <dgm:cxn modelId="{7C5701CF-582F-45F8-B705-37C639A2D67E}" type="presOf" srcId="{DC837AD8-D557-4868-9409-BB82BBF92323}" destId="{BF1DF257-C5B8-4468-B0BA-A70ED37B4D75}" srcOrd="0" destOrd="0" presId="urn:microsoft.com/office/officeart/2016/7/layout/RepeatingBendingProcessNew"/>
    <dgm:cxn modelId="{E4CB60D1-F823-43C0-BF8E-6E7963252E27}" type="presOf" srcId="{EEA2B50C-5A6D-4350-AE64-D82EDD4B9DDD}" destId="{71D0039B-F0C4-4A1C-B143-9B915EE6317A}" srcOrd="0" destOrd="0" presId="urn:microsoft.com/office/officeart/2016/7/layout/RepeatingBendingProcessNew"/>
    <dgm:cxn modelId="{ED628CDE-3FB2-4CCA-849F-E428BF4A88B4}" type="presOf" srcId="{751E58F8-00B0-4366-8D42-2B7D7445D801}" destId="{B4B258AC-4385-490F-8662-5591FA0C58C5}" srcOrd="0" destOrd="0" presId="urn:microsoft.com/office/officeart/2016/7/layout/RepeatingBendingProcessNew"/>
    <dgm:cxn modelId="{8CF6F8E7-7FE8-46E9-A689-F5692975B1C8}" type="presOf" srcId="{700BE8F9-26DA-42AA-AD5A-C70ACFD24B98}" destId="{5492EC4C-B96C-44CA-BFA5-30D73BC3B530}" srcOrd="0" destOrd="0" presId="urn:microsoft.com/office/officeart/2016/7/layout/RepeatingBendingProcessNew"/>
    <dgm:cxn modelId="{71609DEF-CC75-4600-AFAE-F4B7E45F6895}" type="presOf" srcId="{3E3E1A02-C039-48F7-AA01-65DFDE4D0F4A}" destId="{D464321B-6B94-49B1-A324-B96AC8D74BB3}" srcOrd="0" destOrd="0" presId="urn:microsoft.com/office/officeart/2016/7/layout/RepeatingBendingProcessNew"/>
    <dgm:cxn modelId="{885931F1-4DAB-4129-9C88-9D36C4AFDC1C}" srcId="{E33AFBAA-F54A-4CF9-9AE1-9ABA5ED62774}" destId="{1EAC45EE-CAE8-4FBC-A713-77A868EDBA3F}" srcOrd="1" destOrd="0" parTransId="{90A312EE-7CFB-48A6-A4DA-A35B758BA812}" sibTransId="{A939B94F-7DC4-4813-AEBA-4C3BF0F9C704}"/>
    <dgm:cxn modelId="{255620EF-E1FF-4025-8112-95F685E33996}" type="presParOf" srcId="{A5FF70DD-470F-4017-9D63-58168A1CEC68}" destId="{BF1DF257-C5B8-4468-B0BA-A70ED37B4D75}" srcOrd="0" destOrd="0" presId="urn:microsoft.com/office/officeart/2016/7/layout/RepeatingBendingProcessNew"/>
    <dgm:cxn modelId="{7A1CE322-6AA4-4C8F-9190-6B63505E6F84}" type="presParOf" srcId="{A5FF70DD-470F-4017-9D63-58168A1CEC68}" destId="{9BE3B1FC-C49B-4289-8162-EE49CF14ADF3}" srcOrd="1" destOrd="0" presId="urn:microsoft.com/office/officeart/2016/7/layout/RepeatingBendingProcessNew"/>
    <dgm:cxn modelId="{FD88AEEF-9A78-4767-9BBD-82223EB12DCE}" type="presParOf" srcId="{9BE3B1FC-C49B-4289-8162-EE49CF14ADF3}" destId="{642C068E-5FE4-4339-8E34-760308603B70}" srcOrd="0" destOrd="0" presId="urn:microsoft.com/office/officeart/2016/7/layout/RepeatingBendingProcessNew"/>
    <dgm:cxn modelId="{8CDB5B43-3FE8-4B24-A832-3C1693951FA2}" type="presParOf" srcId="{A5FF70DD-470F-4017-9D63-58168A1CEC68}" destId="{5A0D8237-765D-4FDF-A50A-53F0C9F25362}" srcOrd="2" destOrd="0" presId="urn:microsoft.com/office/officeart/2016/7/layout/RepeatingBendingProcessNew"/>
    <dgm:cxn modelId="{02B60EAD-AC2B-47F0-BE4E-C57FE7938E69}" type="presParOf" srcId="{A5FF70DD-470F-4017-9D63-58168A1CEC68}" destId="{58BBC913-97CA-42BD-A61D-C7423C06DDC7}" srcOrd="3" destOrd="0" presId="urn:microsoft.com/office/officeart/2016/7/layout/RepeatingBendingProcessNew"/>
    <dgm:cxn modelId="{6987FF02-B41C-44F8-B61A-E4F4973E13A7}" type="presParOf" srcId="{58BBC913-97CA-42BD-A61D-C7423C06DDC7}" destId="{6CC4C3B0-2613-493F-AF36-718E48199293}" srcOrd="0" destOrd="0" presId="urn:microsoft.com/office/officeart/2016/7/layout/RepeatingBendingProcessNew"/>
    <dgm:cxn modelId="{BE7E01BC-2FD4-41E7-A872-4EDFDE3A61EE}" type="presParOf" srcId="{A5FF70DD-470F-4017-9D63-58168A1CEC68}" destId="{71D0039B-F0C4-4A1C-B143-9B915EE6317A}" srcOrd="4" destOrd="0" presId="urn:microsoft.com/office/officeart/2016/7/layout/RepeatingBendingProcessNew"/>
    <dgm:cxn modelId="{EF9FFB0E-EB13-48A8-888E-544BC8EC932B}" type="presParOf" srcId="{A5FF70DD-470F-4017-9D63-58168A1CEC68}" destId="{10B12812-B65F-43B4-AA01-1354F6C107A0}" srcOrd="5" destOrd="0" presId="urn:microsoft.com/office/officeart/2016/7/layout/RepeatingBendingProcessNew"/>
    <dgm:cxn modelId="{32B20459-2191-4C0A-B097-BFD47F4EC55F}" type="presParOf" srcId="{10B12812-B65F-43B4-AA01-1354F6C107A0}" destId="{093EFA64-9F7E-4C1F-ABF3-4C8970F4D86F}" srcOrd="0" destOrd="0" presId="urn:microsoft.com/office/officeart/2016/7/layout/RepeatingBendingProcessNew"/>
    <dgm:cxn modelId="{AA96EF26-DFD0-49E6-82BD-6A373BAD8FDC}" type="presParOf" srcId="{A5FF70DD-470F-4017-9D63-58168A1CEC68}" destId="{D464321B-6B94-49B1-A324-B96AC8D74BB3}" srcOrd="6" destOrd="0" presId="urn:microsoft.com/office/officeart/2016/7/layout/RepeatingBendingProcessNew"/>
    <dgm:cxn modelId="{536D343B-7296-4364-B2ED-75E07F43AC5E}" type="presParOf" srcId="{A5FF70DD-470F-4017-9D63-58168A1CEC68}" destId="{3A776701-D162-4F58-8388-DAF800C42086}" srcOrd="7" destOrd="0" presId="urn:microsoft.com/office/officeart/2016/7/layout/RepeatingBendingProcessNew"/>
    <dgm:cxn modelId="{8A86D6E6-7F28-4DDF-BF66-C93D26448B1A}" type="presParOf" srcId="{3A776701-D162-4F58-8388-DAF800C42086}" destId="{AA20799F-CE2B-4DA4-BC43-AB1E9EB1BCC3}" srcOrd="0" destOrd="0" presId="urn:microsoft.com/office/officeart/2016/7/layout/RepeatingBendingProcessNew"/>
    <dgm:cxn modelId="{1128CA94-A65A-4FD3-9D94-16876B71AAB6}" type="presParOf" srcId="{A5FF70DD-470F-4017-9D63-58168A1CEC68}" destId="{59CEE70E-0CE9-41C5-8082-3D9951236B9C}" srcOrd="8" destOrd="0" presId="urn:microsoft.com/office/officeart/2016/7/layout/RepeatingBendingProcessNew"/>
    <dgm:cxn modelId="{3B191874-248F-4284-8324-3E2608C0C04D}" type="presParOf" srcId="{A5FF70DD-470F-4017-9D63-58168A1CEC68}" destId="{C1F3EA4E-6306-4758-B0C0-597F5252B5F0}" srcOrd="9" destOrd="0" presId="urn:microsoft.com/office/officeart/2016/7/layout/RepeatingBendingProcessNew"/>
    <dgm:cxn modelId="{5A81320B-94E3-4C77-966B-6C7326721143}" type="presParOf" srcId="{C1F3EA4E-6306-4758-B0C0-597F5252B5F0}" destId="{5AC21170-166B-4FA8-A1D9-79D063CB6A6F}" srcOrd="0" destOrd="0" presId="urn:microsoft.com/office/officeart/2016/7/layout/RepeatingBendingProcessNew"/>
    <dgm:cxn modelId="{DF14B3CE-C820-497B-898E-ED354F5A3F53}" type="presParOf" srcId="{A5FF70DD-470F-4017-9D63-58168A1CEC68}" destId="{83957ECA-DCC8-4129-BCAB-9CE75B327665}" srcOrd="10" destOrd="0" presId="urn:microsoft.com/office/officeart/2016/7/layout/RepeatingBendingProcessNew"/>
    <dgm:cxn modelId="{08B87913-01E7-4B02-8E8E-61770D2738F5}" type="presParOf" srcId="{A5FF70DD-470F-4017-9D63-58168A1CEC68}" destId="{634CD77E-D6B0-4723-9A1B-7F16CD39616C}" srcOrd="11" destOrd="0" presId="urn:microsoft.com/office/officeart/2016/7/layout/RepeatingBendingProcessNew"/>
    <dgm:cxn modelId="{B1C05B55-085D-4660-B5DB-DF920C77E5E9}" type="presParOf" srcId="{634CD77E-D6B0-4723-9A1B-7F16CD39616C}" destId="{1C3256BF-33C2-481C-B8F2-A231AE01D997}" srcOrd="0" destOrd="0" presId="urn:microsoft.com/office/officeart/2016/7/layout/RepeatingBendingProcessNew"/>
    <dgm:cxn modelId="{A59B13FE-D770-4018-A7F2-0271164B5118}" type="presParOf" srcId="{A5FF70DD-470F-4017-9D63-58168A1CEC68}" destId="{B4B258AC-4385-490F-8662-5591FA0C58C5}" srcOrd="12" destOrd="0" presId="urn:microsoft.com/office/officeart/2016/7/layout/RepeatingBendingProcessNew"/>
    <dgm:cxn modelId="{759FE113-2C49-46CB-B2A7-38B44209EA69}" type="presParOf" srcId="{A5FF70DD-470F-4017-9D63-58168A1CEC68}" destId="{5492EC4C-B96C-44CA-BFA5-30D73BC3B530}" srcOrd="13" destOrd="0" presId="urn:microsoft.com/office/officeart/2016/7/layout/RepeatingBendingProcessNew"/>
    <dgm:cxn modelId="{740EA093-F63C-4F1D-A6E4-2F5976267418}" type="presParOf" srcId="{5492EC4C-B96C-44CA-BFA5-30D73BC3B530}" destId="{6A98F9AF-B023-4CA1-B6F2-3A456628A1B8}" srcOrd="0" destOrd="0" presId="urn:microsoft.com/office/officeart/2016/7/layout/RepeatingBendingProcessNew"/>
    <dgm:cxn modelId="{B68609FD-3C10-4742-91D2-F2D18219CC15}" type="presParOf" srcId="{A5FF70DD-470F-4017-9D63-58168A1CEC68}" destId="{C979E8AC-F20E-4F01-80B6-60B6C6F41C04}" srcOrd="1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FAE86FC-0B18-4246-B0A1-F0DFF1D2E9DC}" type="doc">
      <dgm:prSet loTypeId="urn:microsoft.com/office/officeart/2005/8/layout/chart3" loCatId="cycle" qsTypeId="urn:microsoft.com/office/officeart/2005/8/quickstyle/simple1" qsCatId="simple" csTypeId="urn:microsoft.com/office/officeart/2005/8/colors/accent1_2" csCatId="accent1" phldr="1"/>
      <dgm:spPr/>
      <dgm:t>
        <a:bodyPr/>
        <a:lstStyle/>
        <a:p>
          <a:endParaRPr lang="en-US"/>
        </a:p>
      </dgm:t>
    </dgm:pt>
    <dgm:pt modelId="{B76D8253-F2BE-4C18-9C6E-56953DB08752}">
      <dgm:prSet custT="1"/>
      <dgm:spPr/>
      <dgm:t>
        <a:bodyPr/>
        <a:lstStyle/>
        <a:p>
          <a:r>
            <a:rPr lang="fr-FR" sz="1600" b="1" i="0"/>
            <a:t>Critère 7 : Le recueil et la prise en compte des appréciations et des réclamations formulées par les parties prenantes aux prestations délivrées</a:t>
          </a:r>
          <a:endParaRPr lang="en-US" sz="1600" dirty="0"/>
        </a:p>
      </dgm:t>
    </dgm:pt>
    <dgm:pt modelId="{3118D89D-B22F-47EC-98F6-18E392A18A0A}" type="parTrans" cxnId="{D532CF01-CD4C-41A4-8650-4C23BC0132A7}">
      <dgm:prSet/>
      <dgm:spPr/>
      <dgm:t>
        <a:bodyPr/>
        <a:lstStyle/>
        <a:p>
          <a:endParaRPr lang="en-US"/>
        </a:p>
      </dgm:t>
    </dgm:pt>
    <dgm:pt modelId="{DE8A63A8-3FDA-45FA-A54D-356090D6A8AE}" type="sibTrans" cxnId="{D532CF01-CD4C-41A4-8650-4C23BC0132A7}">
      <dgm:prSet/>
      <dgm:spPr/>
      <dgm:t>
        <a:bodyPr/>
        <a:lstStyle/>
        <a:p>
          <a:endParaRPr lang="en-US"/>
        </a:p>
      </dgm:t>
    </dgm:pt>
    <dgm:pt modelId="{794F1DB4-F65A-4452-AB6C-4D03A9E57343}">
      <dgm:prSet/>
      <dgm:spPr/>
      <dgm:t>
        <a:bodyPr/>
        <a:lstStyle/>
        <a:p>
          <a:r>
            <a:rPr lang="fr-FR" b="0" i="0" dirty="0"/>
            <a:t>Le prestataire recueille les appréciations des parties prenantes : bénéficiaires, financeurs, équipes pédagogiques et entreprises concernées.</a:t>
          </a:r>
          <a:endParaRPr lang="en-US" dirty="0"/>
        </a:p>
      </dgm:t>
    </dgm:pt>
    <dgm:pt modelId="{A1D57F0C-10F8-47BB-9FE7-45F5A7FD2347}" type="parTrans" cxnId="{A1C70F63-A7D9-4BD3-8C76-E12395E6A200}">
      <dgm:prSet/>
      <dgm:spPr/>
      <dgm:t>
        <a:bodyPr/>
        <a:lstStyle/>
        <a:p>
          <a:endParaRPr lang="en-US"/>
        </a:p>
      </dgm:t>
    </dgm:pt>
    <dgm:pt modelId="{ED7DDF52-DA2A-4A48-9B57-663A0239846E}" type="sibTrans" cxnId="{A1C70F63-A7D9-4BD3-8C76-E12395E6A200}">
      <dgm:prSet/>
      <dgm:spPr/>
      <dgm:t>
        <a:bodyPr/>
        <a:lstStyle/>
        <a:p>
          <a:endParaRPr lang="en-US"/>
        </a:p>
      </dgm:t>
    </dgm:pt>
    <dgm:pt modelId="{1544E63B-6427-427A-A309-00825C99EB84}">
      <dgm:prSet custT="1"/>
      <dgm:spPr/>
      <dgm:t>
        <a:bodyPr/>
        <a:lstStyle/>
        <a:p>
          <a:r>
            <a:rPr lang="fr-FR" sz="1600" b="0" i="0"/>
            <a:t>Le prestataire met en œuvre des modalités de traitement des difficultés rencontrées par les parties prenantes, des réclamations exprimées par ces dernières, des aléas survenus en cours de prestation.</a:t>
          </a:r>
          <a:endParaRPr lang="en-US" sz="1600" dirty="0"/>
        </a:p>
      </dgm:t>
    </dgm:pt>
    <dgm:pt modelId="{273C62F5-1C94-438C-A123-288BBF4AA7E1}" type="parTrans" cxnId="{3AB32E00-F3CA-4065-9475-0A6A6EE5DDCF}">
      <dgm:prSet/>
      <dgm:spPr/>
      <dgm:t>
        <a:bodyPr/>
        <a:lstStyle/>
        <a:p>
          <a:endParaRPr lang="en-US"/>
        </a:p>
      </dgm:t>
    </dgm:pt>
    <dgm:pt modelId="{CC35AF94-7996-48FA-ABCA-C49D51400E5C}" type="sibTrans" cxnId="{3AB32E00-F3CA-4065-9475-0A6A6EE5DDCF}">
      <dgm:prSet/>
      <dgm:spPr/>
      <dgm:t>
        <a:bodyPr/>
        <a:lstStyle/>
        <a:p>
          <a:endParaRPr lang="en-US"/>
        </a:p>
      </dgm:t>
    </dgm:pt>
    <dgm:pt modelId="{7B59F37D-9FAB-47C6-9E68-4FA60DE2A53D}">
      <dgm:prSet custT="1"/>
      <dgm:spPr/>
      <dgm:t>
        <a:bodyPr/>
        <a:lstStyle/>
        <a:p>
          <a:r>
            <a:rPr lang="fr-FR" sz="1600" b="0" i="0"/>
            <a:t>Leprestataire met en œuvre des mesures d’amélioration à partir de l’analyse des appréciations et des réclamations.</a:t>
          </a:r>
          <a:endParaRPr lang="en-US" sz="1600" dirty="0"/>
        </a:p>
      </dgm:t>
    </dgm:pt>
    <dgm:pt modelId="{4D824553-81A0-4DB3-9469-DF21121A8F26}" type="parTrans" cxnId="{DAB639D2-B882-4870-8945-8F2BB291CD65}">
      <dgm:prSet/>
      <dgm:spPr/>
      <dgm:t>
        <a:bodyPr/>
        <a:lstStyle/>
        <a:p>
          <a:endParaRPr lang="en-US"/>
        </a:p>
      </dgm:t>
    </dgm:pt>
    <dgm:pt modelId="{7326EEBB-096B-418B-81CB-9269F3B85271}" type="sibTrans" cxnId="{DAB639D2-B882-4870-8945-8F2BB291CD65}">
      <dgm:prSet/>
      <dgm:spPr/>
      <dgm:t>
        <a:bodyPr/>
        <a:lstStyle/>
        <a:p>
          <a:endParaRPr lang="en-US"/>
        </a:p>
      </dgm:t>
    </dgm:pt>
    <dgm:pt modelId="{B942F6FB-A81F-47B7-91B5-305C402FC378}" type="pres">
      <dgm:prSet presAssocID="{8FAE86FC-0B18-4246-B0A1-F0DFF1D2E9DC}" presName="compositeShape" presStyleCnt="0">
        <dgm:presLayoutVars>
          <dgm:chMax val="7"/>
          <dgm:dir/>
          <dgm:resizeHandles val="exact"/>
        </dgm:presLayoutVars>
      </dgm:prSet>
      <dgm:spPr/>
    </dgm:pt>
    <dgm:pt modelId="{0550FC0A-092E-48C4-8ADE-F34487D1EC14}" type="pres">
      <dgm:prSet presAssocID="{8FAE86FC-0B18-4246-B0A1-F0DFF1D2E9DC}" presName="wedge1" presStyleLbl="node1" presStyleIdx="0" presStyleCnt="4" custScaleX="142989" custScaleY="117315" custLinFactNeighborX="879" custLinFactNeighborY="1064"/>
      <dgm:spPr/>
    </dgm:pt>
    <dgm:pt modelId="{300F67CB-9078-4E20-AA4E-BF76661A1EE0}" type="pres">
      <dgm:prSet presAssocID="{8FAE86FC-0B18-4246-B0A1-F0DFF1D2E9DC}" presName="wedge1Tx" presStyleLbl="node1" presStyleIdx="0" presStyleCnt="4">
        <dgm:presLayoutVars>
          <dgm:chMax val="0"/>
          <dgm:chPref val="0"/>
          <dgm:bulletEnabled val="1"/>
        </dgm:presLayoutVars>
      </dgm:prSet>
      <dgm:spPr/>
    </dgm:pt>
    <dgm:pt modelId="{697FD063-A03B-479D-A356-19F50F70C96B}" type="pres">
      <dgm:prSet presAssocID="{8FAE86FC-0B18-4246-B0A1-F0DFF1D2E9DC}" presName="wedge2" presStyleLbl="node1" presStyleIdx="1" presStyleCnt="4" custScaleX="127011" custScaleY="99601" custLinFactNeighborX="13032" custLinFactNeighborY="7344"/>
      <dgm:spPr/>
    </dgm:pt>
    <dgm:pt modelId="{F6891C45-6F14-4B1A-AB2C-C3A1FA612951}" type="pres">
      <dgm:prSet presAssocID="{8FAE86FC-0B18-4246-B0A1-F0DFF1D2E9DC}" presName="wedge2Tx" presStyleLbl="node1" presStyleIdx="1" presStyleCnt="4">
        <dgm:presLayoutVars>
          <dgm:chMax val="0"/>
          <dgm:chPref val="0"/>
          <dgm:bulletEnabled val="1"/>
        </dgm:presLayoutVars>
      </dgm:prSet>
      <dgm:spPr/>
    </dgm:pt>
    <dgm:pt modelId="{43293DEC-14F6-4107-A11A-92DCAF4DBFD0}" type="pres">
      <dgm:prSet presAssocID="{8FAE86FC-0B18-4246-B0A1-F0DFF1D2E9DC}" presName="wedge3" presStyleLbl="node1" presStyleIdx="2" presStyleCnt="4" custScaleX="149561" custScaleY="118412"/>
      <dgm:spPr/>
    </dgm:pt>
    <dgm:pt modelId="{FF4AB1AE-D703-4EC0-9478-7F6394358157}" type="pres">
      <dgm:prSet presAssocID="{8FAE86FC-0B18-4246-B0A1-F0DFF1D2E9DC}" presName="wedge3Tx" presStyleLbl="node1" presStyleIdx="2" presStyleCnt="4">
        <dgm:presLayoutVars>
          <dgm:chMax val="0"/>
          <dgm:chPref val="0"/>
          <dgm:bulletEnabled val="1"/>
        </dgm:presLayoutVars>
      </dgm:prSet>
      <dgm:spPr/>
    </dgm:pt>
    <dgm:pt modelId="{266F3E3B-D17D-4BC7-A5B7-617E61A3F737}" type="pres">
      <dgm:prSet presAssocID="{8FAE86FC-0B18-4246-B0A1-F0DFF1D2E9DC}" presName="wedge4" presStyleLbl="node1" presStyleIdx="3" presStyleCnt="4" custScaleX="146870" custScaleY="124473" custLinFactNeighborX="1485" custLinFactNeighborY="-486"/>
      <dgm:spPr/>
    </dgm:pt>
    <dgm:pt modelId="{EDB2FB10-F4A5-48D8-8343-8E9611084B81}" type="pres">
      <dgm:prSet presAssocID="{8FAE86FC-0B18-4246-B0A1-F0DFF1D2E9DC}" presName="wedge4Tx" presStyleLbl="node1" presStyleIdx="3" presStyleCnt="4">
        <dgm:presLayoutVars>
          <dgm:chMax val="0"/>
          <dgm:chPref val="0"/>
          <dgm:bulletEnabled val="1"/>
        </dgm:presLayoutVars>
      </dgm:prSet>
      <dgm:spPr/>
    </dgm:pt>
  </dgm:ptLst>
  <dgm:cxnLst>
    <dgm:cxn modelId="{3AB32E00-F3CA-4065-9475-0A6A6EE5DDCF}" srcId="{8FAE86FC-0B18-4246-B0A1-F0DFF1D2E9DC}" destId="{1544E63B-6427-427A-A309-00825C99EB84}" srcOrd="2" destOrd="0" parTransId="{273C62F5-1C94-438C-A123-288BBF4AA7E1}" sibTransId="{CC35AF94-7996-48FA-ABCA-C49D51400E5C}"/>
    <dgm:cxn modelId="{D532CF01-CD4C-41A4-8650-4C23BC0132A7}" srcId="{8FAE86FC-0B18-4246-B0A1-F0DFF1D2E9DC}" destId="{B76D8253-F2BE-4C18-9C6E-56953DB08752}" srcOrd="0" destOrd="0" parTransId="{3118D89D-B22F-47EC-98F6-18E392A18A0A}" sibTransId="{DE8A63A8-3FDA-45FA-A54D-356090D6A8AE}"/>
    <dgm:cxn modelId="{2BEC8B5D-65FE-4939-8826-369D92FE3989}" type="presOf" srcId="{B76D8253-F2BE-4C18-9C6E-56953DB08752}" destId="{0550FC0A-092E-48C4-8ADE-F34487D1EC14}" srcOrd="0" destOrd="0" presId="urn:microsoft.com/office/officeart/2005/8/layout/chart3"/>
    <dgm:cxn modelId="{A1C70F63-A7D9-4BD3-8C76-E12395E6A200}" srcId="{8FAE86FC-0B18-4246-B0A1-F0DFF1D2E9DC}" destId="{794F1DB4-F65A-4452-AB6C-4D03A9E57343}" srcOrd="1" destOrd="0" parTransId="{A1D57F0C-10F8-47BB-9FE7-45F5A7FD2347}" sibTransId="{ED7DDF52-DA2A-4A48-9B57-663A0239846E}"/>
    <dgm:cxn modelId="{F4BBB953-1168-4149-88EA-6E386D775041}" type="presOf" srcId="{B76D8253-F2BE-4C18-9C6E-56953DB08752}" destId="{300F67CB-9078-4E20-AA4E-BF76661A1EE0}" srcOrd="1" destOrd="0" presId="urn:microsoft.com/office/officeart/2005/8/layout/chart3"/>
    <dgm:cxn modelId="{3E457F8D-0E73-4E16-81F7-39CE17551EF7}" type="presOf" srcId="{1544E63B-6427-427A-A309-00825C99EB84}" destId="{FF4AB1AE-D703-4EC0-9478-7F6394358157}" srcOrd="1" destOrd="0" presId="urn:microsoft.com/office/officeart/2005/8/layout/chart3"/>
    <dgm:cxn modelId="{070EED95-B7F7-4BF7-A7D3-1AEB0B7CAF17}" type="presOf" srcId="{8FAE86FC-0B18-4246-B0A1-F0DFF1D2E9DC}" destId="{B942F6FB-A81F-47B7-91B5-305C402FC378}" srcOrd="0" destOrd="0" presId="urn:microsoft.com/office/officeart/2005/8/layout/chart3"/>
    <dgm:cxn modelId="{2BDB4ECC-0C32-440D-9202-C15D2A215267}" type="presOf" srcId="{794F1DB4-F65A-4452-AB6C-4D03A9E57343}" destId="{F6891C45-6F14-4B1A-AB2C-C3A1FA612951}" srcOrd="1" destOrd="0" presId="urn:microsoft.com/office/officeart/2005/8/layout/chart3"/>
    <dgm:cxn modelId="{5E23E5CD-0199-4222-8F5E-A997C8F0ADA0}" type="presOf" srcId="{794F1DB4-F65A-4452-AB6C-4D03A9E57343}" destId="{697FD063-A03B-479D-A356-19F50F70C96B}" srcOrd="0" destOrd="0" presId="urn:microsoft.com/office/officeart/2005/8/layout/chart3"/>
    <dgm:cxn modelId="{DAB639D2-B882-4870-8945-8F2BB291CD65}" srcId="{8FAE86FC-0B18-4246-B0A1-F0DFF1D2E9DC}" destId="{7B59F37D-9FAB-47C6-9E68-4FA60DE2A53D}" srcOrd="3" destOrd="0" parTransId="{4D824553-81A0-4DB3-9469-DF21121A8F26}" sibTransId="{7326EEBB-096B-418B-81CB-9269F3B85271}"/>
    <dgm:cxn modelId="{68EDCBD7-090B-4FE1-91A3-0CA0DF33677D}" type="presOf" srcId="{1544E63B-6427-427A-A309-00825C99EB84}" destId="{43293DEC-14F6-4107-A11A-92DCAF4DBFD0}" srcOrd="0" destOrd="0" presId="urn:microsoft.com/office/officeart/2005/8/layout/chart3"/>
    <dgm:cxn modelId="{1FE133F2-4CFC-4411-A89F-905FB75EEC6C}" type="presOf" srcId="{7B59F37D-9FAB-47C6-9E68-4FA60DE2A53D}" destId="{266F3E3B-D17D-4BC7-A5B7-617E61A3F737}" srcOrd="0" destOrd="0" presId="urn:microsoft.com/office/officeart/2005/8/layout/chart3"/>
    <dgm:cxn modelId="{56E081F6-3285-4C3A-B0E4-B832B122E3D8}" type="presOf" srcId="{7B59F37D-9FAB-47C6-9E68-4FA60DE2A53D}" destId="{EDB2FB10-F4A5-48D8-8343-8E9611084B81}" srcOrd="1" destOrd="0" presId="urn:microsoft.com/office/officeart/2005/8/layout/chart3"/>
    <dgm:cxn modelId="{8C9DF782-13C7-4647-B843-FBDC09A26015}" type="presParOf" srcId="{B942F6FB-A81F-47B7-91B5-305C402FC378}" destId="{0550FC0A-092E-48C4-8ADE-F34487D1EC14}" srcOrd="0" destOrd="0" presId="urn:microsoft.com/office/officeart/2005/8/layout/chart3"/>
    <dgm:cxn modelId="{67A59086-342A-4C5D-B071-8E952431308F}" type="presParOf" srcId="{B942F6FB-A81F-47B7-91B5-305C402FC378}" destId="{300F67CB-9078-4E20-AA4E-BF76661A1EE0}" srcOrd="1" destOrd="0" presId="urn:microsoft.com/office/officeart/2005/8/layout/chart3"/>
    <dgm:cxn modelId="{73D9CA66-1E06-488C-A17A-981FA0B7A355}" type="presParOf" srcId="{B942F6FB-A81F-47B7-91B5-305C402FC378}" destId="{697FD063-A03B-479D-A356-19F50F70C96B}" srcOrd="2" destOrd="0" presId="urn:microsoft.com/office/officeart/2005/8/layout/chart3"/>
    <dgm:cxn modelId="{5D2B30FE-5C12-4550-9717-1D329CB2595E}" type="presParOf" srcId="{B942F6FB-A81F-47B7-91B5-305C402FC378}" destId="{F6891C45-6F14-4B1A-AB2C-C3A1FA612951}" srcOrd="3" destOrd="0" presId="urn:microsoft.com/office/officeart/2005/8/layout/chart3"/>
    <dgm:cxn modelId="{FB8D3953-905E-4BA1-A365-7FA6231493AA}" type="presParOf" srcId="{B942F6FB-A81F-47B7-91B5-305C402FC378}" destId="{43293DEC-14F6-4107-A11A-92DCAF4DBFD0}" srcOrd="4" destOrd="0" presId="urn:microsoft.com/office/officeart/2005/8/layout/chart3"/>
    <dgm:cxn modelId="{73DCAE6A-5FA8-4F93-93EA-74F196060165}" type="presParOf" srcId="{B942F6FB-A81F-47B7-91B5-305C402FC378}" destId="{FF4AB1AE-D703-4EC0-9478-7F6394358157}" srcOrd="5" destOrd="0" presId="urn:microsoft.com/office/officeart/2005/8/layout/chart3"/>
    <dgm:cxn modelId="{B7E4D951-C798-4F26-B08A-474C8BE042C6}" type="presParOf" srcId="{B942F6FB-A81F-47B7-91B5-305C402FC378}" destId="{266F3E3B-D17D-4BC7-A5B7-617E61A3F737}" srcOrd="6" destOrd="0" presId="urn:microsoft.com/office/officeart/2005/8/layout/chart3"/>
    <dgm:cxn modelId="{25021513-EA20-422B-ACCD-0B92674192BD}" type="presParOf" srcId="{B942F6FB-A81F-47B7-91B5-305C402FC378}" destId="{EDB2FB10-F4A5-48D8-8343-8E9611084B81}" srcOrd="7"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247602-6A70-4FEA-97E7-0E1A11136EB9}">
      <dsp:nvSpPr>
        <dsp:cNvPr id="0" name=""/>
        <dsp:cNvSpPr/>
      </dsp:nvSpPr>
      <dsp:spPr>
        <a:xfrm>
          <a:off x="0" y="180325"/>
          <a:ext cx="6949440" cy="1306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i="0" kern="1200" dirty="0"/>
            <a:t>En quoi consiste la marque </a:t>
          </a:r>
          <a:r>
            <a:rPr lang="fr-FR" sz="2300" b="1" i="0" kern="1200" dirty="0" err="1"/>
            <a:t>Qualiopi</a:t>
          </a:r>
          <a:r>
            <a:rPr lang="fr-FR" sz="2300" b="1" i="0" kern="1200" dirty="0"/>
            <a:t> ?</a:t>
          </a:r>
          <a:endParaRPr lang="en-US" sz="2300" kern="1200" dirty="0"/>
        </a:p>
      </dsp:txBody>
      <dsp:txXfrm>
        <a:off x="63793" y="244118"/>
        <a:ext cx="6821854" cy="1179230"/>
      </dsp:txXfrm>
    </dsp:sp>
    <dsp:sp modelId="{BB823706-F37F-48C1-99EC-B19DCC0C95BF}">
      <dsp:nvSpPr>
        <dsp:cNvPr id="0" name=""/>
        <dsp:cNvSpPr/>
      </dsp:nvSpPr>
      <dsp:spPr>
        <a:xfrm>
          <a:off x="0" y="1553382"/>
          <a:ext cx="6949440" cy="1306816"/>
        </a:xfrm>
        <a:prstGeom prst="roundRect">
          <a:avLst/>
        </a:prstGeom>
        <a:solidFill>
          <a:schemeClr val="accent5">
            <a:hueOff val="3038109"/>
            <a:satOff val="-136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i="0" kern="1200" dirty="0"/>
            <a:t>La marque </a:t>
          </a:r>
          <a:r>
            <a:rPr lang="fr-FR" sz="2300" b="1" i="0" kern="1200" dirty="0" err="1"/>
            <a:t>Qualiopi</a:t>
          </a:r>
          <a:r>
            <a:rPr lang="fr-FR" sz="2300" b="1" i="0" kern="1200" dirty="0"/>
            <a:t> vise à :</a:t>
          </a:r>
          <a:r>
            <a:rPr lang="fr-FR" sz="2300" b="0" i="0" kern="1200" dirty="0"/>
            <a:t> </a:t>
          </a:r>
          <a:endParaRPr lang="en-US" sz="2300" kern="1200" dirty="0"/>
        </a:p>
      </dsp:txBody>
      <dsp:txXfrm>
        <a:off x="63793" y="1617175"/>
        <a:ext cx="6821854" cy="1179230"/>
      </dsp:txXfrm>
    </dsp:sp>
    <dsp:sp modelId="{A8229961-2644-4AB3-8E85-352D0A432AB3}">
      <dsp:nvSpPr>
        <dsp:cNvPr id="0" name=""/>
        <dsp:cNvSpPr/>
      </dsp:nvSpPr>
      <dsp:spPr>
        <a:xfrm>
          <a:off x="0" y="2926439"/>
          <a:ext cx="6949440" cy="1306816"/>
        </a:xfrm>
        <a:prstGeom prst="roundRect">
          <a:avLst/>
        </a:prstGeom>
        <a:solidFill>
          <a:schemeClr val="accent5">
            <a:hueOff val="6076219"/>
            <a:satOff val="-2736"/>
            <a:lumOff val="-33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i="0" kern="1200"/>
            <a:t>Attester de la qualité du processus</a:t>
          </a:r>
          <a:r>
            <a:rPr lang="fr-FR" sz="2300" b="0" i="0" kern="1200"/>
            <a:t> mis en œuvre par les prestataires d’actions concourant au développement des compétences ;</a:t>
          </a:r>
          <a:endParaRPr lang="en-US" sz="2300" kern="1200"/>
        </a:p>
      </dsp:txBody>
      <dsp:txXfrm>
        <a:off x="63793" y="2990232"/>
        <a:ext cx="6821854" cy="1179230"/>
      </dsp:txXfrm>
    </dsp:sp>
    <dsp:sp modelId="{6A6F4AEF-5850-4ACD-BDD8-71D3E1FDA4B0}">
      <dsp:nvSpPr>
        <dsp:cNvPr id="0" name=""/>
        <dsp:cNvSpPr/>
      </dsp:nvSpPr>
      <dsp:spPr>
        <a:xfrm>
          <a:off x="0" y="4299495"/>
          <a:ext cx="6949440" cy="1306816"/>
        </a:xfrm>
        <a:prstGeom prst="roundRect">
          <a:avLst/>
        </a:prstGeom>
        <a:solidFill>
          <a:schemeClr val="accent5">
            <a:hueOff val="9114327"/>
            <a:satOff val="-4104"/>
            <a:lumOff val="-50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0" i="0" kern="1200"/>
            <a:t>Permettre une </a:t>
          </a:r>
          <a:r>
            <a:rPr lang="fr-FR" sz="2300" b="1" i="0" kern="1200"/>
            <a:t>plus grande lisibilité de l’offre de formation</a:t>
          </a:r>
          <a:r>
            <a:rPr lang="fr-FR" sz="2300" b="0" i="0" kern="1200"/>
            <a:t> auprès des entreprises et des usagers.</a:t>
          </a:r>
          <a:endParaRPr lang="en-US" sz="2300" kern="1200"/>
        </a:p>
      </dsp:txBody>
      <dsp:txXfrm>
        <a:off x="63793" y="4363288"/>
        <a:ext cx="6821854" cy="11792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DE036F-2F0E-4BC7-8AC6-BD8D000C542E}">
      <dsp:nvSpPr>
        <dsp:cNvPr id="0" name=""/>
        <dsp:cNvSpPr/>
      </dsp:nvSpPr>
      <dsp:spPr>
        <a:xfrm>
          <a:off x="0" y="176860"/>
          <a:ext cx="7694270" cy="8845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b="1" i="0" kern="1200" dirty="0"/>
            <a:t>Qui est concerné par la marque </a:t>
          </a:r>
          <a:r>
            <a:rPr lang="fr-FR" sz="1200" b="1" i="0" kern="1200" dirty="0" err="1"/>
            <a:t>Qualiopi</a:t>
          </a:r>
          <a:r>
            <a:rPr lang="fr-FR" sz="1200" b="1" i="0" kern="1200" dirty="0"/>
            <a:t> ?</a:t>
          </a:r>
          <a:endParaRPr lang="en-US" sz="1200" kern="1200" dirty="0"/>
        </a:p>
      </dsp:txBody>
      <dsp:txXfrm>
        <a:off x="43179" y="220039"/>
        <a:ext cx="7607912" cy="798161"/>
      </dsp:txXfrm>
    </dsp:sp>
    <dsp:sp modelId="{C3DB54B0-F334-42AE-921C-C60D78EE1B75}">
      <dsp:nvSpPr>
        <dsp:cNvPr id="0" name=""/>
        <dsp:cNvSpPr/>
      </dsp:nvSpPr>
      <dsp:spPr>
        <a:xfrm>
          <a:off x="0" y="1095940"/>
          <a:ext cx="7694270" cy="8845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b="1" i="0" kern="1200" dirty="0"/>
            <a:t>Au 1</a:t>
          </a:r>
          <a:r>
            <a:rPr lang="fr-FR" sz="1200" b="1" i="0" kern="1200" baseline="30000" dirty="0"/>
            <a:t>er</a:t>
          </a:r>
          <a:r>
            <a:rPr lang="fr-FR" sz="1200" b="1" i="0" kern="1200" dirty="0"/>
            <a:t> janvier 2022</a:t>
          </a:r>
          <a:r>
            <a:rPr lang="fr-FR" sz="1200" b="0" i="0" kern="1200" dirty="0"/>
            <a:t>, la certification qualité est obligatoire pour</a:t>
          </a:r>
          <a:r>
            <a:rPr lang="fr-FR" sz="1200" b="1" i="0" kern="1200" dirty="0"/>
            <a:t> tous les prestataires d’actions</a:t>
          </a:r>
          <a:r>
            <a:rPr lang="fr-FR" sz="1200" b="0" i="0" kern="1200" dirty="0"/>
            <a:t> concourant au développement des compétences qui souhaitent accéder aux fonds publics et mutualisés ; la marque </a:t>
          </a:r>
          <a:r>
            <a:rPr lang="fr-FR" sz="1200" b="0" i="0" kern="1200" dirty="0" err="1"/>
            <a:t>Qualiopi</a:t>
          </a:r>
          <a:r>
            <a:rPr lang="fr-FR" sz="1200" b="0" i="0" kern="1200" dirty="0"/>
            <a:t> concerne donc tous les prestataires, y compris les </a:t>
          </a:r>
          <a:r>
            <a:rPr lang="fr-FR" sz="1200" b="1" i="0" kern="1200" dirty="0"/>
            <a:t>formateurs indépendants</a:t>
          </a:r>
          <a:r>
            <a:rPr lang="fr-FR" sz="1200" b="0" i="0" kern="1200" dirty="0"/>
            <a:t>, dispensant des actions :</a:t>
          </a:r>
          <a:endParaRPr lang="en-US" sz="1200" kern="1200" dirty="0"/>
        </a:p>
      </dsp:txBody>
      <dsp:txXfrm>
        <a:off x="43179" y="1139119"/>
        <a:ext cx="7607912" cy="798161"/>
      </dsp:txXfrm>
    </dsp:sp>
    <dsp:sp modelId="{5E9DB44B-A6A5-4D99-B40E-A8BB36D0C852}">
      <dsp:nvSpPr>
        <dsp:cNvPr id="0" name=""/>
        <dsp:cNvSpPr/>
      </dsp:nvSpPr>
      <dsp:spPr>
        <a:xfrm>
          <a:off x="0" y="2184938"/>
          <a:ext cx="7694270" cy="8845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b="0" i="0" kern="1200" dirty="0"/>
            <a:t>De </a:t>
          </a:r>
          <a:r>
            <a:rPr lang="fr-FR" sz="1200" b="1" i="0" kern="1200" dirty="0"/>
            <a:t>formation</a:t>
          </a:r>
          <a:r>
            <a:rPr lang="fr-FR" sz="1200" b="0" i="0" kern="1200" dirty="0"/>
            <a:t> ;</a:t>
          </a:r>
          <a:endParaRPr lang="en-US" sz="1200" kern="1200" dirty="0"/>
        </a:p>
      </dsp:txBody>
      <dsp:txXfrm>
        <a:off x="43179" y="2228117"/>
        <a:ext cx="7607912" cy="798161"/>
      </dsp:txXfrm>
    </dsp:sp>
    <dsp:sp modelId="{4F08F604-D91D-4759-A34B-16DB9E28EE93}">
      <dsp:nvSpPr>
        <dsp:cNvPr id="0" name=""/>
        <dsp:cNvSpPr/>
      </dsp:nvSpPr>
      <dsp:spPr>
        <a:xfrm>
          <a:off x="0" y="2994947"/>
          <a:ext cx="7694270" cy="8845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b="0" i="0" kern="1200"/>
            <a:t>De </a:t>
          </a:r>
          <a:r>
            <a:rPr lang="fr-FR" sz="1200" b="1" i="0" kern="1200"/>
            <a:t>bilans de compétences</a:t>
          </a:r>
          <a:r>
            <a:rPr lang="fr-FR" sz="1200" b="0" i="0" kern="1200"/>
            <a:t> ;</a:t>
          </a:r>
          <a:endParaRPr lang="en-US" sz="1200" kern="1200"/>
        </a:p>
      </dsp:txBody>
      <dsp:txXfrm>
        <a:off x="43179" y="3038126"/>
        <a:ext cx="7607912" cy="798161"/>
      </dsp:txXfrm>
    </dsp:sp>
    <dsp:sp modelId="{B9E7B780-5761-475D-A0D3-FB9ACE68B590}">
      <dsp:nvSpPr>
        <dsp:cNvPr id="0" name=""/>
        <dsp:cNvSpPr/>
      </dsp:nvSpPr>
      <dsp:spPr>
        <a:xfrm>
          <a:off x="0" y="4107826"/>
          <a:ext cx="7694270" cy="8845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b="0" i="0" kern="1200"/>
            <a:t>Permettant de faire </a:t>
          </a:r>
          <a:r>
            <a:rPr lang="fr-FR" sz="1200" b="1" i="0" kern="1200"/>
            <a:t>valider les acquis de l’expérience</a:t>
          </a:r>
          <a:r>
            <a:rPr lang="fr-FR" sz="1200" b="0" i="0" kern="1200"/>
            <a:t> ;</a:t>
          </a:r>
          <a:endParaRPr lang="en-US" sz="1200" kern="1200"/>
        </a:p>
      </dsp:txBody>
      <dsp:txXfrm>
        <a:off x="43179" y="4151005"/>
        <a:ext cx="7607912" cy="798161"/>
      </dsp:txXfrm>
    </dsp:sp>
    <dsp:sp modelId="{8F852151-8940-4039-B603-953A8E4BD085}">
      <dsp:nvSpPr>
        <dsp:cNvPr id="0" name=""/>
        <dsp:cNvSpPr/>
      </dsp:nvSpPr>
      <dsp:spPr>
        <a:xfrm>
          <a:off x="0" y="4949120"/>
          <a:ext cx="7694270" cy="8845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r-FR" sz="1200" b="0" i="0" kern="1200"/>
            <a:t>De formation par </a:t>
          </a:r>
          <a:r>
            <a:rPr lang="fr-FR" sz="1200" b="1" i="0" kern="1200"/>
            <a:t>apprentissage</a:t>
          </a:r>
          <a:r>
            <a:rPr lang="fr-FR" sz="1200" b="0" i="0" kern="1200"/>
            <a:t>.</a:t>
          </a:r>
          <a:endParaRPr lang="en-US" sz="1200" kern="1200"/>
        </a:p>
      </dsp:txBody>
      <dsp:txXfrm>
        <a:off x="43179" y="4992299"/>
        <a:ext cx="7607912" cy="7981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60867-50D0-4A88-868B-D358A670EDF1}">
      <dsp:nvSpPr>
        <dsp:cNvPr id="0" name=""/>
        <dsp:cNvSpPr/>
      </dsp:nvSpPr>
      <dsp:spPr>
        <a:xfrm>
          <a:off x="0" y="940328"/>
          <a:ext cx="6949440" cy="17359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73E86E-CBD3-4F68-B8E2-A9C7BA796D74}">
      <dsp:nvSpPr>
        <dsp:cNvPr id="0" name=""/>
        <dsp:cNvSpPr/>
      </dsp:nvSpPr>
      <dsp:spPr>
        <a:xfrm>
          <a:off x="525137" y="1330926"/>
          <a:ext cx="954795" cy="9547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8D4EF3-D955-4120-A141-5B5A27F72384}">
      <dsp:nvSpPr>
        <dsp:cNvPr id="0" name=""/>
        <dsp:cNvSpPr/>
      </dsp:nvSpPr>
      <dsp:spPr>
        <a:xfrm>
          <a:off x="2005070" y="940328"/>
          <a:ext cx="4944369" cy="1735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726" tIns="183726" rIns="183726" bIns="183726" numCol="1" spcCol="1270" anchor="ctr" anchorCtr="0">
          <a:noAutofit/>
        </a:bodyPr>
        <a:lstStyle/>
        <a:p>
          <a:pPr marL="0" lvl="0" indent="0" algn="l" defTabSz="1022350">
            <a:lnSpc>
              <a:spcPct val="90000"/>
            </a:lnSpc>
            <a:spcBef>
              <a:spcPct val="0"/>
            </a:spcBef>
            <a:spcAft>
              <a:spcPct val="35000"/>
            </a:spcAft>
            <a:buNone/>
          </a:pPr>
          <a:r>
            <a:rPr lang="fr-FR" sz="2300" b="1" i="0" kern="1200"/>
            <a:t>Comment obtenir la marque ?</a:t>
          </a:r>
          <a:endParaRPr lang="en-US" sz="2300" kern="1200"/>
        </a:p>
      </dsp:txBody>
      <dsp:txXfrm>
        <a:off x="2005070" y="940328"/>
        <a:ext cx="4944369" cy="1735991"/>
      </dsp:txXfrm>
    </dsp:sp>
    <dsp:sp modelId="{8B719DE5-834E-4C51-BF7E-A4940304260C}">
      <dsp:nvSpPr>
        <dsp:cNvPr id="0" name=""/>
        <dsp:cNvSpPr/>
      </dsp:nvSpPr>
      <dsp:spPr>
        <a:xfrm>
          <a:off x="0" y="3110317"/>
          <a:ext cx="6949440" cy="17359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D4D36A-E80D-4F81-B5E4-C295AC6E0A73}">
      <dsp:nvSpPr>
        <dsp:cNvPr id="0" name=""/>
        <dsp:cNvSpPr/>
      </dsp:nvSpPr>
      <dsp:spPr>
        <a:xfrm>
          <a:off x="525137" y="3500915"/>
          <a:ext cx="954795" cy="9547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9B9079-9F41-42AB-BC3C-4EAA75DD50E2}">
      <dsp:nvSpPr>
        <dsp:cNvPr id="0" name=""/>
        <dsp:cNvSpPr/>
      </dsp:nvSpPr>
      <dsp:spPr>
        <a:xfrm>
          <a:off x="2005070" y="3110317"/>
          <a:ext cx="4944369" cy="1735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726" tIns="183726" rIns="183726" bIns="183726" numCol="1" spcCol="1270" anchor="ctr" anchorCtr="0">
          <a:noAutofit/>
        </a:bodyPr>
        <a:lstStyle/>
        <a:p>
          <a:pPr marL="0" lvl="0" indent="0" algn="l" defTabSz="1022350">
            <a:lnSpc>
              <a:spcPct val="90000"/>
            </a:lnSpc>
            <a:spcBef>
              <a:spcPct val="0"/>
            </a:spcBef>
            <a:spcAft>
              <a:spcPct val="35000"/>
            </a:spcAft>
            <a:buNone/>
          </a:pPr>
          <a:r>
            <a:rPr lang="fr-FR" sz="2300" b="0" i="0" kern="1200" dirty="0"/>
            <a:t>Pour obtenir la marque </a:t>
          </a:r>
          <a:r>
            <a:rPr lang="fr-FR" sz="2300" b="0" i="0" kern="1200" dirty="0" err="1"/>
            <a:t>Qualiopi</a:t>
          </a:r>
          <a:r>
            <a:rPr lang="fr-FR" sz="2300" b="0" i="0" kern="1200" dirty="0"/>
            <a:t>, les prestataires d’actions concourant au développement des compétences doivent :</a:t>
          </a:r>
          <a:endParaRPr lang="en-US" sz="2300" kern="1200" dirty="0"/>
        </a:p>
      </dsp:txBody>
      <dsp:txXfrm>
        <a:off x="2005070" y="3110317"/>
        <a:ext cx="4944369" cy="17359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56D073-9D8C-4665-9C99-7C2563FE5419}">
      <dsp:nvSpPr>
        <dsp:cNvPr id="0" name=""/>
        <dsp:cNvSpPr/>
      </dsp:nvSpPr>
      <dsp:spPr>
        <a:xfrm>
          <a:off x="0" y="156778"/>
          <a:ext cx="6949440" cy="131859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i="0" kern="1200"/>
            <a:t>Formuler une demande de certification</a:t>
          </a:r>
          <a:r>
            <a:rPr lang="fr-FR" sz="2300" b="0" i="0" kern="1200"/>
            <a:t> auprès d’un organisme certificateur, présent sur </a:t>
          </a:r>
          <a:r>
            <a:rPr lang="fr-FR" sz="2300" b="0" i="0" kern="1200">
              <a:hlinkClick xmlns:r="http://schemas.openxmlformats.org/officeDocument/2006/relationships" r:id="rId1"/>
            </a:rPr>
            <a:t>cette liste</a:t>
          </a:r>
          <a:r>
            <a:rPr lang="fr-FR" sz="2300" b="0" i="0" kern="1200"/>
            <a:t> ;</a:t>
          </a:r>
          <a:endParaRPr lang="en-US" sz="2300" kern="1200"/>
        </a:p>
      </dsp:txBody>
      <dsp:txXfrm>
        <a:off x="64368" y="221146"/>
        <a:ext cx="6820704" cy="1189854"/>
      </dsp:txXfrm>
    </dsp:sp>
    <dsp:sp modelId="{1F0D22D9-CB37-4812-B3E8-60C424EAA9A2}">
      <dsp:nvSpPr>
        <dsp:cNvPr id="0" name=""/>
        <dsp:cNvSpPr/>
      </dsp:nvSpPr>
      <dsp:spPr>
        <a:xfrm>
          <a:off x="0" y="1541608"/>
          <a:ext cx="6949440" cy="1318590"/>
        </a:xfrm>
        <a:prstGeom prst="roundRect">
          <a:avLst/>
        </a:prstGeom>
        <a:solidFill>
          <a:schemeClr val="accent5">
            <a:hueOff val="3038109"/>
            <a:satOff val="-136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i="0" kern="1200"/>
            <a:t>Signer un contrat</a:t>
          </a:r>
          <a:r>
            <a:rPr lang="fr-FR" sz="2300" b="0" i="0" kern="1200"/>
            <a:t> avec un organisme de certification ;</a:t>
          </a:r>
          <a:endParaRPr lang="en-US" sz="2300" kern="1200"/>
        </a:p>
      </dsp:txBody>
      <dsp:txXfrm>
        <a:off x="64368" y="1605976"/>
        <a:ext cx="6820704" cy="1189854"/>
      </dsp:txXfrm>
    </dsp:sp>
    <dsp:sp modelId="{4B6293F4-D466-4BA0-BD64-545353019655}">
      <dsp:nvSpPr>
        <dsp:cNvPr id="0" name=""/>
        <dsp:cNvSpPr/>
      </dsp:nvSpPr>
      <dsp:spPr>
        <a:xfrm>
          <a:off x="0" y="2926439"/>
          <a:ext cx="6949440" cy="1318590"/>
        </a:xfrm>
        <a:prstGeom prst="roundRect">
          <a:avLst/>
        </a:prstGeom>
        <a:solidFill>
          <a:schemeClr val="accent5">
            <a:hueOff val="6076219"/>
            <a:satOff val="-2736"/>
            <a:lumOff val="-33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0" i="0" kern="1200"/>
            <a:t>Se soumettre à un </a:t>
          </a:r>
          <a:r>
            <a:rPr lang="fr-FR" sz="2300" b="1" i="0" kern="1200"/>
            <a:t>audit initial</a:t>
          </a:r>
          <a:r>
            <a:rPr lang="fr-FR" sz="2300" b="0" i="0" kern="1200"/>
            <a:t>, puis un </a:t>
          </a:r>
          <a:r>
            <a:rPr lang="fr-FR" sz="2300" b="1" i="0" kern="1200"/>
            <a:t>audit de surveillance</a:t>
          </a:r>
          <a:r>
            <a:rPr lang="fr-FR" sz="2300" b="0" i="0" kern="1200"/>
            <a:t> à plus ou moins 18 mois, enfin à un </a:t>
          </a:r>
          <a:r>
            <a:rPr lang="fr-FR" sz="2300" b="1" i="0" kern="1200"/>
            <a:t>audit de renouvellement</a:t>
          </a:r>
          <a:r>
            <a:rPr lang="fr-FR" sz="2300" b="0" i="0" kern="1200"/>
            <a:t> au bout de 3 ans.</a:t>
          </a:r>
          <a:endParaRPr lang="en-US" sz="2300" kern="1200"/>
        </a:p>
      </dsp:txBody>
      <dsp:txXfrm>
        <a:off x="64368" y="2990807"/>
        <a:ext cx="6820704" cy="1189854"/>
      </dsp:txXfrm>
    </dsp:sp>
    <dsp:sp modelId="{9294D3B5-4368-4E7A-B4CC-5AD20F8B172F}">
      <dsp:nvSpPr>
        <dsp:cNvPr id="0" name=""/>
        <dsp:cNvSpPr/>
      </dsp:nvSpPr>
      <dsp:spPr>
        <a:xfrm>
          <a:off x="0" y="4311269"/>
          <a:ext cx="6949440" cy="1318590"/>
        </a:xfrm>
        <a:prstGeom prst="roundRect">
          <a:avLst/>
        </a:prstGeom>
        <a:solidFill>
          <a:schemeClr val="accent5">
            <a:hueOff val="9114327"/>
            <a:satOff val="-4104"/>
            <a:lumOff val="-50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FR" sz="2300" b="1" i="0" kern="1200" dirty="0"/>
            <a:t>À noter</a:t>
          </a:r>
          <a:r>
            <a:rPr lang="fr-FR" sz="2300" b="0" i="0" kern="1200" dirty="0"/>
            <a:t> : La certification </a:t>
          </a:r>
          <a:r>
            <a:rPr lang="fr-FR" sz="2300" b="0" i="0" kern="1200" dirty="0" err="1"/>
            <a:t>Qualiopi</a:t>
          </a:r>
          <a:r>
            <a:rPr lang="fr-FR" sz="2300" b="0" i="0" kern="1200" dirty="0"/>
            <a:t> est valable </a:t>
          </a:r>
          <a:r>
            <a:rPr lang="fr-FR" sz="2300" b="1" i="0" kern="1200" dirty="0"/>
            <a:t>trois ans</a:t>
          </a:r>
          <a:r>
            <a:rPr lang="fr-FR" sz="2300" b="0" i="0" kern="1200" dirty="0"/>
            <a:t> à l’issue du résultat favorable de l’audit initial.</a:t>
          </a:r>
          <a:endParaRPr lang="en-US" sz="2300" kern="1200" dirty="0"/>
        </a:p>
      </dsp:txBody>
      <dsp:txXfrm>
        <a:off x="64368" y="4375637"/>
        <a:ext cx="6820704" cy="11898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54721-FE3E-4CBB-96BB-CA18FA3BA712}">
      <dsp:nvSpPr>
        <dsp:cNvPr id="0" name=""/>
        <dsp:cNvSpPr/>
      </dsp:nvSpPr>
      <dsp:spPr>
        <a:xfrm>
          <a:off x="0" y="0"/>
          <a:ext cx="9303281" cy="198645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fr-FR" sz="3600" b="1" i="0" kern="1200">
              <a:hlinkClick xmlns:r="http://schemas.openxmlformats.org/officeDocument/2006/relationships" r:id="rId1"/>
            </a:rPr>
            <a:t>ACTUALITÉS</a:t>
          </a:r>
          <a:r>
            <a:rPr lang="fr-FR" sz="3600" b="1" i="0" kern="1200"/>
            <a:t>, </a:t>
          </a:r>
          <a:r>
            <a:rPr lang="fr-FR" sz="3600" b="1" i="0" kern="1200">
              <a:hlinkClick xmlns:r="http://schemas.openxmlformats.org/officeDocument/2006/relationships" r:id="rId2"/>
            </a:rPr>
            <a:t>INFORMATIONS FORMATEURS</a:t>
          </a:r>
          <a:endParaRPr lang="en-US" sz="3600" kern="1200"/>
        </a:p>
      </dsp:txBody>
      <dsp:txXfrm>
        <a:off x="58181" y="58181"/>
        <a:ext cx="7250121" cy="1870097"/>
      </dsp:txXfrm>
    </dsp:sp>
    <dsp:sp modelId="{A2F38BF7-F333-406B-BBC3-26B394CECAC5}">
      <dsp:nvSpPr>
        <dsp:cNvPr id="0" name=""/>
        <dsp:cNvSpPr/>
      </dsp:nvSpPr>
      <dsp:spPr>
        <a:xfrm>
          <a:off x="1641755" y="2427894"/>
          <a:ext cx="9303281" cy="1986459"/>
        </a:xfrm>
        <a:prstGeom prst="roundRect">
          <a:avLst>
            <a:gd name="adj" fmla="val 10000"/>
          </a:avLst>
        </a:prstGeom>
        <a:solidFill>
          <a:schemeClr val="accent2">
            <a:hueOff val="-1041329"/>
            <a:satOff val="-21631"/>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fr-FR" sz="3600" b="1" i="0" kern="1200"/>
            <a:t>La certification Qualiopi est-elle obligatoire pour les formateurs ?</a:t>
          </a:r>
          <a:endParaRPr lang="en-US" sz="3600" kern="1200"/>
        </a:p>
      </dsp:txBody>
      <dsp:txXfrm>
        <a:off x="1699936" y="2486075"/>
        <a:ext cx="6253965" cy="1870097"/>
      </dsp:txXfrm>
    </dsp:sp>
    <dsp:sp modelId="{7E5C1948-A14D-4483-9816-E6DC3D081DF6}">
      <dsp:nvSpPr>
        <dsp:cNvPr id="0" name=""/>
        <dsp:cNvSpPr/>
      </dsp:nvSpPr>
      <dsp:spPr>
        <a:xfrm>
          <a:off x="8012082" y="1561577"/>
          <a:ext cx="1291198" cy="129119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02602" y="1561577"/>
        <a:ext cx="710158" cy="9716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6A8B5-738D-4A20-BAF3-ED7DE06054D4}">
      <dsp:nvSpPr>
        <dsp:cNvPr id="0" name=""/>
        <dsp:cNvSpPr/>
      </dsp:nvSpPr>
      <dsp:spPr>
        <a:xfrm>
          <a:off x="0" y="0"/>
          <a:ext cx="8427678" cy="79458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i="0" kern="1200"/>
            <a:t>La marque Qualiopi, qui est le nom donné par le ministère du travail à la marque de certification qualité des prestataires d’actions de formation, concerne donc tous les prestataires, y compris les formateurs indépendants, dispensant des actions :</a:t>
          </a:r>
          <a:endParaRPr lang="en-US" sz="1400" kern="1200"/>
        </a:p>
      </dsp:txBody>
      <dsp:txXfrm>
        <a:off x="23273" y="23273"/>
        <a:ext cx="7477293" cy="748037"/>
      </dsp:txXfrm>
    </dsp:sp>
    <dsp:sp modelId="{F5EE5C49-69C4-464D-A3F6-7FC34420F1DC}">
      <dsp:nvSpPr>
        <dsp:cNvPr id="0" name=""/>
        <dsp:cNvSpPr/>
      </dsp:nvSpPr>
      <dsp:spPr>
        <a:xfrm>
          <a:off x="629339" y="904942"/>
          <a:ext cx="8427678" cy="794583"/>
        </a:xfrm>
        <a:prstGeom prst="roundRect">
          <a:avLst>
            <a:gd name="adj" fmla="val 10000"/>
          </a:avLst>
        </a:prstGeom>
        <a:solidFill>
          <a:schemeClr val="accent2">
            <a:hueOff val="-260332"/>
            <a:satOff val="-5408"/>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i="0" kern="1200"/>
            <a:t>de formation</a:t>
          </a:r>
          <a:endParaRPr lang="en-US" sz="1400" kern="1200"/>
        </a:p>
      </dsp:txBody>
      <dsp:txXfrm>
        <a:off x="652612" y="928215"/>
        <a:ext cx="7235313" cy="748037"/>
      </dsp:txXfrm>
    </dsp:sp>
    <dsp:sp modelId="{FE97E996-C686-45D7-8E83-6A4042931ED3}">
      <dsp:nvSpPr>
        <dsp:cNvPr id="0" name=""/>
        <dsp:cNvSpPr/>
      </dsp:nvSpPr>
      <dsp:spPr>
        <a:xfrm>
          <a:off x="1258679" y="1809885"/>
          <a:ext cx="8427678" cy="794583"/>
        </a:xfrm>
        <a:prstGeom prst="roundRect">
          <a:avLst>
            <a:gd name="adj" fmla="val 10000"/>
          </a:avLst>
        </a:prstGeom>
        <a:solidFill>
          <a:schemeClr val="accent2">
            <a:hueOff val="-520665"/>
            <a:satOff val="-10816"/>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i="0" kern="1200"/>
            <a:t>de bilans de compétences</a:t>
          </a:r>
          <a:endParaRPr lang="en-US" sz="1400" kern="1200"/>
        </a:p>
      </dsp:txBody>
      <dsp:txXfrm>
        <a:off x="1281952" y="1833158"/>
        <a:ext cx="7235313" cy="748037"/>
      </dsp:txXfrm>
    </dsp:sp>
    <dsp:sp modelId="{CC9788A6-D3CE-4238-9555-023D82FBBC9E}">
      <dsp:nvSpPr>
        <dsp:cNvPr id="0" name=""/>
        <dsp:cNvSpPr/>
      </dsp:nvSpPr>
      <dsp:spPr>
        <a:xfrm>
          <a:off x="1888018" y="2714827"/>
          <a:ext cx="8427678" cy="794583"/>
        </a:xfrm>
        <a:prstGeom prst="roundRect">
          <a:avLst>
            <a:gd name="adj" fmla="val 10000"/>
          </a:avLst>
        </a:prstGeom>
        <a:solidFill>
          <a:schemeClr val="accent2">
            <a:hueOff val="-780997"/>
            <a:satOff val="-16223"/>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i="0" kern="1200"/>
            <a:t>permettant de faire valider les acquis de l’expérience</a:t>
          </a:r>
          <a:endParaRPr lang="en-US" sz="1400" kern="1200"/>
        </a:p>
      </dsp:txBody>
      <dsp:txXfrm>
        <a:off x="1911291" y="2738100"/>
        <a:ext cx="7235313" cy="748037"/>
      </dsp:txXfrm>
    </dsp:sp>
    <dsp:sp modelId="{C73F7062-8C17-47B9-8045-C7876EA87234}">
      <dsp:nvSpPr>
        <dsp:cNvPr id="0" name=""/>
        <dsp:cNvSpPr/>
      </dsp:nvSpPr>
      <dsp:spPr>
        <a:xfrm>
          <a:off x="2517358" y="3619770"/>
          <a:ext cx="8427678" cy="794583"/>
        </a:xfrm>
        <a:prstGeom prst="roundRect">
          <a:avLst>
            <a:gd name="adj" fmla="val 10000"/>
          </a:avLst>
        </a:prstGeom>
        <a:solidFill>
          <a:schemeClr val="accent2">
            <a:hueOff val="-1041329"/>
            <a:satOff val="-21631"/>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i="0" kern="1200"/>
            <a:t>de formation par apprentissage.</a:t>
          </a:r>
          <a:endParaRPr lang="en-US" sz="1400" kern="1200"/>
        </a:p>
      </dsp:txBody>
      <dsp:txXfrm>
        <a:off x="2540631" y="3643043"/>
        <a:ext cx="7235313" cy="748037"/>
      </dsp:txXfrm>
    </dsp:sp>
    <dsp:sp modelId="{FEDA9469-C5B1-466E-A176-BD6021003E0C}">
      <dsp:nvSpPr>
        <dsp:cNvPr id="0" name=""/>
        <dsp:cNvSpPr/>
      </dsp:nvSpPr>
      <dsp:spPr>
        <a:xfrm>
          <a:off x="7911199" y="580487"/>
          <a:ext cx="516479" cy="516479"/>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027407" y="580487"/>
        <a:ext cx="284063" cy="388650"/>
      </dsp:txXfrm>
    </dsp:sp>
    <dsp:sp modelId="{124A7C8C-F031-4585-842D-6A74BF913B24}">
      <dsp:nvSpPr>
        <dsp:cNvPr id="0" name=""/>
        <dsp:cNvSpPr/>
      </dsp:nvSpPr>
      <dsp:spPr>
        <a:xfrm>
          <a:off x="8540538" y="1485430"/>
          <a:ext cx="516479" cy="516479"/>
        </a:xfrm>
        <a:prstGeom prst="downArrow">
          <a:avLst>
            <a:gd name="adj1" fmla="val 55000"/>
            <a:gd name="adj2" fmla="val 45000"/>
          </a:avLst>
        </a:prstGeom>
        <a:solidFill>
          <a:schemeClr val="accent2">
            <a:tint val="40000"/>
            <a:alpha val="90000"/>
            <a:hueOff val="-278876"/>
            <a:satOff val="-10011"/>
            <a:lumOff val="-646"/>
            <a:alphaOff val="0"/>
          </a:schemeClr>
        </a:solidFill>
        <a:ln w="12700" cap="flat" cmpd="sng" algn="ctr">
          <a:solidFill>
            <a:schemeClr val="accent2">
              <a:tint val="40000"/>
              <a:alpha val="90000"/>
              <a:hueOff val="-278876"/>
              <a:satOff val="-10011"/>
              <a:lumOff val="-64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656746" y="1485430"/>
        <a:ext cx="284063" cy="388650"/>
      </dsp:txXfrm>
    </dsp:sp>
    <dsp:sp modelId="{55AB3D08-1DBE-4996-B758-BD75E68AFCC9}">
      <dsp:nvSpPr>
        <dsp:cNvPr id="0" name=""/>
        <dsp:cNvSpPr/>
      </dsp:nvSpPr>
      <dsp:spPr>
        <a:xfrm>
          <a:off x="9169878" y="2377129"/>
          <a:ext cx="516479" cy="516479"/>
        </a:xfrm>
        <a:prstGeom prst="downArrow">
          <a:avLst>
            <a:gd name="adj1" fmla="val 55000"/>
            <a:gd name="adj2" fmla="val 45000"/>
          </a:avLst>
        </a:prstGeom>
        <a:solidFill>
          <a:schemeClr val="accent2">
            <a:tint val="40000"/>
            <a:alpha val="90000"/>
            <a:hueOff val="-557751"/>
            <a:satOff val="-20023"/>
            <a:lumOff val="-1293"/>
            <a:alphaOff val="0"/>
          </a:schemeClr>
        </a:solidFill>
        <a:ln w="12700" cap="flat" cmpd="sng" algn="ctr">
          <a:solidFill>
            <a:schemeClr val="accent2">
              <a:tint val="40000"/>
              <a:alpha val="90000"/>
              <a:hueOff val="-557751"/>
              <a:satOff val="-20023"/>
              <a:lumOff val="-12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286086" y="2377129"/>
        <a:ext cx="284063" cy="388650"/>
      </dsp:txXfrm>
    </dsp:sp>
    <dsp:sp modelId="{C2BD48B0-F31E-42A2-9773-8DAF02375DDE}">
      <dsp:nvSpPr>
        <dsp:cNvPr id="0" name=""/>
        <dsp:cNvSpPr/>
      </dsp:nvSpPr>
      <dsp:spPr>
        <a:xfrm>
          <a:off x="9799217" y="3290900"/>
          <a:ext cx="516479" cy="516479"/>
        </a:xfrm>
        <a:prstGeom prst="downArrow">
          <a:avLst>
            <a:gd name="adj1" fmla="val 55000"/>
            <a:gd name="adj2" fmla="val 45000"/>
          </a:avLst>
        </a:prstGeom>
        <a:solidFill>
          <a:schemeClr val="accent2">
            <a:tint val="40000"/>
            <a:alpha val="90000"/>
            <a:hueOff val="-836627"/>
            <a:satOff val="-30034"/>
            <a:lumOff val="-1939"/>
            <a:alphaOff val="0"/>
          </a:schemeClr>
        </a:solidFill>
        <a:ln w="12700" cap="flat" cmpd="sng" algn="ctr">
          <a:solidFill>
            <a:schemeClr val="accent2">
              <a:tint val="40000"/>
              <a:alpha val="90000"/>
              <a:hueOff val="-836627"/>
              <a:satOff val="-30034"/>
              <a:lumOff val="-193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915425" y="3290900"/>
        <a:ext cx="284063" cy="3886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6FC58-4EDC-4353-9496-0E4A35A0B3F4}">
      <dsp:nvSpPr>
        <dsp:cNvPr id="0" name=""/>
        <dsp:cNvSpPr/>
      </dsp:nvSpPr>
      <dsp:spPr>
        <a:xfrm>
          <a:off x="1261" y="393494"/>
          <a:ext cx="4428354" cy="28120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B00730-2F51-4F19-997D-896FA0A5051A}">
      <dsp:nvSpPr>
        <dsp:cNvPr id="0" name=""/>
        <dsp:cNvSpPr/>
      </dsp:nvSpPr>
      <dsp:spPr>
        <a:xfrm>
          <a:off x="493301" y="860931"/>
          <a:ext cx="4428354" cy="2812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0" i="0" kern="1200"/>
            <a:t>En revanche, si vous êtes Formateur ou Consultant -Formateur intervenant auprès d’un organisme de formation, d’un CFA ou d’une école, cette obligation Qualiopi s’applique à votre commanditaire. Celui-ci devra justifier vos compétences pédagogiques (avec par exemple une certification de Formateur).</a:t>
          </a:r>
          <a:endParaRPr lang="en-US" sz="1800" kern="1200"/>
        </a:p>
      </dsp:txBody>
      <dsp:txXfrm>
        <a:off x="575662" y="943292"/>
        <a:ext cx="4263632" cy="2647282"/>
      </dsp:txXfrm>
    </dsp:sp>
    <dsp:sp modelId="{8B3656C0-6D33-4DFB-A3B6-2CCF32DF00E9}">
      <dsp:nvSpPr>
        <dsp:cNvPr id="0" name=""/>
        <dsp:cNvSpPr/>
      </dsp:nvSpPr>
      <dsp:spPr>
        <a:xfrm>
          <a:off x="5413694" y="393494"/>
          <a:ext cx="4428354" cy="28120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4A2025-5104-4FF9-975F-1BF3BED1E2E8}">
      <dsp:nvSpPr>
        <dsp:cNvPr id="0" name=""/>
        <dsp:cNvSpPr/>
      </dsp:nvSpPr>
      <dsp:spPr>
        <a:xfrm>
          <a:off x="5905734" y="860931"/>
          <a:ext cx="4428354" cy="2812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0" i="0" kern="1200"/>
            <a:t>Cette certification Qualiopi est également facultative si vous dispensez directement des formations qui ne sont pas financées par les OPCO, comme les formations en auto-financement ou les formations dispensées aux salariés d’une entreprise sans financement OPCO.</a:t>
          </a:r>
          <a:endParaRPr lang="en-US" sz="1800" kern="1200"/>
        </a:p>
      </dsp:txBody>
      <dsp:txXfrm>
        <a:off x="5988095" y="943292"/>
        <a:ext cx="4263632" cy="264728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DF42E-0B10-44CF-B44B-A8E882594907}">
      <dsp:nvSpPr>
        <dsp:cNvPr id="0" name=""/>
        <dsp:cNvSpPr/>
      </dsp:nvSpPr>
      <dsp:spPr>
        <a:xfrm>
          <a:off x="169564" y="2733"/>
          <a:ext cx="3123819" cy="187429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fr-FR" sz="1200" b="1" i="0" kern="1200"/>
            <a:t>Critère 1 : Les conditions d’information du public sur les prestations proposées, les délais pour y accéder et les résultats obtenus</a:t>
          </a:r>
          <a:endParaRPr lang="en-US" sz="1200" kern="1200"/>
        </a:p>
      </dsp:txBody>
      <dsp:txXfrm>
        <a:off x="169564" y="2733"/>
        <a:ext cx="3123819" cy="1874291"/>
      </dsp:txXfrm>
    </dsp:sp>
    <dsp:sp modelId="{E64AD02D-EECE-4CD6-B406-FE93130DC7D1}">
      <dsp:nvSpPr>
        <dsp:cNvPr id="0" name=""/>
        <dsp:cNvSpPr/>
      </dsp:nvSpPr>
      <dsp:spPr>
        <a:xfrm>
          <a:off x="3605765" y="2733"/>
          <a:ext cx="3123819" cy="187429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fr-FR" sz="1200" b="0" i="0" kern="1200"/>
            <a:t>Le prestataire diffuse une information accessible au public, détaillée et vérifiable sur les prestations proposées : prérequis, objectifs, durée, modalités et délais d’accès, tarifs, contacts, méthodes mobilisées et modalités d’évaluation, accessibilité aux personnes handicapées.</a:t>
          </a:r>
          <a:endParaRPr lang="en-US" sz="1200" kern="1200"/>
        </a:p>
      </dsp:txBody>
      <dsp:txXfrm>
        <a:off x="3605765" y="2733"/>
        <a:ext cx="3123819" cy="1874291"/>
      </dsp:txXfrm>
    </dsp:sp>
    <dsp:sp modelId="{5A8C2FB7-E0DC-4026-93FD-8051E13832B8}">
      <dsp:nvSpPr>
        <dsp:cNvPr id="0" name=""/>
        <dsp:cNvSpPr/>
      </dsp:nvSpPr>
      <dsp:spPr>
        <a:xfrm>
          <a:off x="7041966" y="2733"/>
          <a:ext cx="3123819" cy="187429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fr-FR" sz="1200" b="0" i="0" kern="1200"/>
            <a:t>Le prestataire diffuse des indicateurs de résultats adaptés à la nature des prestations mises en œuvre et des publics accueillis.</a:t>
          </a:r>
          <a:endParaRPr lang="en-US" sz="1200" kern="1200"/>
        </a:p>
      </dsp:txBody>
      <dsp:txXfrm>
        <a:off x="7041966" y="2733"/>
        <a:ext cx="3123819" cy="1874291"/>
      </dsp:txXfrm>
    </dsp:sp>
    <dsp:sp modelId="{FD4DD007-9DBC-4B06-B8FD-C93E0A77FCFE}">
      <dsp:nvSpPr>
        <dsp:cNvPr id="0" name=""/>
        <dsp:cNvSpPr/>
      </dsp:nvSpPr>
      <dsp:spPr>
        <a:xfrm>
          <a:off x="3605765" y="2189406"/>
          <a:ext cx="3123819" cy="187429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pPr>
          <a:r>
            <a:rPr lang="fr-FR" sz="1200" b="0" i="0" kern="1200"/>
            <a:t>Lorsque le prestataire met en œuvre des prestations conduisant à une certification professionnelle, il informe sur les taux d’obtention des certifications préparées, les possibilités de valider un/ou des blocs de compétences, ainsi que sur les équivalences, passerelles, suites de parcours et les débouchés.</a:t>
          </a:r>
          <a:endParaRPr lang="en-US" sz="1200" kern="1200"/>
        </a:p>
      </dsp:txBody>
      <dsp:txXfrm>
        <a:off x="3605765" y="2189406"/>
        <a:ext cx="3123819" cy="18742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45290-F6CF-4D9A-940B-2BC68D636324}">
      <dsp:nvSpPr>
        <dsp:cNvPr id="0" name=""/>
        <dsp:cNvSpPr/>
      </dsp:nvSpPr>
      <dsp:spPr>
        <a:xfrm>
          <a:off x="0" y="347996"/>
          <a:ext cx="6949440" cy="9789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sz="1700" b="1" i="0" kern="1200"/>
            <a:t>Critère 4 : L’adéquation des moyens pédagogiques, techniques et d’encadrement aux prestations mises en œuvre</a:t>
          </a:r>
          <a:endParaRPr lang="en-US" sz="1700" kern="1200"/>
        </a:p>
      </dsp:txBody>
      <dsp:txXfrm>
        <a:off x="47789" y="395785"/>
        <a:ext cx="6853862" cy="883382"/>
      </dsp:txXfrm>
    </dsp:sp>
    <dsp:sp modelId="{EFBECCE1-AE33-448B-8860-676F80B0EB2A}">
      <dsp:nvSpPr>
        <dsp:cNvPr id="0" name=""/>
        <dsp:cNvSpPr/>
      </dsp:nvSpPr>
      <dsp:spPr>
        <a:xfrm>
          <a:off x="0" y="1375917"/>
          <a:ext cx="6949440" cy="978960"/>
        </a:xfrm>
        <a:prstGeom prst="roundRect">
          <a:avLst/>
        </a:prstGeom>
        <a:solidFill>
          <a:schemeClr val="accent5">
            <a:hueOff val="2278582"/>
            <a:satOff val="-1026"/>
            <a:lumOff val="-12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sz="1700" b="0" i="0" kern="1200"/>
            <a:t>Le prestataire met à disposition ou s’assure de la mise à disposition des moyens humains et techniques adaptés et d’un environnement approprié (conditions, locaux, équipements, plateaux techniques…).</a:t>
          </a:r>
          <a:endParaRPr lang="en-US" sz="1700" kern="1200"/>
        </a:p>
      </dsp:txBody>
      <dsp:txXfrm>
        <a:off x="47789" y="1423706"/>
        <a:ext cx="6853862" cy="883382"/>
      </dsp:txXfrm>
    </dsp:sp>
    <dsp:sp modelId="{C8E1C166-1075-42FF-9EEF-D0D79F49ADEE}">
      <dsp:nvSpPr>
        <dsp:cNvPr id="0" name=""/>
        <dsp:cNvSpPr/>
      </dsp:nvSpPr>
      <dsp:spPr>
        <a:xfrm>
          <a:off x="0" y="2403838"/>
          <a:ext cx="6949440" cy="978960"/>
        </a:xfrm>
        <a:prstGeom prst="roundRect">
          <a:avLst/>
        </a:prstGeom>
        <a:solidFill>
          <a:schemeClr val="accent5">
            <a:hueOff val="4557164"/>
            <a:satOff val="-2052"/>
            <a:lumOff val="-25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sz="1700" b="0" i="0" kern="1200"/>
            <a:t>Le prestataire mobilise et coordonne les différents intervenants internes et/ou externes (pédagogiques, administratifs, logistiques, commerciaux…).</a:t>
          </a:r>
          <a:endParaRPr lang="en-US" sz="1700" kern="1200"/>
        </a:p>
      </dsp:txBody>
      <dsp:txXfrm>
        <a:off x="47789" y="2451627"/>
        <a:ext cx="6853862" cy="883382"/>
      </dsp:txXfrm>
    </dsp:sp>
    <dsp:sp modelId="{F964CFC3-7A3D-497F-AE8A-6A0BBFB68164}">
      <dsp:nvSpPr>
        <dsp:cNvPr id="0" name=""/>
        <dsp:cNvSpPr/>
      </dsp:nvSpPr>
      <dsp:spPr>
        <a:xfrm>
          <a:off x="0" y="3431759"/>
          <a:ext cx="6949440" cy="978960"/>
        </a:xfrm>
        <a:prstGeom prst="roundRect">
          <a:avLst/>
        </a:prstGeom>
        <a:solidFill>
          <a:schemeClr val="accent5">
            <a:hueOff val="6835746"/>
            <a:satOff val="-3078"/>
            <a:lumOff val="-3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sz="1700" b="0" i="0" kern="1200"/>
            <a:t>Le prestataire met à disposition du bénéficiaire des ressources pédagogiques et permet à celui-ci de se les approprier.</a:t>
          </a:r>
          <a:endParaRPr lang="en-US" sz="1700" kern="1200"/>
        </a:p>
      </dsp:txBody>
      <dsp:txXfrm>
        <a:off x="47789" y="3479548"/>
        <a:ext cx="6853862" cy="883382"/>
      </dsp:txXfrm>
    </dsp:sp>
    <dsp:sp modelId="{B5CB5FDE-2A24-4C45-BCE3-69CAAABF5F91}">
      <dsp:nvSpPr>
        <dsp:cNvPr id="0" name=""/>
        <dsp:cNvSpPr/>
      </dsp:nvSpPr>
      <dsp:spPr>
        <a:xfrm>
          <a:off x="0" y="4459680"/>
          <a:ext cx="6949440" cy="978960"/>
        </a:xfrm>
        <a:prstGeom prst="roundRect">
          <a:avLst/>
        </a:prstGeom>
        <a:solidFill>
          <a:schemeClr val="accent5">
            <a:hueOff val="9114327"/>
            <a:satOff val="-4104"/>
            <a:lumOff val="-50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sz="1700" b="0" i="0" kern="1200"/>
            <a:t>Le prestataire dispose d’un personnel dédié à l’appui à la mobilité nationale et internationale, d’un référent handicap et d’un conseil de perfectionnement.</a:t>
          </a:r>
          <a:endParaRPr lang="en-US" sz="1700" kern="1200"/>
        </a:p>
      </dsp:txBody>
      <dsp:txXfrm>
        <a:off x="47789" y="4507469"/>
        <a:ext cx="6853862" cy="8833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F8F8B4-A93A-4625-9826-3A036CF243F9}">
      <dsp:nvSpPr>
        <dsp:cNvPr id="0" name=""/>
        <dsp:cNvSpPr/>
      </dsp:nvSpPr>
      <dsp:spPr>
        <a:xfrm>
          <a:off x="0"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9D5E4E-733A-4E29-B5EC-E4378EFE4780}">
      <dsp:nvSpPr>
        <dsp:cNvPr id="0" name=""/>
        <dsp:cNvSpPr/>
      </dsp:nvSpPr>
      <dsp:spPr>
        <a:xfrm>
          <a:off x="322979"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i="0" kern="1200"/>
            <a:t>Critère 5 : La qualification et le développement des connaissances et compétences des personnels chargés de mettre en œuvre les prestations</a:t>
          </a:r>
          <a:endParaRPr lang="en-US" sz="1600" kern="1200"/>
        </a:p>
      </dsp:txBody>
      <dsp:txXfrm>
        <a:off x="377041" y="1317778"/>
        <a:ext cx="2798693" cy="1737704"/>
      </dsp:txXfrm>
    </dsp:sp>
    <dsp:sp modelId="{F4D698E4-B859-4036-8A90-0C79E59A9904}">
      <dsp:nvSpPr>
        <dsp:cNvPr id="0" name=""/>
        <dsp:cNvSpPr/>
      </dsp:nvSpPr>
      <dsp:spPr>
        <a:xfrm>
          <a:off x="3552776"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818C1C-90E2-430E-A424-6A3E5B77EAC4}">
      <dsp:nvSpPr>
        <dsp:cNvPr id="0" name=""/>
        <dsp:cNvSpPr/>
      </dsp:nvSpPr>
      <dsp:spPr>
        <a:xfrm>
          <a:off x="3875756"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Le prestataire détermine, mobilise et évalue les compétences des différents intervenants internes et/ou externes, adaptées aux prestations.</a:t>
          </a:r>
          <a:endParaRPr lang="en-US" sz="1600" kern="1200"/>
        </a:p>
      </dsp:txBody>
      <dsp:txXfrm>
        <a:off x="3929818" y="1317778"/>
        <a:ext cx="2798693" cy="1737704"/>
      </dsp:txXfrm>
    </dsp:sp>
    <dsp:sp modelId="{4F78FB16-C95A-46BE-88FF-B8F0DB9CB1D4}">
      <dsp:nvSpPr>
        <dsp:cNvPr id="0" name=""/>
        <dsp:cNvSpPr/>
      </dsp:nvSpPr>
      <dsp:spPr>
        <a:xfrm>
          <a:off x="7105553"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F24A54-2AAF-4B43-879B-E5D3F1749167}">
      <dsp:nvSpPr>
        <dsp:cNvPr id="0" name=""/>
        <dsp:cNvSpPr/>
      </dsp:nvSpPr>
      <dsp:spPr>
        <a:xfrm>
          <a:off x="7428532"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i="0" kern="1200"/>
            <a:t>Le prestataire entretient et développe les compétences de ses salariés, adaptées aux prestations qu’il délivre.</a:t>
          </a:r>
          <a:endParaRPr lang="en-US" sz="1600" kern="1200"/>
        </a:p>
      </dsp:txBody>
      <dsp:txXfrm>
        <a:off x="7482594" y="1317778"/>
        <a:ext cx="2798693" cy="173770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3B1FC-C49B-4289-8162-EE49CF14ADF3}">
      <dsp:nvSpPr>
        <dsp:cNvPr id="0" name=""/>
        <dsp:cNvSpPr/>
      </dsp:nvSpPr>
      <dsp:spPr>
        <a:xfrm>
          <a:off x="2696061" y="1152778"/>
          <a:ext cx="510907" cy="91440"/>
        </a:xfrm>
        <a:custGeom>
          <a:avLst/>
          <a:gdLst/>
          <a:ahLst/>
          <a:cxnLst/>
          <a:rect l="0" t="0" r="0" b="0"/>
          <a:pathLst>
            <a:path>
              <a:moveTo>
                <a:pt x="0" y="45720"/>
              </a:moveTo>
              <a:lnTo>
                <a:pt x="51090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37978" y="1195788"/>
        <a:ext cx="27075" cy="5420"/>
      </dsp:txXfrm>
    </dsp:sp>
    <dsp:sp modelId="{BF1DF257-C5B8-4468-B0BA-A70ED37B4D75}">
      <dsp:nvSpPr>
        <dsp:cNvPr id="0" name=""/>
        <dsp:cNvSpPr/>
      </dsp:nvSpPr>
      <dsp:spPr>
        <a:xfrm>
          <a:off x="343479" y="5476"/>
          <a:ext cx="2354382" cy="23860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67" tIns="121098" rIns="115367" bIns="121098" numCol="1" spcCol="1270" anchor="ctr" anchorCtr="0">
          <a:noAutofit/>
        </a:bodyPr>
        <a:lstStyle/>
        <a:p>
          <a:pPr marL="0" lvl="0" indent="0" algn="ctr" defTabSz="711200">
            <a:lnSpc>
              <a:spcPct val="90000"/>
            </a:lnSpc>
            <a:spcBef>
              <a:spcPct val="0"/>
            </a:spcBef>
            <a:spcAft>
              <a:spcPct val="35000"/>
            </a:spcAft>
            <a:buNone/>
          </a:pPr>
          <a:r>
            <a:rPr lang="fr-FR" sz="1600" b="1" i="0" kern="1200" dirty="0"/>
            <a:t>Critère 6 : L’inscription et l’investissement du prestataire dans son environnement professionnel</a:t>
          </a:r>
          <a:endParaRPr lang="en-US" sz="1600" kern="1200" dirty="0"/>
        </a:p>
      </dsp:txBody>
      <dsp:txXfrm>
        <a:off x="343479" y="5476"/>
        <a:ext cx="2354382" cy="2386044"/>
      </dsp:txXfrm>
    </dsp:sp>
    <dsp:sp modelId="{58BBC913-97CA-42BD-A61D-C7423C06DDC7}">
      <dsp:nvSpPr>
        <dsp:cNvPr id="0" name=""/>
        <dsp:cNvSpPr/>
      </dsp:nvSpPr>
      <dsp:spPr>
        <a:xfrm>
          <a:off x="5591952" y="1152778"/>
          <a:ext cx="510907" cy="91440"/>
        </a:xfrm>
        <a:custGeom>
          <a:avLst/>
          <a:gdLst/>
          <a:ahLst/>
          <a:cxnLst/>
          <a:rect l="0" t="0" r="0" b="0"/>
          <a:pathLst>
            <a:path>
              <a:moveTo>
                <a:pt x="0" y="45720"/>
              </a:moveTo>
              <a:lnTo>
                <a:pt x="51090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833868" y="1195788"/>
        <a:ext cx="27075" cy="5420"/>
      </dsp:txXfrm>
    </dsp:sp>
    <dsp:sp modelId="{5A0D8237-765D-4FDF-A50A-53F0C9F25362}">
      <dsp:nvSpPr>
        <dsp:cNvPr id="0" name=""/>
        <dsp:cNvSpPr/>
      </dsp:nvSpPr>
      <dsp:spPr>
        <a:xfrm>
          <a:off x="3239369" y="5476"/>
          <a:ext cx="2354382" cy="23860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67" tIns="121098" rIns="115367" bIns="121098" numCol="1" spcCol="1270" anchor="ctr" anchorCtr="0">
          <a:noAutofit/>
        </a:bodyPr>
        <a:lstStyle/>
        <a:p>
          <a:pPr marL="0" lvl="0" indent="0" algn="ctr" defTabSz="622300">
            <a:lnSpc>
              <a:spcPct val="90000"/>
            </a:lnSpc>
            <a:spcBef>
              <a:spcPct val="0"/>
            </a:spcBef>
            <a:spcAft>
              <a:spcPct val="35000"/>
            </a:spcAft>
            <a:buNone/>
          </a:pPr>
          <a:r>
            <a:rPr lang="fr-FR" sz="1400" b="0" i="0" kern="1200" dirty="0"/>
            <a:t>Le prestataire réalise une veille légale et réglementaire sur le champ de la formation professionnelle et en exploite les enseignements.</a:t>
          </a:r>
          <a:endParaRPr lang="en-US" sz="1400" kern="1200" dirty="0"/>
        </a:p>
      </dsp:txBody>
      <dsp:txXfrm>
        <a:off x="3239369" y="5476"/>
        <a:ext cx="2354382" cy="2386044"/>
      </dsp:txXfrm>
    </dsp:sp>
    <dsp:sp modelId="{10B12812-B65F-43B4-AA01-1354F6C107A0}">
      <dsp:nvSpPr>
        <dsp:cNvPr id="0" name=""/>
        <dsp:cNvSpPr/>
      </dsp:nvSpPr>
      <dsp:spPr>
        <a:xfrm>
          <a:off x="8487842" y="1152778"/>
          <a:ext cx="510907" cy="91440"/>
        </a:xfrm>
        <a:custGeom>
          <a:avLst/>
          <a:gdLst/>
          <a:ahLst/>
          <a:cxnLst/>
          <a:rect l="0" t="0" r="0" b="0"/>
          <a:pathLst>
            <a:path>
              <a:moveTo>
                <a:pt x="0" y="45720"/>
              </a:moveTo>
              <a:lnTo>
                <a:pt x="51090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729758" y="1195788"/>
        <a:ext cx="27075" cy="5420"/>
      </dsp:txXfrm>
    </dsp:sp>
    <dsp:sp modelId="{71D0039B-F0C4-4A1C-B143-9B915EE6317A}">
      <dsp:nvSpPr>
        <dsp:cNvPr id="0" name=""/>
        <dsp:cNvSpPr/>
      </dsp:nvSpPr>
      <dsp:spPr>
        <a:xfrm>
          <a:off x="6135259" y="28276"/>
          <a:ext cx="2354382" cy="23404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67" tIns="121098" rIns="115367" bIns="121098" numCol="1" spcCol="1270" anchor="ctr" anchorCtr="0">
          <a:noAutofit/>
        </a:bodyPr>
        <a:lstStyle/>
        <a:p>
          <a:pPr marL="0" lvl="0" indent="0" algn="ctr" defTabSz="711200">
            <a:lnSpc>
              <a:spcPct val="90000"/>
            </a:lnSpc>
            <a:spcBef>
              <a:spcPct val="0"/>
            </a:spcBef>
            <a:spcAft>
              <a:spcPct val="35000"/>
            </a:spcAft>
            <a:buNone/>
          </a:pPr>
          <a:r>
            <a:rPr lang="fr-FR" sz="1600" b="0" i="0" kern="1200" dirty="0"/>
            <a:t>Le prestataire réalise une veille sur les évolutions des compétences, des métiers et des emplois dans ses secteurs d’intervention et en exploite les enseigneme</a:t>
          </a:r>
          <a:r>
            <a:rPr lang="fr-FR" sz="1200" b="0" i="0" kern="1200" dirty="0"/>
            <a:t>nts.</a:t>
          </a:r>
          <a:endParaRPr lang="en-US" sz="1200" kern="1200" dirty="0"/>
        </a:p>
      </dsp:txBody>
      <dsp:txXfrm>
        <a:off x="6135259" y="28276"/>
        <a:ext cx="2354382" cy="2340444"/>
      </dsp:txXfrm>
    </dsp:sp>
    <dsp:sp modelId="{3A776701-D162-4F58-8388-DAF800C42086}">
      <dsp:nvSpPr>
        <dsp:cNvPr id="0" name=""/>
        <dsp:cNvSpPr/>
      </dsp:nvSpPr>
      <dsp:spPr>
        <a:xfrm>
          <a:off x="1520670" y="2366920"/>
          <a:ext cx="8687670" cy="579060"/>
        </a:xfrm>
        <a:custGeom>
          <a:avLst/>
          <a:gdLst/>
          <a:ahLst/>
          <a:cxnLst/>
          <a:rect l="0" t="0" r="0" b="0"/>
          <a:pathLst>
            <a:path>
              <a:moveTo>
                <a:pt x="8687670" y="0"/>
              </a:moveTo>
              <a:lnTo>
                <a:pt x="8687670" y="306630"/>
              </a:lnTo>
              <a:lnTo>
                <a:pt x="0" y="306630"/>
              </a:lnTo>
              <a:lnTo>
                <a:pt x="0" y="57906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46780" y="2653740"/>
        <a:ext cx="435451" cy="5420"/>
      </dsp:txXfrm>
    </dsp:sp>
    <dsp:sp modelId="{D464321B-6B94-49B1-A324-B96AC8D74BB3}">
      <dsp:nvSpPr>
        <dsp:cNvPr id="0" name=""/>
        <dsp:cNvSpPr/>
      </dsp:nvSpPr>
      <dsp:spPr>
        <a:xfrm>
          <a:off x="9031150" y="28276"/>
          <a:ext cx="2354382" cy="23404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67" tIns="121098" rIns="115367" bIns="121098" numCol="1" spcCol="1270" anchor="ctr" anchorCtr="0">
          <a:noAutofit/>
        </a:bodyPr>
        <a:lstStyle/>
        <a:p>
          <a:pPr marL="0" lvl="0" indent="0" algn="ctr" defTabSz="711200">
            <a:lnSpc>
              <a:spcPct val="90000"/>
            </a:lnSpc>
            <a:spcBef>
              <a:spcPct val="0"/>
            </a:spcBef>
            <a:spcAft>
              <a:spcPct val="35000"/>
            </a:spcAft>
            <a:buNone/>
          </a:pPr>
          <a:r>
            <a:rPr lang="fr-FR" sz="1600" b="0" i="0" kern="1200" dirty="0"/>
            <a:t>Le prestataire réalise une veille sur les innovations pédagogiques et technologiques permettant une évolution de ses prestations et en exploite les enseignements.</a:t>
          </a:r>
          <a:endParaRPr lang="en-US" sz="1600" kern="1200" dirty="0"/>
        </a:p>
      </dsp:txBody>
      <dsp:txXfrm>
        <a:off x="9031150" y="28276"/>
        <a:ext cx="2354382" cy="2340444"/>
      </dsp:txXfrm>
    </dsp:sp>
    <dsp:sp modelId="{C1F3EA4E-6306-4758-B0C0-597F5252B5F0}">
      <dsp:nvSpPr>
        <dsp:cNvPr id="0" name=""/>
        <dsp:cNvSpPr/>
      </dsp:nvSpPr>
      <dsp:spPr>
        <a:xfrm>
          <a:off x="2696061" y="4294365"/>
          <a:ext cx="510907" cy="91440"/>
        </a:xfrm>
        <a:custGeom>
          <a:avLst/>
          <a:gdLst/>
          <a:ahLst/>
          <a:cxnLst/>
          <a:rect l="0" t="0" r="0" b="0"/>
          <a:pathLst>
            <a:path>
              <a:moveTo>
                <a:pt x="0" y="45720"/>
              </a:moveTo>
              <a:lnTo>
                <a:pt x="51090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37978" y="4337374"/>
        <a:ext cx="27075" cy="5420"/>
      </dsp:txXfrm>
    </dsp:sp>
    <dsp:sp modelId="{59CEE70E-0CE9-41C5-8082-3D9951236B9C}">
      <dsp:nvSpPr>
        <dsp:cNvPr id="0" name=""/>
        <dsp:cNvSpPr/>
      </dsp:nvSpPr>
      <dsp:spPr>
        <a:xfrm>
          <a:off x="343479" y="2978380"/>
          <a:ext cx="2354382" cy="27234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67" tIns="121098" rIns="115367" bIns="121098" numCol="1" spcCol="1270" anchor="ctr" anchorCtr="0">
          <a:noAutofit/>
        </a:bodyPr>
        <a:lstStyle/>
        <a:p>
          <a:pPr marL="0" lvl="0" indent="0" algn="ctr" defTabSz="711200">
            <a:lnSpc>
              <a:spcPct val="90000"/>
            </a:lnSpc>
            <a:spcBef>
              <a:spcPct val="0"/>
            </a:spcBef>
            <a:spcAft>
              <a:spcPct val="35000"/>
            </a:spcAft>
            <a:buNone/>
          </a:pPr>
          <a:r>
            <a:rPr lang="fr-FR" sz="1600" b="0" i="0" kern="1200" dirty="0"/>
            <a:t>Le prestataire mobilise les expertises, outils et réseaux nécessaires pour accueillir, accompagner/former ou orienter les publics en situation de handicap.</a:t>
          </a:r>
          <a:endParaRPr lang="en-US" sz="1600" kern="1200" dirty="0"/>
        </a:p>
      </dsp:txBody>
      <dsp:txXfrm>
        <a:off x="343479" y="2978380"/>
        <a:ext cx="2354382" cy="2723408"/>
      </dsp:txXfrm>
    </dsp:sp>
    <dsp:sp modelId="{634CD77E-D6B0-4723-9A1B-7F16CD39616C}">
      <dsp:nvSpPr>
        <dsp:cNvPr id="0" name=""/>
        <dsp:cNvSpPr/>
      </dsp:nvSpPr>
      <dsp:spPr>
        <a:xfrm>
          <a:off x="5591952" y="4294365"/>
          <a:ext cx="510907" cy="91440"/>
        </a:xfrm>
        <a:custGeom>
          <a:avLst/>
          <a:gdLst/>
          <a:ahLst/>
          <a:cxnLst/>
          <a:rect l="0" t="0" r="0" b="0"/>
          <a:pathLst>
            <a:path>
              <a:moveTo>
                <a:pt x="0" y="45720"/>
              </a:moveTo>
              <a:lnTo>
                <a:pt x="51090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833868" y="4337374"/>
        <a:ext cx="27075" cy="5420"/>
      </dsp:txXfrm>
    </dsp:sp>
    <dsp:sp modelId="{83957ECA-DCC8-4129-BCAB-9CE75B327665}">
      <dsp:nvSpPr>
        <dsp:cNvPr id="0" name=""/>
        <dsp:cNvSpPr/>
      </dsp:nvSpPr>
      <dsp:spPr>
        <a:xfrm>
          <a:off x="3239369" y="2933028"/>
          <a:ext cx="2354382" cy="28141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67" tIns="121098" rIns="115367" bIns="121098" numCol="1" spcCol="1270" anchor="ctr" anchorCtr="0">
          <a:noAutofit/>
        </a:bodyPr>
        <a:lstStyle/>
        <a:p>
          <a:pPr marL="0" lvl="0" indent="0" algn="ctr" defTabSz="711200">
            <a:lnSpc>
              <a:spcPct val="90000"/>
            </a:lnSpc>
            <a:spcBef>
              <a:spcPct val="0"/>
            </a:spcBef>
            <a:spcAft>
              <a:spcPct val="35000"/>
            </a:spcAft>
            <a:buNone/>
          </a:pPr>
          <a:r>
            <a:rPr lang="fr-FR" sz="1600" b="0" i="0" kern="1200" dirty="0"/>
            <a:t>Lorsque le prestataire fait appel à la sous-traitance ou au portage salarial, il s’assure du respect de la conformité au présent référentiel.</a:t>
          </a:r>
          <a:endParaRPr lang="en-US" sz="1600" kern="1200" dirty="0"/>
        </a:p>
      </dsp:txBody>
      <dsp:txXfrm>
        <a:off x="3239369" y="2933028"/>
        <a:ext cx="2354382" cy="2814113"/>
      </dsp:txXfrm>
    </dsp:sp>
    <dsp:sp modelId="{5492EC4C-B96C-44CA-BFA5-30D73BC3B530}">
      <dsp:nvSpPr>
        <dsp:cNvPr id="0" name=""/>
        <dsp:cNvSpPr/>
      </dsp:nvSpPr>
      <dsp:spPr>
        <a:xfrm>
          <a:off x="8487842" y="4294365"/>
          <a:ext cx="510907" cy="91440"/>
        </a:xfrm>
        <a:custGeom>
          <a:avLst/>
          <a:gdLst/>
          <a:ahLst/>
          <a:cxnLst/>
          <a:rect l="0" t="0" r="0" b="0"/>
          <a:pathLst>
            <a:path>
              <a:moveTo>
                <a:pt x="0" y="45720"/>
              </a:moveTo>
              <a:lnTo>
                <a:pt x="51090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729758" y="4337374"/>
        <a:ext cx="27075" cy="5420"/>
      </dsp:txXfrm>
    </dsp:sp>
    <dsp:sp modelId="{B4B258AC-4385-490F-8662-5591FA0C58C5}">
      <dsp:nvSpPr>
        <dsp:cNvPr id="0" name=""/>
        <dsp:cNvSpPr/>
      </dsp:nvSpPr>
      <dsp:spPr>
        <a:xfrm>
          <a:off x="6135259" y="2954436"/>
          <a:ext cx="2354382" cy="27712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67" tIns="121098" rIns="115367" bIns="121098" numCol="1" spcCol="1270" anchor="ctr" anchorCtr="0">
          <a:noAutofit/>
        </a:bodyPr>
        <a:lstStyle/>
        <a:p>
          <a:pPr marL="0" lvl="0" indent="0" algn="ctr" defTabSz="622300">
            <a:lnSpc>
              <a:spcPct val="90000"/>
            </a:lnSpc>
            <a:spcBef>
              <a:spcPct val="0"/>
            </a:spcBef>
            <a:spcAft>
              <a:spcPct val="35000"/>
            </a:spcAft>
            <a:buNone/>
          </a:pPr>
          <a:r>
            <a:rPr lang="fr-FR" sz="1400" b="0" i="0" kern="1200" dirty="0"/>
            <a:t>Lorsque les prestations dispensées au bénéficiaire comprennent des périodes de formation en situation de travail, le prestataire mobilise son réseau de partenaires socio-économiques pour coconstruire l’ingénierie de formation et favoriser l’accueil en entreprise.</a:t>
          </a:r>
          <a:endParaRPr lang="en-US" sz="1400" kern="1200" dirty="0"/>
        </a:p>
      </dsp:txBody>
      <dsp:txXfrm>
        <a:off x="6135259" y="2954436"/>
        <a:ext cx="2354382" cy="2771296"/>
      </dsp:txXfrm>
    </dsp:sp>
    <dsp:sp modelId="{C979E8AC-F20E-4F01-80B6-60B6C6F41C04}">
      <dsp:nvSpPr>
        <dsp:cNvPr id="0" name=""/>
        <dsp:cNvSpPr/>
      </dsp:nvSpPr>
      <dsp:spPr>
        <a:xfrm>
          <a:off x="9031150" y="2954436"/>
          <a:ext cx="2354382" cy="27712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67" tIns="121098" rIns="115367" bIns="121098" numCol="1" spcCol="1270" anchor="ctr" anchorCtr="0">
          <a:noAutofit/>
        </a:bodyPr>
        <a:lstStyle/>
        <a:p>
          <a:pPr marL="0" lvl="0" indent="0" algn="ctr" defTabSz="622300">
            <a:lnSpc>
              <a:spcPct val="90000"/>
            </a:lnSpc>
            <a:spcBef>
              <a:spcPct val="0"/>
            </a:spcBef>
            <a:spcAft>
              <a:spcPct val="35000"/>
            </a:spcAft>
            <a:buNone/>
          </a:pPr>
          <a:r>
            <a:rPr lang="fr-FR" sz="1400" b="0" i="0" kern="1200" dirty="0"/>
            <a:t>Le prestataire développe des actions qui concourent à l’insertion professionnelle ou la poursuite d’étude par la voie de l’apprentissage ou par toute autre voie permettant de développer leurs connaissances et leurs compétences.</a:t>
          </a:r>
          <a:endParaRPr lang="en-US" sz="1400" kern="1200" dirty="0"/>
        </a:p>
      </dsp:txBody>
      <dsp:txXfrm>
        <a:off x="9031150" y="2954436"/>
        <a:ext cx="2354382" cy="277129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50FC0A-092E-48C4-8ADE-F34487D1EC14}">
      <dsp:nvSpPr>
        <dsp:cNvPr id="0" name=""/>
        <dsp:cNvSpPr/>
      </dsp:nvSpPr>
      <dsp:spPr>
        <a:xfrm>
          <a:off x="2112384" y="-100752"/>
          <a:ext cx="7326585" cy="6011080"/>
        </a:xfrm>
        <a:prstGeom prst="pie">
          <a:avLst>
            <a:gd name="adj1" fmla="val 162000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b="1" i="0" kern="1200"/>
            <a:t>Critère 7 : Le recueil et la prise en compte des appréciations et des réclamations formulées par les parties prenantes aux prestations délivrées</a:t>
          </a:r>
          <a:endParaRPr lang="en-US" sz="1600" kern="1200" dirty="0"/>
        </a:p>
      </dsp:txBody>
      <dsp:txXfrm>
        <a:off x="5859410" y="1011297"/>
        <a:ext cx="2703859" cy="1789012"/>
      </dsp:txXfrm>
    </dsp:sp>
    <dsp:sp modelId="{697FD063-A03B-479D-A356-19F50F70C96B}">
      <dsp:nvSpPr>
        <dsp:cNvPr id="0" name=""/>
        <dsp:cNvSpPr/>
      </dsp:nvSpPr>
      <dsp:spPr>
        <a:xfrm>
          <a:off x="2928501" y="890784"/>
          <a:ext cx="6507892" cy="5103436"/>
        </a:xfrm>
        <a:prstGeom prst="pie">
          <a:avLst>
            <a:gd name="adj1" fmla="val 0"/>
            <a:gd name="adj2" fmla="val 54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b="0" i="0" kern="1200" dirty="0"/>
            <a:t>Le prestataire recueille les appréciations des parties prenantes : bénéficiaires, financeurs, équipes pédagogiques et entreprises concernées.</a:t>
          </a:r>
          <a:endParaRPr lang="en-US" sz="1500" kern="1200" dirty="0"/>
        </a:p>
      </dsp:txBody>
      <dsp:txXfrm>
        <a:off x="6298660" y="3533635"/>
        <a:ext cx="2401722" cy="1518879"/>
      </dsp:txXfrm>
    </dsp:sp>
    <dsp:sp modelId="{43293DEC-14F6-4107-A11A-92DCAF4DBFD0}">
      <dsp:nvSpPr>
        <dsp:cNvPr id="0" name=""/>
        <dsp:cNvSpPr/>
      </dsp:nvSpPr>
      <dsp:spPr>
        <a:xfrm>
          <a:off x="1683040" y="32559"/>
          <a:ext cx="7663327" cy="6067289"/>
        </a:xfrm>
        <a:prstGeom prst="pie">
          <a:avLst>
            <a:gd name="adj1" fmla="val 5400000"/>
            <a:gd name="adj2" fmla="val 10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b="0" i="0" kern="1200"/>
            <a:t>Le prestataire met en œuvre des modalités de traitement des difficultés rencontrées par les parties prenantes, des réclamations exprimées par ces dernières, des aléas survenus en cours de prestation.</a:t>
          </a:r>
          <a:endParaRPr lang="en-US" sz="1600" kern="1200" dirty="0"/>
        </a:p>
      </dsp:txBody>
      <dsp:txXfrm>
        <a:off x="2549726" y="3174549"/>
        <a:ext cx="2828132" cy="1805740"/>
      </dsp:txXfrm>
    </dsp:sp>
    <dsp:sp modelId="{266F3E3B-D17D-4BC7-A5B7-617E61A3F737}">
      <dsp:nvSpPr>
        <dsp:cNvPr id="0" name=""/>
        <dsp:cNvSpPr/>
      </dsp:nvSpPr>
      <dsp:spPr>
        <a:xfrm>
          <a:off x="1828071" y="-147621"/>
          <a:ext cx="7525443" cy="6377848"/>
        </a:xfrm>
        <a:prstGeom prst="pie">
          <a:avLst>
            <a:gd name="adj1" fmla="val 108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b="0" i="0" kern="1200"/>
            <a:t>Leprestataire met en œuvre des mesures d’amélioration à partir de l’analyse des appréciations et des réclamations.</a:t>
          </a:r>
          <a:endParaRPr lang="en-US" sz="1600" kern="1200" dirty="0"/>
        </a:p>
      </dsp:txBody>
      <dsp:txXfrm>
        <a:off x="2679163" y="1029243"/>
        <a:ext cx="2777247" cy="18981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C3BB0E-B823-44A4-9705-C25B09F865ED}" type="datetimeFigureOut">
              <a:rPr lang="fr-FR" smtClean="0"/>
              <a:t>02/02/2025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355F05-3945-4D92-81C8-ACE7EF6C052E}" type="slidenum">
              <a:rPr lang="fr-FR" smtClean="0"/>
              <a:t>‹N°›</a:t>
            </a:fld>
            <a:endParaRPr lang="fr-FR"/>
          </a:p>
        </p:txBody>
      </p:sp>
    </p:spTree>
    <p:extLst>
      <p:ext uri="{BB962C8B-B14F-4D97-AF65-F5344CB8AC3E}">
        <p14:creationId xmlns:p14="http://schemas.microsoft.com/office/powerpoint/2010/main" val="102609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2355F05-3945-4D92-81C8-ACE7EF6C052E}" type="slidenum">
              <a:rPr lang="fr-FR" smtClean="0"/>
              <a:t>32</a:t>
            </a:fld>
            <a:endParaRPr lang="fr-FR"/>
          </a:p>
        </p:txBody>
      </p:sp>
    </p:spTree>
    <p:extLst>
      <p:ext uri="{BB962C8B-B14F-4D97-AF65-F5344CB8AC3E}">
        <p14:creationId xmlns:p14="http://schemas.microsoft.com/office/powerpoint/2010/main" val="1329398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2/2/2025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003494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154955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2/2/2025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065424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89591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2/2/2025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63753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2/2/2025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64221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2/2/2025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110834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2/2/2025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71223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2/2/2025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470699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2/2/2025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067149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2/2/2025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401005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2/2/2025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‹N°›</a:t>
            </a:fld>
            <a:endParaRPr lang="en-US"/>
          </a:p>
        </p:txBody>
      </p:sp>
    </p:spTree>
    <p:extLst>
      <p:ext uri="{BB962C8B-B14F-4D97-AF65-F5344CB8AC3E}">
        <p14:creationId xmlns:p14="http://schemas.microsoft.com/office/powerpoint/2010/main" val="420661344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travail-emploi.gouv.fr/qualiopi-marque-de-certification-qualite-des-prestataires-de-formation#anchor-navigation-21" TargetMode="External"/><Relationship Id="rId3" Type="http://schemas.openxmlformats.org/officeDocument/2006/relationships/hyperlink" Target="https://travail-emploi.gouv.fr/qualiopi-marque-de-certification-qualite-des-prestataires-de-formation#anchor-navigation-451" TargetMode="External"/><Relationship Id="rId7" Type="http://schemas.openxmlformats.org/officeDocument/2006/relationships/hyperlink" Target="https://travail-emploi.gouv.fr/qualiopi-marque-de-certification-qualite-des-prestataires-de-formation#anchor-navigation-305"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s://travail-emploi.gouv.fr/qualiopi-marque-de-certification-qualite-des-prestataires-de-formation#anchor-navigation-197" TargetMode="External"/><Relationship Id="rId5" Type="http://schemas.openxmlformats.org/officeDocument/2006/relationships/hyperlink" Target="https://travail-emploi.gouv.fr/qualiopi-marque-de-certification-qualite-des-prestataires-de-formation#anchor-navigation-215" TargetMode="External"/><Relationship Id="rId4" Type="http://schemas.openxmlformats.org/officeDocument/2006/relationships/hyperlink" Target="https://travail-emploi.gouv.fr/qualiopi-marque-de-certification-qualite-des-prestataires-de-formation#anchor-navigation-44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travail-emploi.gouv.fr/fonctionnement-de-la-formation-professionnelle/acteurs-et-cadre-de-la-formation-professionnelle" TargetMode="Externa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francecompetences.fr/Qualite-de-la-formation-7-instances-de-labellisation-reconnues-par-France.html" TargetMode="Externa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travail-emploi.gouv.fr/sites/travail-emploi/files/files-spip/pdf/reglement_d_usage_qualiopi.pdf" TargetMode="External"/><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hyperlink" Target="https://travail-emploi.gouv.fr/sites/travail-emploi/files/files-spip/pdf/charte_qualiopi.pdf" TargetMode="External"/><Relationship Id="rId4" Type="http://schemas.openxmlformats.org/officeDocument/2006/relationships/hyperlink" Target="https://travail-emploi.gouv.fr/sites/travail-emploi/files/files-spip/pdf/charte-usage-qualiopi.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1BA7680-B1FB-4B6B-2155-45DD5D6C4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543FB58-5553-BFFC-3DDA-9848080FB10A}"/>
              </a:ext>
            </a:extLst>
          </p:cNvPr>
          <p:cNvPicPr>
            <a:picLocks noChangeAspect="1"/>
          </p:cNvPicPr>
          <p:nvPr/>
        </p:nvPicPr>
        <p:blipFill>
          <a:blip r:embed="rId2"/>
          <a:srcRect t="23391" r="9091"/>
          <a:stretch/>
        </p:blipFill>
        <p:spPr>
          <a:xfrm>
            <a:off x="20" y="0"/>
            <a:ext cx="12191980" cy="6858001"/>
          </a:xfrm>
          <a:prstGeom prst="rect">
            <a:avLst/>
          </a:prstGeom>
        </p:spPr>
      </p:pic>
      <p:sp>
        <p:nvSpPr>
          <p:cNvPr id="20" name="Rectangle 19">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32383"/>
            <a:ext cx="12192000" cy="4525617"/>
          </a:xfrm>
          <a:prstGeom prst="rect">
            <a:avLst/>
          </a:prstGeom>
          <a:gradFill>
            <a:gsLst>
              <a:gs pos="0">
                <a:srgbClr val="000000">
                  <a:alpha val="0"/>
                </a:srgbClr>
              </a:gs>
              <a:gs pos="55000">
                <a:srgbClr val="000000">
                  <a:alpha val="35000"/>
                </a:srgbClr>
              </a:gs>
              <a:gs pos="100000">
                <a:srgbClr val="000000">
                  <a:alpha val="4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EFE6333-BC8D-4423-B0A4-674D789BA001}"/>
              </a:ext>
            </a:extLst>
          </p:cNvPr>
          <p:cNvSpPr>
            <a:spLocks noGrp="1"/>
          </p:cNvSpPr>
          <p:nvPr>
            <p:ph type="ctrTitle"/>
          </p:nvPr>
        </p:nvSpPr>
        <p:spPr>
          <a:xfrm>
            <a:off x="624506" y="3991500"/>
            <a:ext cx="8837546" cy="1870483"/>
          </a:xfrm>
        </p:spPr>
        <p:txBody>
          <a:bodyPr>
            <a:normAutofit/>
          </a:bodyPr>
          <a:lstStyle/>
          <a:p>
            <a:pPr algn="l"/>
            <a:r>
              <a:rPr lang="fr-FR" sz="6000" dirty="0">
                <a:solidFill>
                  <a:srgbClr val="FFFFFF"/>
                </a:solidFill>
              </a:rPr>
              <a:t>Qu’est que la qualification QUALIOPI</a:t>
            </a:r>
          </a:p>
        </p:txBody>
      </p:sp>
      <p:sp>
        <p:nvSpPr>
          <p:cNvPr id="3" name="Sous-titre 2">
            <a:extLst>
              <a:ext uri="{FF2B5EF4-FFF2-40B4-BE49-F238E27FC236}">
                <a16:creationId xmlns:a16="http://schemas.microsoft.com/office/drawing/2014/main" id="{FD5EC75A-5DC7-5054-1316-D04F96507D1A}"/>
              </a:ext>
            </a:extLst>
          </p:cNvPr>
          <p:cNvSpPr>
            <a:spLocks noGrp="1"/>
          </p:cNvSpPr>
          <p:nvPr>
            <p:ph type="subTitle" idx="1"/>
          </p:nvPr>
        </p:nvSpPr>
        <p:spPr>
          <a:xfrm>
            <a:off x="4664597" y="6857998"/>
            <a:ext cx="5173883" cy="45719"/>
          </a:xfrm>
        </p:spPr>
        <p:txBody>
          <a:bodyPr>
            <a:normAutofit fontScale="25000" lnSpcReduction="20000"/>
          </a:bodyPr>
          <a:lstStyle/>
          <a:p>
            <a:pPr algn="l"/>
            <a:endParaRPr lang="fr-FR" sz="2400" dirty="0">
              <a:solidFill>
                <a:srgbClr val="FFFFFF"/>
              </a:solidFill>
            </a:endParaRPr>
          </a:p>
        </p:txBody>
      </p:sp>
    </p:spTree>
    <p:extLst>
      <p:ext uri="{BB962C8B-B14F-4D97-AF65-F5344CB8AC3E}">
        <p14:creationId xmlns:p14="http://schemas.microsoft.com/office/powerpoint/2010/main" val="16282219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llustration de tableau périodique">
            <a:extLst>
              <a:ext uri="{FF2B5EF4-FFF2-40B4-BE49-F238E27FC236}">
                <a16:creationId xmlns:a16="http://schemas.microsoft.com/office/drawing/2014/main" id="{7BD1EB06-5103-65C1-9583-9337C7C4E680}"/>
              </a:ext>
            </a:extLst>
          </p:cNvPr>
          <p:cNvPicPr>
            <a:picLocks noChangeAspect="1"/>
          </p:cNvPicPr>
          <p:nvPr/>
        </p:nvPicPr>
        <p:blipFill>
          <a:blip r:embed="rId2"/>
          <a:srcRect l="3511" r="24890"/>
          <a:stretch/>
        </p:blipFill>
        <p:spPr>
          <a:xfrm>
            <a:off x="20" y="10"/>
            <a:ext cx="4910308" cy="6857990"/>
          </a:xfrm>
          <a:prstGeom prst="rect">
            <a:avLst/>
          </a:prstGeom>
        </p:spPr>
      </p:pic>
      <p:sp>
        <p:nvSpPr>
          <p:cNvPr id="15" name="ZoneTexte 14">
            <a:extLst>
              <a:ext uri="{FF2B5EF4-FFF2-40B4-BE49-F238E27FC236}">
                <a16:creationId xmlns:a16="http://schemas.microsoft.com/office/drawing/2014/main" id="{C3FAB358-ECF7-09C4-18F2-0402B07F7B4C}"/>
              </a:ext>
            </a:extLst>
          </p:cNvPr>
          <p:cNvSpPr txBox="1"/>
          <p:nvPr/>
        </p:nvSpPr>
        <p:spPr>
          <a:xfrm>
            <a:off x="5568537" y="2214282"/>
            <a:ext cx="5916168" cy="4095078"/>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sz="2400" b="1" i="0" cap="all" dirty="0">
                <a:effectLst/>
              </a:rPr>
              <a:t>Résumé</a:t>
            </a:r>
          </a:p>
          <a:p>
            <a:pPr indent="-228600">
              <a:lnSpc>
                <a:spcPct val="120000"/>
              </a:lnSpc>
              <a:spcAft>
                <a:spcPts val="600"/>
              </a:spcAft>
              <a:buFont typeface="Arial" panose="020B0604020202020204" pitchFamily="34" charset="0"/>
              <a:buChar char="•"/>
            </a:pPr>
            <a:r>
              <a:rPr lang="en-US" sz="2400" b="0" i="0" dirty="0">
                <a:effectLst/>
                <a:hlinkClick r:id="rId3"/>
              </a:rPr>
              <a:t>En quoi consiste la marque Qualiopi ?</a:t>
            </a:r>
            <a:endParaRPr lang="en-US" sz="2400" b="0" i="0" dirty="0">
              <a:effectLst/>
            </a:endParaRPr>
          </a:p>
          <a:p>
            <a:pPr indent="-228600">
              <a:lnSpc>
                <a:spcPct val="120000"/>
              </a:lnSpc>
              <a:spcAft>
                <a:spcPts val="600"/>
              </a:spcAft>
              <a:buFont typeface="Arial" panose="020B0604020202020204" pitchFamily="34" charset="0"/>
              <a:buChar char="•"/>
            </a:pPr>
            <a:r>
              <a:rPr lang="en-US" sz="2400" b="0" i="0" dirty="0">
                <a:effectLst/>
                <a:hlinkClick r:id="rId4"/>
              </a:rPr>
              <a:t>Qui est concerné par la marque Qualiopi ?</a:t>
            </a:r>
            <a:endParaRPr lang="en-US" sz="2400" b="0" i="0" dirty="0">
              <a:effectLst/>
            </a:endParaRPr>
          </a:p>
          <a:p>
            <a:pPr indent="-228600">
              <a:lnSpc>
                <a:spcPct val="120000"/>
              </a:lnSpc>
              <a:spcAft>
                <a:spcPts val="600"/>
              </a:spcAft>
              <a:buFont typeface="Arial" panose="020B0604020202020204" pitchFamily="34" charset="0"/>
              <a:buChar char="•"/>
            </a:pPr>
            <a:r>
              <a:rPr lang="en-US" sz="2400" b="0" i="0" dirty="0">
                <a:effectLst/>
                <a:hlinkClick r:id="rId5"/>
              </a:rPr>
              <a:t>Qui délivre la marque ?</a:t>
            </a:r>
            <a:endParaRPr lang="en-US" sz="2400" b="0" i="0" dirty="0">
              <a:effectLst/>
            </a:endParaRPr>
          </a:p>
          <a:p>
            <a:pPr indent="-228600">
              <a:lnSpc>
                <a:spcPct val="120000"/>
              </a:lnSpc>
              <a:spcAft>
                <a:spcPts val="600"/>
              </a:spcAft>
              <a:buFont typeface="Arial" panose="020B0604020202020204" pitchFamily="34" charset="0"/>
              <a:buChar char="•"/>
            </a:pPr>
            <a:r>
              <a:rPr lang="en-US" sz="2400" b="0" i="0" dirty="0">
                <a:effectLst/>
                <a:hlinkClick r:id="rId6"/>
              </a:rPr>
              <a:t>Comment obtenir la marque ?</a:t>
            </a:r>
            <a:endParaRPr lang="en-US" sz="2400" b="0" i="0" dirty="0">
              <a:effectLst/>
            </a:endParaRPr>
          </a:p>
          <a:p>
            <a:pPr indent="-228600">
              <a:lnSpc>
                <a:spcPct val="120000"/>
              </a:lnSpc>
              <a:spcAft>
                <a:spcPts val="600"/>
              </a:spcAft>
              <a:buFont typeface="Arial" panose="020B0604020202020204" pitchFamily="34" charset="0"/>
              <a:buChar char="•"/>
            </a:pPr>
            <a:r>
              <a:rPr lang="en-US" sz="2400" b="0" i="0" dirty="0">
                <a:effectLst/>
                <a:hlinkClick r:id="rId7"/>
              </a:rPr>
              <a:t>Documents</a:t>
            </a:r>
            <a:endParaRPr lang="en-US" sz="2400" b="0" i="0" dirty="0">
              <a:effectLst/>
            </a:endParaRPr>
          </a:p>
          <a:p>
            <a:pPr indent="-228600">
              <a:lnSpc>
                <a:spcPct val="120000"/>
              </a:lnSpc>
              <a:spcAft>
                <a:spcPts val="600"/>
              </a:spcAft>
              <a:buFont typeface="Arial" panose="020B0604020202020204" pitchFamily="34" charset="0"/>
              <a:buChar char="•"/>
            </a:pPr>
            <a:r>
              <a:rPr lang="en-US" sz="2400" b="0" i="0" dirty="0">
                <a:effectLst/>
                <a:hlinkClick r:id="rId8"/>
              </a:rPr>
              <a:t>Articles associés</a:t>
            </a:r>
            <a:endParaRPr lang="en-US" sz="2400" b="0" i="0" dirty="0">
              <a:effectLst/>
            </a:endParaRPr>
          </a:p>
        </p:txBody>
      </p:sp>
    </p:spTree>
    <p:extLst>
      <p:ext uri="{BB962C8B-B14F-4D97-AF65-F5344CB8AC3E}">
        <p14:creationId xmlns:p14="http://schemas.microsoft.com/office/powerpoint/2010/main" val="933646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3867147-1C83-BF71-39B0-B590EE7F3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191680DD-F265-9461-6596-288638D6BD14}"/>
              </a:ext>
            </a:extLst>
          </p:cNvPr>
          <p:cNvSpPr txBox="1"/>
          <p:nvPr/>
        </p:nvSpPr>
        <p:spPr>
          <a:xfrm>
            <a:off x="7177176" y="1792224"/>
            <a:ext cx="4307527" cy="4517136"/>
          </a:xfrm>
          <a:prstGeom prst="rect">
            <a:avLst/>
          </a:prstGeom>
        </p:spPr>
        <p:txBody>
          <a:bodyPr vert="horz" lIns="91440" tIns="45720" rIns="91440" bIns="45720" rtlCol="0" anchor="t">
            <a:normAutofit/>
          </a:bodyPr>
          <a:lstStyle/>
          <a:p>
            <a:pPr indent="-228600">
              <a:lnSpc>
                <a:spcPct val="110000"/>
              </a:lnSpc>
              <a:spcAft>
                <a:spcPts val="600"/>
              </a:spcAft>
              <a:buFont typeface="Arial" panose="020B0604020202020204" pitchFamily="34" charset="0"/>
              <a:buChar char="•"/>
            </a:pPr>
            <a:r>
              <a:rPr lang="en-US" sz="1700" b="0" i="0" dirty="0">
                <a:effectLst/>
              </a:rPr>
              <a:t>La loi n° 2018-771 du 5 septembre 2018 pour la liberté de choisir son avenir professionnel prévoit dans son article 6 une </a:t>
            </a:r>
            <a:r>
              <a:rPr lang="en-US" sz="1700" b="1" i="0" dirty="0">
                <a:effectLst/>
              </a:rPr>
              <a:t>obligation de certification</a:t>
            </a:r>
            <a:r>
              <a:rPr lang="en-US" sz="1700" b="0" i="0" dirty="0">
                <a:effectLst/>
              </a:rPr>
              <a:t>, par un organisme tiers, des </a:t>
            </a:r>
            <a:r>
              <a:rPr lang="en-US" sz="1700" b="1" i="0" dirty="0">
                <a:effectLst/>
              </a:rPr>
              <a:t>organismes réalisant des actions concourant au développement des compétences</a:t>
            </a:r>
            <a:r>
              <a:rPr lang="en-US" sz="1700" b="0" i="0" dirty="0">
                <a:effectLst/>
              </a:rPr>
              <a:t> sur la base d’un </a:t>
            </a:r>
            <a:r>
              <a:rPr lang="en-US" sz="1700" b="1" i="0" dirty="0">
                <a:effectLst/>
              </a:rPr>
              <a:t>référentiel national unique</a:t>
            </a:r>
            <a:r>
              <a:rPr lang="en-US" sz="1700" b="0" i="0" dirty="0">
                <a:effectLst/>
              </a:rPr>
              <a:t>, s’ils veulent bénéficier de fonds publics ou mutualisés (financement par un opérateur de compétences, par la commission mentionnée à l’article L. 6323-17-6, par l’État, par les régions, par la Caisse des dépôts et consignations, par France Travail ou par l’Agefiph).</a:t>
            </a:r>
            <a:endParaRPr lang="en-US" sz="1700" dirty="0"/>
          </a:p>
        </p:txBody>
      </p:sp>
      <p:pic>
        <p:nvPicPr>
          <p:cNvPr id="7" name="Graphic 6" descr="Juge">
            <a:extLst>
              <a:ext uri="{FF2B5EF4-FFF2-40B4-BE49-F238E27FC236}">
                <a16:creationId xmlns:a16="http://schemas.microsoft.com/office/drawing/2014/main" id="{13D18777-9616-F76F-237C-823D50C750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18576" y="1792223"/>
            <a:ext cx="4539813" cy="4539813"/>
          </a:xfrm>
          <a:prstGeom prst="rect">
            <a:avLst/>
          </a:prstGeom>
        </p:spPr>
      </p:pic>
    </p:spTree>
    <p:extLst>
      <p:ext uri="{BB962C8B-B14F-4D97-AF65-F5344CB8AC3E}">
        <p14:creationId xmlns:p14="http://schemas.microsoft.com/office/powerpoint/2010/main" val="911923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C963C0F8-461B-978A-34C3-4118F985494E}"/>
              </a:ext>
            </a:extLst>
          </p:cNvPr>
          <p:cNvGraphicFramePr/>
          <p:nvPr>
            <p:extLst>
              <p:ext uri="{D42A27DB-BD31-4B8C-83A1-F6EECF244321}">
                <p14:modId xmlns:p14="http://schemas.microsoft.com/office/powerpoint/2010/main" val="4284786055"/>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4798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ZoneTexte 2">
            <a:extLst>
              <a:ext uri="{FF2B5EF4-FFF2-40B4-BE49-F238E27FC236}">
                <a16:creationId xmlns:a16="http://schemas.microsoft.com/office/drawing/2014/main" id="{35010066-F3F5-1FFC-16E7-E22C7ABAD6E5}"/>
              </a:ext>
            </a:extLst>
          </p:cNvPr>
          <p:cNvGraphicFramePr/>
          <p:nvPr>
            <p:extLst>
              <p:ext uri="{D42A27DB-BD31-4B8C-83A1-F6EECF244321}">
                <p14:modId xmlns:p14="http://schemas.microsoft.com/office/powerpoint/2010/main" val="2303713156"/>
              </p:ext>
            </p:extLst>
          </p:nvPr>
        </p:nvGraphicFramePr>
        <p:xfrm>
          <a:off x="3047036" y="277793"/>
          <a:ext cx="7694270" cy="5833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4529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E468D742-2096-9CB9-6F72-0982661ADBDB}"/>
              </a:ext>
            </a:extLst>
          </p:cNvPr>
          <p:cNvSpPr txBox="1"/>
          <p:nvPr/>
        </p:nvSpPr>
        <p:spPr>
          <a:xfrm>
            <a:off x="612648" y="2212848"/>
            <a:ext cx="5862396" cy="4096512"/>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b="1" i="0" dirty="0">
                <a:effectLst/>
              </a:rPr>
              <a:t>Qui délivre la marque ?</a:t>
            </a:r>
          </a:p>
          <a:p>
            <a:pPr indent="-228600">
              <a:lnSpc>
                <a:spcPct val="120000"/>
              </a:lnSpc>
              <a:spcAft>
                <a:spcPts val="600"/>
              </a:spcAft>
              <a:buFont typeface="Arial" panose="020B0604020202020204" pitchFamily="34" charset="0"/>
              <a:buChar char="•"/>
            </a:pPr>
            <a:r>
              <a:rPr lang="en-US" b="0" i="0" dirty="0">
                <a:effectLst/>
              </a:rPr>
              <a:t>La marque Qualiopi est délivrée par des </a:t>
            </a:r>
            <a:r>
              <a:rPr lang="en-US" b="1" i="0" dirty="0">
                <a:effectLst/>
              </a:rPr>
              <a:t>organismes certificateurs accrédités ou autorisés par le Comité français d’accréditation (</a:t>
            </a:r>
            <a:r>
              <a:rPr lang="en-US" b="1" i="0" dirty="0" err="1">
                <a:effectLst/>
              </a:rPr>
              <a:t>Cofrac</a:t>
            </a:r>
            <a:r>
              <a:rPr lang="en-US" b="1" i="0" dirty="0">
                <a:effectLst/>
              </a:rPr>
              <a:t>)</a:t>
            </a:r>
            <a:r>
              <a:rPr lang="en-US" b="0" i="0" dirty="0">
                <a:effectLst/>
              </a:rPr>
              <a:t> sur la base du référentiel national qualité.</a:t>
            </a:r>
          </a:p>
          <a:p>
            <a:pPr indent="-228600">
              <a:lnSpc>
                <a:spcPct val="120000"/>
              </a:lnSpc>
              <a:spcAft>
                <a:spcPts val="600"/>
              </a:spcAft>
              <a:buFont typeface="Arial" panose="020B0604020202020204" pitchFamily="34" charset="0"/>
              <a:buChar char="•"/>
            </a:pPr>
            <a:r>
              <a:rPr lang="en-US" b="0" i="0" dirty="0">
                <a:effectLst/>
                <a:hlinkClick r:id="rId2" tooltip="Consulter la liste de ces organismes certificateurs - nouvelle fenêtre"/>
              </a:rPr>
              <a:t>Consulter la liste de ces organismes certificateurs</a:t>
            </a:r>
            <a:endParaRPr lang="en-US" b="0" i="0" dirty="0">
              <a:effectLst/>
            </a:endParaRPr>
          </a:p>
        </p:txBody>
      </p:sp>
      <p:pic>
        <p:nvPicPr>
          <p:cNvPr id="7" name="Graphic 6" descr="Questions">
            <a:extLst>
              <a:ext uri="{FF2B5EF4-FFF2-40B4-BE49-F238E27FC236}">
                <a16:creationId xmlns:a16="http://schemas.microsoft.com/office/drawing/2014/main" id="{DF4E09EA-68F1-D491-47A6-DDB4899927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91395" y="1102440"/>
            <a:ext cx="4681506" cy="4681506"/>
          </a:xfrm>
          <a:prstGeom prst="rect">
            <a:avLst/>
          </a:prstGeom>
        </p:spPr>
      </p:pic>
    </p:spTree>
    <p:extLst>
      <p:ext uri="{BB962C8B-B14F-4D97-AF65-F5344CB8AC3E}">
        <p14:creationId xmlns:p14="http://schemas.microsoft.com/office/powerpoint/2010/main" val="1798532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22E334F3-BE0C-7375-C94B-2F1A616C3223}"/>
              </a:ext>
            </a:extLst>
          </p:cNvPr>
          <p:cNvSpPr txBox="1"/>
          <p:nvPr/>
        </p:nvSpPr>
        <p:spPr>
          <a:xfrm>
            <a:off x="612648" y="2212848"/>
            <a:ext cx="5862396" cy="4096512"/>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sz="2800" b="1" i="0" dirty="0">
                <a:effectLst/>
              </a:rPr>
              <a:t>Le Référentiel national qualité</a:t>
            </a:r>
          </a:p>
          <a:p>
            <a:pPr indent="-228600">
              <a:lnSpc>
                <a:spcPct val="120000"/>
              </a:lnSpc>
              <a:spcAft>
                <a:spcPts val="600"/>
              </a:spcAft>
              <a:buFont typeface="Arial" panose="020B0604020202020204" pitchFamily="34" charset="0"/>
              <a:buChar char="•"/>
            </a:pPr>
            <a:r>
              <a:rPr lang="en-US" sz="2800" b="0" i="0" dirty="0">
                <a:effectLst/>
              </a:rPr>
              <a:t>Ce référentiel est organisé autour de </a:t>
            </a:r>
            <a:r>
              <a:rPr lang="en-US" sz="2800" b="1" i="0" dirty="0">
                <a:effectLst/>
              </a:rPr>
              <a:t>sept critères qualité</a:t>
            </a:r>
            <a:r>
              <a:rPr lang="en-US" sz="2800" b="0" i="0" dirty="0">
                <a:effectLst/>
              </a:rPr>
              <a:t> :</a:t>
            </a:r>
          </a:p>
        </p:txBody>
      </p:sp>
      <p:pic>
        <p:nvPicPr>
          <p:cNvPr id="7" name="Graphic 6" descr="Base de données">
            <a:extLst>
              <a:ext uri="{FF2B5EF4-FFF2-40B4-BE49-F238E27FC236}">
                <a16:creationId xmlns:a16="http://schemas.microsoft.com/office/drawing/2014/main" id="{96EECE42-55B3-14A7-BFB4-B45BAA43B9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91395" y="1102440"/>
            <a:ext cx="4681506" cy="4681506"/>
          </a:xfrm>
          <a:prstGeom prst="rect">
            <a:avLst/>
          </a:prstGeom>
        </p:spPr>
      </p:pic>
    </p:spTree>
    <p:extLst>
      <p:ext uri="{BB962C8B-B14F-4D97-AF65-F5344CB8AC3E}">
        <p14:creationId xmlns:p14="http://schemas.microsoft.com/office/powerpoint/2010/main" val="1385818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A2AFC67-0973-EC0D-F14E-710D701B2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4" descr="Chiffres du marché boursier sur écran digital">
            <a:extLst>
              <a:ext uri="{FF2B5EF4-FFF2-40B4-BE49-F238E27FC236}">
                <a16:creationId xmlns:a16="http://schemas.microsoft.com/office/drawing/2014/main" id="{EB2E8366-153A-0A60-9CD6-07C3493A4367}"/>
              </a:ext>
            </a:extLst>
          </p:cNvPr>
          <p:cNvPicPr>
            <a:picLocks noChangeAspect="1"/>
          </p:cNvPicPr>
          <p:nvPr/>
        </p:nvPicPr>
        <p:blipFill>
          <a:blip r:embed="rId2"/>
          <a:srcRect l="29888" r="6922" b="-1"/>
          <a:stretch/>
        </p:blipFill>
        <p:spPr>
          <a:xfrm>
            <a:off x="4752550" y="10"/>
            <a:ext cx="7439450" cy="6857990"/>
          </a:xfrm>
          <a:prstGeom prst="rect">
            <a:avLst/>
          </a:prstGeom>
        </p:spPr>
      </p:pic>
      <p:sp>
        <p:nvSpPr>
          <p:cNvPr id="3" name="ZoneTexte 2">
            <a:extLst>
              <a:ext uri="{FF2B5EF4-FFF2-40B4-BE49-F238E27FC236}">
                <a16:creationId xmlns:a16="http://schemas.microsoft.com/office/drawing/2014/main" id="{194CCC2F-F312-6318-1200-A141D829916F}"/>
              </a:ext>
            </a:extLst>
          </p:cNvPr>
          <p:cNvSpPr txBox="1"/>
          <p:nvPr/>
        </p:nvSpPr>
        <p:spPr>
          <a:xfrm>
            <a:off x="614680" y="2212848"/>
            <a:ext cx="3553413" cy="4122420"/>
          </a:xfrm>
          <a:prstGeom prst="rect">
            <a:avLst/>
          </a:prstGeom>
        </p:spPr>
        <p:txBody>
          <a:bodyPr vert="horz" lIns="91440" tIns="45720" rIns="91440" bIns="45720" rtlCol="0">
            <a:noAutofit/>
          </a:bodyPr>
          <a:lstStyle/>
          <a:p>
            <a:pPr marL="285750" indent="-228600">
              <a:lnSpc>
                <a:spcPct val="120000"/>
              </a:lnSpc>
              <a:spcAft>
                <a:spcPts val="600"/>
              </a:spcAft>
              <a:buFont typeface="Arial" panose="020B0604020202020204" pitchFamily="34" charset="0"/>
              <a:buChar char="•"/>
            </a:pPr>
            <a:r>
              <a:rPr lang="en-US" sz="2800" b="1" i="0" dirty="0">
                <a:effectLst/>
              </a:rPr>
              <a:t>1 Conditions d’information du public</a:t>
            </a:r>
            <a:r>
              <a:rPr lang="en-US" sz="2800" b="0" i="0" dirty="0">
                <a:effectLst/>
              </a:rPr>
              <a:t> sur les prestations proposées, les délais pour y accéder et les résultats obtenus ;</a:t>
            </a:r>
          </a:p>
        </p:txBody>
      </p:sp>
    </p:spTree>
    <p:extLst>
      <p:ext uri="{BB962C8B-B14F-4D97-AF65-F5344CB8AC3E}">
        <p14:creationId xmlns:p14="http://schemas.microsoft.com/office/powerpoint/2010/main" val="3393647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9F2F7DE1-A327-6C0F-3E60-D646261AED8A}"/>
              </a:ext>
            </a:extLst>
          </p:cNvPr>
          <p:cNvSpPr txBox="1"/>
          <p:nvPr/>
        </p:nvSpPr>
        <p:spPr>
          <a:xfrm>
            <a:off x="612648" y="787078"/>
            <a:ext cx="4621553" cy="4955998"/>
          </a:xfrm>
          <a:prstGeom prst="rect">
            <a:avLst/>
          </a:prstGeom>
        </p:spPr>
        <p:txBody>
          <a:bodyPr vert="horz" lIns="91440" tIns="45720" rIns="91440" bIns="45720" rtlCol="0">
            <a:noAutofit/>
          </a:bodyPr>
          <a:lstStyle/>
          <a:p>
            <a:pPr indent="-228600">
              <a:lnSpc>
                <a:spcPct val="120000"/>
              </a:lnSpc>
              <a:spcAft>
                <a:spcPts val="600"/>
              </a:spcAft>
              <a:buFont typeface="Arial" panose="020B0604020202020204" pitchFamily="34" charset="0"/>
              <a:buChar char="•"/>
            </a:pPr>
            <a:r>
              <a:rPr lang="en-US" sz="2800" b="1" i="0" dirty="0">
                <a:effectLst/>
              </a:rPr>
              <a:t>Identification précise des objectifs</a:t>
            </a:r>
            <a:r>
              <a:rPr lang="en-US" sz="2800" b="0" i="0" dirty="0">
                <a:effectLst/>
              </a:rPr>
              <a:t> des prestations proposées et l’adaptation de ces prestations aux publics bénéficiaires, lors de la conception des prestations ;</a:t>
            </a:r>
          </a:p>
        </p:txBody>
      </p:sp>
      <p:pic>
        <p:nvPicPr>
          <p:cNvPr id="7" name="Graphic 6" descr="Mille">
            <a:extLst>
              <a:ext uri="{FF2B5EF4-FFF2-40B4-BE49-F238E27FC236}">
                <a16:creationId xmlns:a16="http://schemas.microsoft.com/office/drawing/2014/main" id="{D116AEF8-BED4-C031-E041-913BE99B64B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3830433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B53384F2-95FB-466F-90D1-A33364526FAA}"/>
              </a:ext>
            </a:extLst>
          </p:cNvPr>
          <p:cNvSpPr txBox="1"/>
          <p:nvPr/>
        </p:nvSpPr>
        <p:spPr>
          <a:xfrm>
            <a:off x="612648" y="2584058"/>
            <a:ext cx="4621553" cy="3159018"/>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sz="2400" b="1" i="0" dirty="0">
                <a:effectLst/>
              </a:rPr>
              <a:t>Adaptation aux publics bénéficiaires</a:t>
            </a:r>
            <a:r>
              <a:rPr lang="en-US" sz="2400" b="0" i="0" dirty="0">
                <a:effectLst/>
              </a:rPr>
              <a:t> des prestations et des modalités d’accueil, d’accompagnement, de suivi et d’évaluation mises en œuvre ;</a:t>
            </a:r>
          </a:p>
        </p:txBody>
      </p:sp>
      <p:pic>
        <p:nvPicPr>
          <p:cNvPr id="7" name="Graphic 6" descr="Ajout de rapport">
            <a:extLst>
              <a:ext uri="{FF2B5EF4-FFF2-40B4-BE49-F238E27FC236}">
                <a16:creationId xmlns:a16="http://schemas.microsoft.com/office/drawing/2014/main" id="{A67ECBC9-2758-4F38-2C9F-0D5C4B0810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1316347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C0BC2E34-54FA-E09B-9333-C86A9C42B90C}"/>
              </a:ext>
            </a:extLst>
          </p:cNvPr>
          <p:cNvSpPr txBox="1"/>
          <p:nvPr/>
        </p:nvSpPr>
        <p:spPr>
          <a:xfrm>
            <a:off x="612648" y="1114923"/>
            <a:ext cx="5283279" cy="4628153"/>
          </a:xfrm>
          <a:prstGeom prst="rect">
            <a:avLst/>
          </a:prstGeom>
        </p:spPr>
        <p:txBody>
          <a:bodyPr vert="horz" lIns="91440" tIns="45720" rIns="91440" bIns="45720" rtlCol="0">
            <a:noAutofit/>
          </a:bodyPr>
          <a:lstStyle/>
          <a:p>
            <a:pPr indent="-228600">
              <a:lnSpc>
                <a:spcPct val="120000"/>
              </a:lnSpc>
              <a:spcAft>
                <a:spcPts val="600"/>
              </a:spcAft>
              <a:buFont typeface="Arial" panose="020B0604020202020204" pitchFamily="34" charset="0"/>
              <a:buChar char="•"/>
            </a:pPr>
            <a:r>
              <a:rPr lang="en-US" sz="3600" b="1" i="0" dirty="0">
                <a:effectLst/>
              </a:rPr>
              <a:t>Adéquation des moyens</a:t>
            </a:r>
            <a:r>
              <a:rPr lang="en-US" sz="3600" b="0" i="0" dirty="0">
                <a:effectLst/>
              </a:rPr>
              <a:t> pédagogiques, techniques et d’encadrement aux prestations mises en œuvre ;</a:t>
            </a:r>
          </a:p>
        </p:txBody>
      </p:sp>
      <p:pic>
        <p:nvPicPr>
          <p:cNvPr id="7" name="Graphic 6" descr="Venn Diagram">
            <a:extLst>
              <a:ext uri="{FF2B5EF4-FFF2-40B4-BE49-F238E27FC236}">
                <a16:creationId xmlns:a16="http://schemas.microsoft.com/office/drawing/2014/main" id="{4633673E-741B-4913-9467-FD95630614C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1602192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FB5FA190-1804-AFB6-CDDA-6E66019383C0}"/>
              </a:ext>
            </a:extLst>
          </p:cNvPr>
          <p:cNvSpPr txBox="1"/>
          <p:nvPr/>
        </p:nvSpPr>
        <p:spPr>
          <a:xfrm>
            <a:off x="612648" y="486137"/>
            <a:ext cx="4621553" cy="5256939"/>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sz="3200" b="0" i="0" dirty="0">
                <a:effectLst/>
              </a:rPr>
              <a:t>Qualification et développement des </a:t>
            </a:r>
            <a:r>
              <a:rPr lang="en-US" sz="3200" b="1" i="0" dirty="0">
                <a:effectLst/>
              </a:rPr>
              <a:t>connaissances et compétences des personnels</a:t>
            </a:r>
            <a:r>
              <a:rPr lang="en-US" sz="3200" b="0" i="0" dirty="0">
                <a:effectLst/>
              </a:rPr>
              <a:t> chargés de mettre en œuvre les prestations ;</a:t>
            </a:r>
          </a:p>
        </p:txBody>
      </p:sp>
      <p:pic>
        <p:nvPicPr>
          <p:cNvPr id="7" name="Graphic 6" descr="Head with Gears">
            <a:extLst>
              <a:ext uri="{FF2B5EF4-FFF2-40B4-BE49-F238E27FC236}">
                <a16:creationId xmlns:a16="http://schemas.microsoft.com/office/drawing/2014/main" id="{550DA85A-FDA7-4D78-AD32-58293A385A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1127585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DA9942F-A18C-9E9D-BF08-9291C54E1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Ruban">
            <a:extLst>
              <a:ext uri="{FF2B5EF4-FFF2-40B4-BE49-F238E27FC236}">
                <a16:creationId xmlns:a16="http://schemas.microsoft.com/office/drawing/2014/main" id="{53799424-DC2E-C5BD-6E9A-8E9CE0E097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30769" y="1429352"/>
            <a:ext cx="4330461" cy="4330461"/>
          </a:xfrm>
          <a:prstGeom prst="rect">
            <a:avLst/>
          </a:prstGeom>
        </p:spPr>
      </p:pic>
      <p:sp>
        <p:nvSpPr>
          <p:cNvPr id="3" name="ZoneTexte 2">
            <a:extLst>
              <a:ext uri="{FF2B5EF4-FFF2-40B4-BE49-F238E27FC236}">
                <a16:creationId xmlns:a16="http://schemas.microsoft.com/office/drawing/2014/main" id="{2DB1871A-C7CA-FDF7-2033-E905735E272D}"/>
              </a:ext>
            </a:extLst>
          </p:cNvPr>
          <p:cNvSpPr txBox="1"/>
          <p:nvPr/>
        </p:nvSpPr>
        <p:spPr>
          <a:xfrm>
            <a:off x="2809809" y="353681"/>
            <a:ext cx="6572382" cy="97431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200" b="1" i="0" dirty="0">
                <a:effectLst/>
                <a:latin typeface="+mj-lt"/>
                <a:ea typeface="+mj-ea"/>
                <a:cs typeface="+mj-cs"/>
              </a:rPr>
              <a:t>Inscription et investissement du prestataire dans son environnement professionnel ;</a:t>
            </a:r>
          </a:p>
        </p:txBody>
      </p:sp>
    </p:spTree>
    <p:extLst>
      <p:ext uri="{BB962C8B-B14F-4D97-AF65-F5344CB8AC3E}">
        <p14:creationId xmlns:p14="http://schemas.microsoft.com/office/powerpoint/2010/main" val="419826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E3035D7A-F611-5C12-B6E1-52206F5A9829}"/>
              </a:ext>
            </a:extLst>
          </p:cNvPr>
          <p:cNvSpPr txBox="1"/>
          <p:nvPr/>
        </p:nvSpPr>
        <p:spPr>
          <a:xfrm>
            <a:off x="612648" y="636608"/>
            <a:ext cx="4621553" cy="5106468"/>
          </a:xfrm>
          <a:prstGeom prst="rect">
            <a:avLst/>
          </a:prstGeom>
        </p:spPr>
        <p:txBody>
          <a:bodyPr vert="horz" lIns="91440" tIns="45720" rIns="91440" bIns="45720" rtlCol="0">
            <a:noAutofit/>
          </a:bodyPr>
          <a:lstStyle/>
          <a:p>
            <a:pPr indent="-228600">
              <a:lnSpc>
                <a:spcPct val="120000"/>
              </a:lnSpc>
              <a:spcAft>
                <a:spcPts val="600"/>
              </a:spcAft>
              <a:buFont typeface="Arial" panose="020B0604020202020204" pitchFamily="34" charset="0"/>
              <a:buChar char="•"/>
            </a:pPr>
            <a:r>
              <a:rPr lang="en-US" sz="2800" b="0" i="0" dirty="0">
                <a:effectLst/>
              </a:rPr>
              <a:t>Pour chacun des sept critères, </a:t>
            </a:r>
            <a:r>
              <a:rPr lang="en-US" sz="2800" b="1" i="0" dirty="0">
                <a:effectLst/>
              </a:rPr>
              <a:t>le référentiel précise les indicateurs à mettre en œuvre</a:t>
            </a:r>
            <a:r>
              <a:rPr lang="en-US" sz="2800" b="0" i="0" dirty="0">
                <a:effectLst/>
              </a:rPr>
              <a:t>, en fonction de la catégorie d’action concernée (action de formation, bilan de compétence, VAE, formation par apprentissage).</a:t>
            </a:r>
            <a:endParaRPr lang="en-US" sz="2800" dirty="0"/>
          </a:p>
        </p:txBody>
      </p:sp>
      <p:pic>
        <p:nvPicPr>
          <p:cNvPr id="7" name="Graphic 6" descr="List">
            <a:extLst>
              <a:ext uri="{FF2B5EF4-FFF2-40B4-BE49-F238E27FC236}">
                <a16:creationId xmlns:a16="http://schemas.microsoft.com/office/drawing/2014/main" id="{2222E1A3-9312-E19A-8D13-9D6E6E8BE0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3408992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EF67DF45-569F-FB89-42EC-CB42D661C58B}"/>
              </a:ext>
            </a:extLst>
          </p:cNvPr>
          <p:cNvSpPr txBox="1"/>
          <p:nvPr/>
        </p:nvSpPr>
        <p:spPr>
          <a:xfrm>
            <a:off x="612648" y="474563"/>
            <a:ext cx="4621553" cy="5268514"/>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sz="2800" b="1" i="0" dirty="0">
                <a:effectLst/>
              </a:rPr>
              <a:t>À noter :</a:t>
            </a:r>
            <a:r>
              <a:rPr lang="en-US" sz="2800" b="0" i="0" dirty="0">
                <a:effectLst/>
              </a:rPr>
              <a:t> La loi offre également la possibilité que cette certification soit délivrée par une </a:t>
            </a:r>
            <a:r>
              <a:rPr lang="en-US" sz="2800" b="1" i="0" dirty="0">
                <a:effectLst/>
              </a:rPr>
              <a:t>instance de labellisation reconnue par France compétences</a:t>
            </a:r>
            <a:r>
              <a:rPr lang="en-US" sz="2800" b="0" i="0" dirty="0">
                <a:effectLst/>
              </a:rPr>
              <a:t> sur la base du référentiel national unique.</a:t>
            </a:r>
            <a:endParaRPr lang="en-US" sz="2800" dirty="0"/>
          </a:p>
        </p:txBody>
      </p:sp>
      <p:pic>
        <p:nvPicPr>
          <p:cNvPr id="7" name="Graphic 6" descr="Diploma Roll">
            <a:extLst>
              <a:ext uri="{FF2B5EF4-FFF2-40B4-BE49-F238E27FC236}">
                <a16:creationId xmlns:a16="http://schemas.microsoft.com/office/drawing/2014/main" id="{BAAEEB2E-DE37-3BE6-1B56-F11C66AB3C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2899122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416E5A92-736E-0B6F-CC89-848E4BED5547}"/>
              </a:ext>
            </a:extLst>
          </p:cNvPr>
          <p:cNvSpPr txBox="1"/>
          <p:nvPr/>
        </p:nvSpPr>
        <p:spPr>
          <a:xfrm>
            <a:off x="612648" y="625033"/>
            <a:ext cx="4621553" cy="5118043"/>
          </a:xfrm>
          <a:prstGeom prst="rect">
            <a:avLst/>
          </a:prstGeom>
        </p:spPr>
        <p:txBody>
          <a:bodyPr vert="horz" lIns="91440" tIns="45720" rIns="91440" bIns="45720" rtlCol="0">
            <a:noAutofit/>
          </a:bodyPr>
          <a:lstStyle/>
          <a:p>
            <a:pPr indent="-228600">
              <a:lnSpc>
                <a:spcPct val="110000"/>
              </a:lnSpc>
              <a:spcAft>
                <a:spcPts val="600"/>
              </a:spcAft>
              <a:buFont typeface="Arial" panose="020B0604020202020204" pitchFamily="34" charset="0"/>
              <a:buChar char="•"/>
            </a:pPr>
            <a:r>
              <a:rPr lang="en-US" sz="2000" b="0" i="0" dirty="0">
                <a:effectLst/>
              </a:rPr>
              <a:t>Le Conseil d'administration de France compétences du 14 décembre 2022 a validé la nouvelle liste des instances de labellisation. Depuis le 1</a:t>
            </a:r>
            <a:r>
              <a:rPr lang="en-US" sz="2000" b="0" i="0" baseline="30000" dirty="0">
                <a:effectLst/>
              </a:rPr>
              <a:t>er</a:t>
            </a:r>
            <a:r>
              <a:rPr lang="en-US" sz="2000" b="0" i="0" dirty="0">
                <a:effectLst/>
              </a:rPr>
              <a:t> janvier 2023, </a:t>
            </a:r>
            <a:r>
              <a:rPr lang="en-US" sz="2000" b="1" i="0" dirty="0">
                <a:effectLst/>
              </a:rPr>
              <a:t>huit organismes</a:t>
            </a:r>
            <a:r>
              <a:rPr lang="en-US" sz="2000" b="0" i="0" dirty="0">
                <a:effectLst/>
              </a:rPr>
              <a:t> sont habilités à délivrer la marque Qualiopi, pour la période 2023-2025. Ces instances pourront ainsi délivrer la marque de certification Qualiopi au titre de leur propre démarche qualité. Cette reconnaissance est valable pour une période de trois ans à compter du 1er janvier 2020, conformément aux dispositions de l’article R. 6316-4 du code du travail. La liste des instances reconnues est disponible </a:t>
            </a:r>
            <a:r>
              <a:rPr lang="en-US" sz="2000" b="0" i="0" dirty="0">
                <a:effectLst/>
                <a:hlinkClick r:id="rId2" tooltip="sur le site de France compétences - nouvelle fenêtre"/>
              </a:rPr>
              <a:t>sur le site de France compétences</a:t>
            </a:r>
            <a:r>
              <a:rPr lang="en-US" sz="2000" b="0" i="0" dirty="0">
                <a:effectLst/>
              </a:rPr>
              <a:t>.</a:t>
            </a:r>
            <a:endParaRPr lang="en-US" sz="2000" dirty="0"/>
          </a:p>
        </p:txBody>
      </p:sp>
      <p:pic>
        <p:nvPicPr>
          <p:cNvPr id="7" name="Graphic 6" descr="Head with Gears">
            <a:extLst>
              <a:ext uri="{FF2B5EF4-FFF2-40B4-BE49-F238E27FC236}">
                <a16:creationId xmlns:a16="http://schemas.microsoft.com/office/drawing/2014/main" id="{EBD524DE-C829-E4F1-1F51-5EEA11922A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1074226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0210EE3E-9386-FF65-DB98-FD5643330586}"/>
              </a:ext>
            </a:extLst>
          </p:cNvPr>
          <p:cNvGraphicFramePr/>
          <p:nvPr>
            <p:extLst>
              <p:ext uri="{D42A27DB-BD31-4B8C-83A1-F6EECF244321}">
                <p14:modId xmlns:p14="http://schemas.microsoft.com/office/powerpoint/2010/main" val="3584441807"/>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5838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B54B623F-5744-B3A0-979B-D19F00DD03B7}"/>
              </a:ext>
            </a:extLst>
          </p:cNvPr>
          <p:cNvGraphicFramePr/>
          <p:nvPr>
            <p:extLst>
              <p:ext uri="{D42A27DB-BD31-4B8C-83A1-F6EECF244321}">
                <p14:modId xmlns:p14="http://schemas.microsoft.com/office/powerpoint/2010/main" val="1411129008"/>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1856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ZoneTexte 12">
            <a:extLst>
              <a:ext uri="{FF2B5EF4-FFF2-40B4-BE49-F238E27FC236}">
                <a16:creationId xmlns:a16="http://schemas.microsoft.com/office/drawing/2014/main" id="{4028E717-0755-6336-DCF8-6171A37E16B5}"/>
              </a:ext>
            </a:extLst>
          </p:cNvPr>
          <p:cNvSpPr txBox="1"/>
          <p:nvPr/>
        </p:nvSpPr>
        <p:spPr>
          <a:xfrm>
            <a:off x="5294154" y="-1"/>
            <a:ext cx="6190550" cy="6857999"/>
          </a:xfrm>
          <a:prstGeom prst="rect">
            <a:avLst/>
          </a:prstGeom>
        </p:spPr>
        <p:txBody>
          <a:bodyPr vert="horz" lIns="91440" tIns="45720" rIns="91440" bIns="45720" rtlCol="0">
            <a:noAutofit/>
          </a:bodyPr>
          <a:lstStyle/>
          <a:p>
            <a:pPr indent="-228600">
              <a:lnSpc>
                <a:spcPct val="110000"/>
              </a:lnSpc>
              <a:spcAft>
                <a:spcPts val="600"/>
              </a:spcAft>
              <a:buFont typeface="Arial" panose="020B0604020202020204" pitchFamily="34" charset="0"/>
              <a:buChar char="•"/>
            </a:pPr>
            <a:r>
              <a:rPr lang="en-US" sz="2000" b="1" i="0" dirty="0">
                <a:effectLst/>
              </a:rPr>
              <a:t>Important</a:t>
            </a:r>
          </a:p>
          <a:p>
            <a:pPr indent="-228600">
              <a:lnSpc>
                <a:spcPct val="110000"/>
              </a:lnSpc>
              <a:spcAft>
                <a:spcPts val="600"/>
              </a:spcAft>
              <a:buFont typeface="Arial" panose="020B0604020202020204" pitchFamily="34" charset="0"/>
              <a:buChar char="•"/>
            </a:pPr>
            <a:r>
              <a:rPr lang="en-US" sz="2000" b="0" i="0" dirty="0">
                <a:effectLst/>
              </a:rPr>
              <a:t>Les prestataires d’actions concourant au développement des compétences (</a:t>
            </a:r>
            <a:r>
              <a:rPr lang="en-US" sz="2000" b="1" i="0" dirty="0">
                <a:effectLst/>
              </a:rPr>
              <a:t>PAC</a:t>
            </a:r>
            <a:r>
              <a:rPr lang="en-US" sz="2000" b="0" i="0" dirty="0">
                <a:effectLst/>
              </a:rPr>
              <a:t>) certifiés Qualiopi sont </a:t>
            </a:r>
            <a:r>
              <a:rPr lang="en-US" sz="2000" b="1" i="0" dirty="0">
                <a:effectLst/>
              </a:rPr>
              <a:t>titulaires du droit d’usage de la marque à des fins d'identification </a:t>
            </a:r>
            <a:r>
              <a:rPr lang="en-US" sz="2000" b="0" i="0" dirty="0">
                <a:effectLst/>
              </a:rPr>
              <a:t>et s’engagent à </a:t>
            </a:r>
            <a:r>
              <a:rPr lang="en-US" sz="2000" b="1" i="0" dirty="0">
                <a:effectLst/>
              </a:rPr>
              <a:t>respecter le règlement d’usage</a:t>
            </a:r>
            <a:r>
              <a:rPr lang="en-US" sz="2000" b="0" i="0" dirty="0">
                <a:effectLst/>
              </a:rPr>
              <a:t> qui a pour objet de </a:t>
            </a:r>
            <a:r>
              <a:rPr lang="en-US" sz="2000" b="1" i="0" dirty="0">
                <a:effectLst/>
              </a:rPr>
              <a:t>définir les conditions et les modalités d’utilisation</a:t>
            </a:r>
            <a:r>
              <a:rPr lang="en-US" sz="2000" b="0" i="0" dirty="0">
                <a:effectLst/>
              </a:rPr>
              <a:t> de la marque Qualiopi ainsi que sa protection, la charte d’usage qui permet de connaitre les règles d’utilisation de la marque et la charte graphique qui définit les règles de son univers graphique.</a:t>
            </a:r>
          </a:p>
          <a:p>
            <a:pPr indent="-228600">
              <a:lnSpc>
                <a:spcPct val="110000"/>
              </a:lnSpc>
              <a:spcAft>
                <a:spcPts val="600"/>
              </a:spcAft>
              <a:buFont typeface="Arial" panose="020B0604020202020204" pitchFamily="34" charset="0"/>
              <a:buChar char="•"/>
            </a:pPr>
            <a:r>
              <a:rPr lang="en-US" sz="2000" b="0" i="0" dirty="0">
                <a:effectLst/>
              </a:rPr>
              <a:t>Depuis mars 2023, les </a:t>
            </a:r>
            <a:r>
              <a:rPr lang="en-US" sz="2000" b="1" i="0" dirty="0">
                <a:effectLst/>
              </a:rPr>
              <a:t>établissements d’enseignement supérieur</a:t>
            </a:r>
            <a:r>
              <a:rPr lang="en-US" sz="2000" b="0" i="0" dirty="0">
                <a:effectLst/>
              </a:rPr>
              <a:t> et leurs </a:t>
            </a:r>
            <a:r>
              <a:rPr lang="en-US" sz="2000" b="1" i="0" dirty="0">
                <a:effectLst/>
              </a:rPr>
              <a:t>évaluateurs</a:t>
            </a:r>
            <a:r>
              <a:rPr lang="en-US" sz="2000" b="0" i="0" dirty="0">
                <a:effectLst/>
              </a:rPr>
              <a:t> désignés au II de l’article L.6316-4 du code du travail sont autorisés à bénéficier de l’usage de la marque Qualiopi dans leur support d’information et de communication.</a:t>
            </a:r>
          </a:p>
        </p:txBody>
      </p:sp>
      <p:pic>
        <p:nvPicPr>
          <p:cNvPr id="7" name="Graphic 6" descr="Office Worker">
            <a:extLst>
              <a:ext uri="{FF2B5EF4-FFF2-40B4-BE49-F238E27FC236}">
                <a16:creationId xmlns:a16="http://schemas.microsoft.com/office/drawing/2014/main" id="{2C4A2381-9A45-E8B6-F4FA-5DD5CA01F4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2648" y="1102440"/>
            <a:ext cx="4681506" cy="4681506"/>
          </a:xfrm>
          <a:prstGeom prst="rect">
            <a:avLst/>
          </a:prstGeom>
        </p:spPr>
      </p:pic>
    </p:spTree>
    <p:extLst>
      <p:ext uri="{BB962C8B-B14F-4D97-AF65-F5344CB8AC3E}">
        <p14:creationId xmlns:p14="http://schemas.microsoft.com/office/powerpoint/2010/main" val="2458893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que">
            <a:extLst>
              <a:ext uri="{FF2B5EF4-FFF2-40B4-BE49-F238E27FC236}">
                <a16:creationId xmlns:a16="http://schemas.microsoft.com/office/drawing/2014/main" id="{8ABD3852-6C60-E38A-CFC7-80762CA635C3}"/>
              </a:ext>
            </a:extLst>
          </p:cNvPr>
          <p:cNvPicPr>
            <a:picLocks noChangeAspect="1"/>
          </p:cNvPicPr>
          <p:nvPr/>
        </p:nvPicPr>
        <p:blipFill>
          <a:blip r:embed="rId2"/>
          <a:srcRect l="21992" r="33258"/>
          <a:stretch/>
        </p:blipFill>
        <p:spPr>
          <a:xfrm>
            <a:off x="20" y="10"/>
            <a:ext cx="4910308" cy="6857990"/>
          </a:xfrm>
          <a:prstGeom prst="rect">
            <a:avLst/>
          </a:prstGeom>
        </p:spPr>
      </p:pic>
      <p:sp>
        <p:nvSpPr>
          <p:cNvPr id="3" name="ZoneTexte 2">
            <a:extLst>
              <a:ext uri="{FF2B5EF4-FFF2-40B4-BE49-F238E27FC236}">
                <a16:creationId xmlns:a16="http://schemas.microsoft.com/office/drawing/2014/main" id="{4873875C-36AD-36C6-11BB-AC639F41A725}"/>
              </a:ext>
            </a:extLst>
          </p:cNvPr>
          <p:cNvSpPr txBox="1"/>
          <p:nvPr/>
        </p:nvSpPr>
        <p:spPr>
          <a:xfrm>
            <a:off x="5568537" y="752354"/>
            <a:ext cx="5916168" cy="5557006"/>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sz="2400" b="0" i="0" dirty="0">
                <a:effectLst/>
              </a:rPr>
              <a:t>À cet effet, un </a:t>
            </a:r>
            <a:r>
              <a:rPr lang="en-US" sz="2400" b="1" i="0" dirty="0">
                <a:effectLst/>
              </a:rPr>
              <a:t>kit complet</a:t>
            </a:r>
            <a:r>
              <a:rPr lang="en-US" sz="2400" b="0" i="0" dirty="0">
                <a:effectLst/>
              </a:rPr>
              <a:t>, composé du </a:t>
            </a:r>
            <a:r>
              <a:rPr lang="en-US" sz="2400" b="0" i="0" dirty="0">
                <a:effectLst/>
                <a:hlinkClick r:id="rId3" tooltip="règlement d&amp;#039;usage - nouvelle fenêtre"/>
              </a:rPr>
              <a:t>règlement d'usage</a:t>
            </a:r>
            <a:r>
              <a:rPr lang="en-US" sz="2400" b="0" i="0" dirty="0">
                <a:effectLst/>
              </a:rPr>
              <a:t>, de la </a:t>
            </a:r>
            <a:r>
              <a:rPr lang="en-US" sz="2400" b="0" i="0" dirty="0">
                <a:effectLst/>
                <a:hlinkClick r:id="rId4" tooltip="charte d’usage - nouvelle fenêtre"/>
              </a:rPr>
              <a:t>charte d’usage</a:t>
            </a:r>
            <a:r>
              <a:rPr lang="en-US" sz="2400" b="0" i="0" dirty="0">
                <a:effectLst/>
              </a:rPr>
              <a:t>, </a:t>
            </a:r>
            <a:r>
              <a:rPr lang="en-US" sz="2400" b="0" i="0" dirty="0">
                <a:effectLst/>
                <a:hlinkClick r:id="rId5" tooltip="charte graphique - nouvelle fenêtre"/>
              </a:rPr>
              <a:t>charte graphique</a:t>
            </a:r>
            <a:r>
              <a:rPr lang="en-US" sz="2400" b="0" i="0" dirty="0">
                <a:effectLst/>
              </a:rPr>
              <a:t> et logos de la marque, est remis par l’organisme certificateur à chaque prestataire dès lors qu’il a passé avec succès l’audit initial et qu’il est détenteur du certificat qualité.</a:t>
            </a:r>
            <a:endParaRPr lang="en-US" sz="2400" dirty="0"/>
          </a:p>
        </p:txBody>
      </p:sp>
    </p:spTree>
    <p:extLst>
      <p:ext uri="{BB962C8B-B14F-4D97-AF65-F5344CB8AC3E}">
        <p14:creationId xmlns:p14="http://schemas.microsoft.com/office/powerpoint/2010/main" val="1430711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4D02DC-86D0-86A9-4404-26B11AF64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704AA64-2953-91F1-0A01-35812AF75103}"/>
              </a:ext>
            </a:extLst>
          </p:cNvPr>
          <p:cNvSpPr>
            <a:spLocks noGrp="1"/>
          </p:cNvSpPr>
          <p:nvPr>
            <p:ph type="title"/>
          </p:nvPr>
        </p:nvSpPr>
        <p:spPr>
          <a:xfrm>
            <a:off x="2494392" y="1791147"/>
            <a:ext cx="7202862" cy="1952369"/>
          </a:xfrm>
        </p:spPr>
        <p:txBody>
          <a:bodyPr vert="horz" lIns="91440" tIns="45720" rIns="91440" bIns="45720" rtlCol="0" anchor="b">
            <a:normAutofit/>
          </a:bodyPr>
          <a:lstStyle/>
          <a:p>
            <a:pPr algn="ctr"/>
            <a:r>
              <a:rPr lang="en-US" sz="4800" dirty="0"/>
              <a:t>Qu’impose-t-</a:t>
            </a:r>
            <a:r>
              <a:rPr lang="en-US" sz="4800" dirty="0" err="1"/>
              <a:t>elle</a:t>
            </a:r>
            <a:r>
              <a:rPr lang="en-US" sz="4800" dirty="0"/>
              <a:t> aux formateurs</a:t>
            </a:r>
          </a:p>
        </p:txBody>
      </p:sp>
    </p:spTree>
    <p:extLst>
      <p:ext uri="{BB962C8B-B14F-4D97-AF65-F5344CB8AC3E}">
        <p14:creationId xmlns:p14="http://schemas.microsoft.com/office/powerpoint/2010/main" val="303040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3CF00F-82D0-0DBA-75D5-1D01B4526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ZoneTexte 4">
            <a:extLst>
              <a:ext uri="{FF2B5EF4-FFF2-40B4-BE49-F238E27FC236}">
                <a16:creationId xmlns:a16="http://schemas.microsoft.com/office/drawing/2014/main" id="{63029DF1-E557-52A1-154C-7DFD1767ECA5}"/>
              </a:ext>
            </a:extLst>
          </p:cNvPr>
          <p:cNvGraphicFramePr/>
          <p:nvPr>
            <p:extLst>
              <p:ext uri="{D42A27DB-BD31-4B8C-83A1-F6EECF244321}">
                <p14:modId xmlns:p14="http://schemas.microsoft.com/office/powerpoint/2010/main" val="3176502472"/>
              </p:ext>
            </p:extLst>
          </p:nvPr>
        </p:nvGraphicFramePr>
        <p:xfrm>
          <a:off x="612648" y="1881051"/>
          <a:ext cx="10945037" cy="441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3491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9A7E20A-00F2-90BE-0FE5-43F4B35FD311}"/>
              </a:ext>
            </a:extLst>
          </p:cNvPr>
          <p:cNvSpPr txBox="1"/>
          <p:nvPr/>
        </p:nvSpPr>
        <p:spPr>
          <a:xfrm>
            <a:off x="1597306" y="2403862"/>
            <a:ext cx="9410218" cy="4401205"/>
          </a:xfrm>
          <a:prstGeom prst="rect">
            <a:avLst/>
          </a:prstGeom>
          <a:noFill/>
        </p:spPr>
        <p:txBody>
          <a:bodyPr wrap="square">
            <a:spAutoFit/>
          </a:bodyPr>
          <a:lstStyle/>
          <a:p>
            <a:r>
              <a:rPr lang="fr-FR" sz="4000" b="0" i="0" dirty="0">
                <a:solidFill>
                  <a:srgbClr val="091F38"/>
                </a:solidFill>
                <a:effectLst/>
                <a:latin typeface="Montserrat" panose="00000500000000000000" pitchFamily="2" charset="0"/>
              </a:rPr>
              <a:t>Depuis le 1er janvier 2022, la certification qualité est obligatoire pour tous les prestataires d’actions concourant au développement des compétences qui souhaitent accéder aux fonds publics et mutualisés</a:t>
            </a:r>
            <a:endParaRPr lang="fr-FR" sz="4000" dirty="0"/>
          </a:p>
        </p:txBody>
      </p:sp>
    </p:spTree>
    <p:extLst>
      <p:ext uri="{BB962C8B-B14F-4D97-AF65-F5344CB8AC3E}">
        <p14:creationId xmlns:p14="http://schemas.microsoft.com/office/powerpoint/2010/main" val="218099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53CF00F-82D0-0DBA-75D5-1D01B4526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08D8F938-CBBC-0E9E-57D9-E2D03901AE3F}"/>
              </a:ext>
            </a:extLst>
          </p:cNvPr>
          <p:cNvGraphicFramePr/>
          <p:nvPr>
            <p:extLst>
              <p:ext uri="{D42A27DB-BD31-4B8C-83A1-F6EECF244321}">
                <p14:modId xmlns:p14="http://schemas.microsoft.com/office/powerpoint/2010/main" val="2304386379"/>
              </p:ext>
            </p:extLst>
          </p:nvPr>
        </p:nvGraphicFramePr>
        <p:xfrm>
          <a:off x="612648" y="1881051"/>
          <a:ext cx="10945037" cy="441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2096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B71AD100-C3B1-7691-6D21-E2EB3CCBA9BD}"/>
              </a:ext>
            </a:extLst>
          </p:cNvPr>
          <p:cNvGraphicFramePr/>
          <p:nvPr>
            <p:extLst>
              <p:ext uri="{D42A27DB-BD31-4B8C-83A1-F6EECF244321}">
                <p14:modId xmlns:p14="http://schemas.microsoft.com/office/powerpoint/2010/main" val="1490179372"/>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9041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rsonnes se tenant les mains">
            <a:extLst>
              <a:ext uri="{FF2B5EF4-FFF2-40B4-BE49-F238E27FC236}">
                <a16:creationId xmlns:a16="http://schemas.microsoft.com/office/drawing/2014/main" id="{3B842877-CA92-371F-C325-D3450225DBB7}"/>
              </a:ext>
            </a:extLst>
          </p:cNvPr>
          <p:cNvPicPr>
            <a:picLocks noChangeAspect="1"/>
          </p:cNvPicPr>
          <p:nvPr/>
        </p:nvPicPr>
        <p:blipFill>
          <a:blip r:embed="rId2"/>
          <a:srcRect l="25064" r="12902" b="-1"/>
          <a:stretch/>
        </p:blipFill>
        <p:spPr>
          <a:xfrm>
            <a:off x="1" y="10"/>
            <a:ext cx="6373368" cy="6857990"/>
          </a:xfrm>
          <a:prstGeom prst="rect">
            <a:avLst/>
          </a:prstGeom>
        </p:spPr>
      </p:pic>
      <p:sp>
        <p:nvSpPr>
          <p:cNvPr id="3" name="ZoneTexte 2">
            <a:extLst>
              <a:ext uri="{FF2B5EF4-FFF2-40B4-BE49-F238E27FC236}">
                <a16:creationId xmlns:a16="http://schemas.microsoft.com/office/drawing/2014/main" id="{7CC0C751-0099-C137-298E-2B9A6A576B7E}"/>
              </a:ext>
            </a:extLst>
          </p:cNvPr>
          <p:cNvSpPr txBox="1"/>
          <p:nvPr/>
        </p:nvSpPr>
        <p:spPr>
          <a:xfrm>
            <a:off x="7123017" y="844952"/>
            <a:ext cx="4361688" cy="5464408"/>
          </a:xfrm>
          <a:prstGeom prst="rect">
            <a:avLst/>
          </a:prstGeom>
        </p:spPr>
        <p:txBody>
          <a:bodyPr vert="horz" lIns="91440" tIns="45720" rIns="91440" bIns="45720" rtlCol="0">
            <a:normAutofit/>
          </a:bodyPr>
          <a:lstStyle/>
          <a:p>
            <a:pPr indent="-228600" fontAlgn="base">
              <a:lnSpc>
                <a:spcPct val="120000"/>
              </a:lnSpc>
              <a:spcAft>
                <a:spcPts val="600"/>
              </a:spcAft>
              <a:buFont typeface="Arial" panose="020B0604020202020204" pitchFamily="34" charset="0"/>
              <a:buChar char="•"/>
            </a:pPr>
            <a:r>
              <a:rPr lang="en-US" sz="2800" b="0" i="0" dirty="0">
                <a:effectLst/>
              </a:rPr>
              <a:t>Quels sont les critères Qualiopi à respecter ?</a:t>
            </a:r>
          </a:p>
          <a:p>
            <a:pPr>
              <a:lnSpc>
                <a:spcPct val="120000"/>
              </a:lnSpc>
              <a:spcAft>
                <a:spcPts val="600"/>
              </a:spcAft>
            </a:pPr>
            <a:br>
              <a:rPr lang="en-US" sz="2800" dirty="0"/>
            </a:br>
            <a:endParaRPr lang="en-US" sz="2800" dirty="0"/>
          </a:p>
        </p:txBody>
      </p:sp>
    </p:spTree>
    <p:extLst>
      <p:ext uri="{BB962C8B-B14F-4D97-AF65-F5344CB8AC3E}">
        <p14:creationId xmlns:p14="http://schemas.microsoft.com/office/powerpoint/2010/main" val="427152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74802A60-7283-9283-A279-A969A1DC1084}"/>
              </a:ext>
            </a:extLst>
          </p:cNvPr>
          <p:cNvGraphicFramePr/>
          <p:nvPr>
            <p:extLst>
              <p:ext uri="{D42A27DB-BD31-4B8C-83A1-F6EECF244321}">
                <p14:modId xmlns:p14="http://schemas.microsoft.com/office/powerpoint/2010/main" val="1181490098"/>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1232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ZoneTexte 14">
            <a:extLst>
              <a:ext uri="{FF2B5EF4-FFF2-40B4-BE49-F238E27FC236}">
                <a16:creationId xmlns:a16="http://schemas.microsoft.com/office/drawing/2014/main" id="{22FB7041-77AE-E6C7-290C-5935DB8666C9}"/>
              </a:ext>
            </a:extLst>
          </p:cNvPr>
          <p:cNvSpPr txBox="1"/>
          <p:nvPr/>
        </p:nvSpPr>
        <p:spPr>
          <a:xfrm>
            <a:off x="612648" y="81023"/>
            <a:ext cx="4621553" cy="6331352"/>
          </a:xfrm>
          <a:prstGeom prst="rect">
            <a:avLst/>
          </a:prstGeom>
        </p:spPr>
        <p:txBody>
          <a:bodyPr vert="horz" lIns="91440" tIns="45720" rIns="91440" bIns="45720" rtlCol="0">
            <a:noAutofit/>
          </a:bodyPr>
          <a:lstStyle/>
          <a:p>
            <a:pPr indent="-228600" fontAlgn="base">
              <a:lnSpc>
                <a:spcPct val="110000"/>
              </a:lnSpc>
              <a:spcAft>
                <a:spcPts val="600"/>
              </a:spcAft>
              <a:buFont typeface="Arial" panose="020B0604020202020204" pitchFamily="34" charset="0"/>
              <a:buChar char="•"/>
            </a:pPr>
            <a:r>
              <a:rPr lang="en-US" sz="1600" b="1" i="0" dirty="0">
                <a:effectLst/>
              </a:rPr>
              <a:t>Critère 2 : L’identification précise des objectifs des prestations proposées et l’adaptation de ces prestations aux publics bénéficiaires lors de la conception des prestations</a:t>
            </a:r>
          </a:p>
          <a:p>
            <a:pPr indent="-228600" fontAlgn="base">
              <a:lnSpc>
                <a:spcPct val="110000"/>
              </a:lnSpc>
              <a:spcAft>
                <a:spcPts val="600"/>
              </a:spcAft>
              <a:buFont typeface="Arial" panose="020B0604020202020204" pitchFamily="34" charset="0"/>
              <a:buChar char="•"/>
            </a:pPr>
            <a:r>
              <a:rPr lang="en-US" sz="1600" b="0" i="0" dirty="0">
                <a:effectLst/>
              </a:rPr>
              <a:t>Le prestataire analyse le besoin du bénéficiaire en lien avec l’entreprise et/ou le financeur concerné(s).</a:t>
            </a:r>
          </a:p>
          <a:p>
            <a:pPr marL="114300" indent="-342900" fontAlgn="base">
              <a:lnSpc>
                <a:spcPct val="110000"/>
              </a:lnSpc>
              <a:spcAft>
                <a:spcPts val="600"/>
              </a:spcAft>
              <a:buFont typeface="+mj-lt"/>
              <a:buAutoNum type="arabicPeriod"/>
            </a:pPr>
            <a:r>
              <a:rPr lang="en-US" sz="1600" b="0" i="0" dirty="0">
                <a:effectLst/>
              </a:rPr>
              <a:t>Le prestataire définit les objectifs opérationnels et évaluables de la prestation.</a:t>
            </a:r>
          </a:p>
          <a:p>
            <a:pPr indent="-228600" fontAlgn="base">
              <a:lnSpc>
                <a:spcPct val="110000"/>
              </a:lnSpc>
              <a:spcAft>
                <a:spcPts val="600"/>
              </a:spcAft>
              <a:buFont typeface="Arial" panose="020B0604020202020204" pitchFamily="34" charset="0"/>
              <a:buChar char="•"/>
            </a:pPr>
            <a:r>
              <a:rPr lang="en-US" sz="1600" b="0" i="0" dirty="0">
                <a:effectLst/>
              </a:rPr>
              <a:t>Le prestataire établit les contenus et les modalités de mise en œuvre de la prestation, adaptés aux objectifs définis et aux publics bénéficiaires.</a:t>
            </a:r>
          </a:p>
          <a:p>
            <a:pPr indent="-228600" fontAlgn="base">
              <a:lnSpc>
                <a:spcPct val="110000"/>
              </a:lnSpc>
              <a:spcAft>
                <a:spcPts val="600"/>
              </a:spcAft>
              <a:buFont typeface="Arial" panose="020B0604020202020204" pitchFamily="34" charset="0"/>
              <a:buChar char="•"/>
            </a:pPr>
            <a:r>
              <a:rPr lang="en-US" sz="1600" b="0" i="0" dirty="0">
                <a:effectLst/>
              </a:rPr>
              <a:t>Lorsque le prestataire met en œuvre des prestations conduisant à une certification professionnelle, il s’assure de l’adéquation du ou des contenus de la prestation aux exigences de la certification visée.</a:t>
            </a:r>
          </a:p>
          <a:p>
            <a:pPr indent="-228600" fontAlgn="base">
              <a:lnSpc>
                <a:spcPct val="110000"/>
              </a:lnSpc>
              <a:spcAft>
                <a:spcPts val="600"/>
              </a:spcAft>
              <a:buFont typeface="Arial" panose="020B0604020202020204" pitchFamily="34" charset="0"/>
              <a:buChar char="•"/>
            </a:pPr>
            <a:r>
              <a:rPr lang="en-US" sz="1600" b="0" i="0" dirty="0">
                <a:effectLst/>
              </a:rPr>
              <a:t>Le prestataire détermine les procédures de positionnement et d’évaluation des acquis à l’entrée de la prestation.</a:t>
            </a:r>
          </a:p>
        </p:txBody>
      </p:sp>
      <p:pic>
        <p:nvPicPr>
          <p:cNvPr id="7" name="Graphic 6" descr="Presentation with Checklist">
            <a:extLst>
              <a:ext uri="{FF2B5EF4-FFF2-40B4-BE49-F238E27FC236}">
                <a16:creationId xmlns:a16="http://schemas.microsoft.com/office/drawing/2014/main" id="{198359E2-D5A1-CFBA-C2D4-86CAE73F3B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1759215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653797E-22FA-E964-AAFD-FBE267308988}"/>
              </a:ext>
            </a:extLst>
          </p:cNvPr>
          <p:cNvSpPr txBox="1"/>
          <p:nvPr/>
        </p:nvSpPr>
        <p:spPr>
          <a:xfrm>
            <a:off x="578733" y="752354"/>
            <a:ext cx="10903353" cy="5632311"/>
          </a:xfrm>
          <a:prstGeom prst="rect">
            <a:avLst/>
          </a:prstGeom>
          <a:noFill/>
        </p:spPr>
        <p:txBody>
          <a:bodyPr wrap="square">
            <a:spAutoFit/>
          </a:bodyPr>
          <a:lstStyle/>
          <a:p>
            <a:pPr algn="l" fontAlgn="base"/>
            <a:r>
              <a:rPr lang="fr-FR" b="1" i="0" dirty="0">
                <a:solidFill>
                  <a:srgbClr val="091F38"/>
                </a:solidFill>
                <a:effectLst/>
                <a:latin typeface="Montserrat" panose="00000500000000000000" pitchFamily="2" charset="0"/>
              </a:rPr>
              <a:t>Critère 3 : L’adaptation aux publics bénéficiaires des prestations et des modalités d’accueil, d’accompagnement, de suivi et d’évaluation mises en œuvre</a:t>
            </a:r>
          </a:p>
          <a:p>
            <a:pPr algn="l" fontAlgn="base">
              <a:buFont typeface="+mj-lt"/>
              <a:buAutoNum type="arabicPeriod" startAt="9"/>
            </a:pPr>
            <a:r>
              <a:rPr lang="fr-FR" b="0" i="0" dirty="0">
                <a:solidFill>
                  <a:srgbClr val="091F38"/>
                </a:solidFill>
                <a:effectLst/>
                <a:latin typeface="Montserrat" panose="00000500000000000000" pitchFamily="2" charset="0"/>
              </a:rPr>
              <a:t>Le prestataire informe les publics bénéficiaires des conditions de déroulement de la prestation.</a:t>
            </a:r>
          </a:p>
          <a:p>
            <a:pPr algn="l" fontAlgn="base">
              <a:buFont typeface="+mj-lt"/>
              <a:buAutoNum type="arabicPeriod" startAt="9"/>
            </a:pPr>
            <a:r>
              <a:rPr lang="fr-FR" b="0" i="0" dirty="0">
                <a:solidFill>
                  <a:srgbClr val="091F38"/>
                </a:solidFill>
                <a:effectLst/>
                <a:latin typeface="Montserrat" panose="00000500000000000000" pitchFamily="2" charset="0"/>
              </a:rPr>
              <a:t>Le prestataire met en œuvre et adapte la prestation, l’accompagnement et le suivi aux publics bénéficiaires.</a:t>
            </a:r>
          </a:p>
          <a:p>
            <a:pPr algn="l" fontAlgn="base">
              <a:buFont typeface="+mj-lt"/>
              <a:buAutoNum type="arabicPeriod" startAt="9"/>
            </a:pPr>
            <a:r>
              <a:rPr lang="fr-FR" b="0" i="0" dirty="0">
                <a:solidFill>
                  <a:srgbClr val="091F38"/>
                </a:solidFill>
                <a:effectLst/>
                <a:latin typeface="Montserrat" panose="00000500000000000000" pitchFamily="2" charset="0"/>
              </a:rPr>
              <a:t>Le prestataire évalue l’atteinte par les publics bénéficiaires des objectifs de la prestation.</a:t>
            </a:r>
          </a:p>
          <a:p>
            <a:pPr algn="l" fontAlgn="base">
              <a:buFont typeface="+mj-lt"/>
              <a:buAutoNum type="arabicPeriod" startAt="9"/>
            </a:pPr>
            <a:r>
              <a:rPr lang="fr-FR" b="0" i="0" dirty="0">
                <a:solidFill>
                  <a:srgbClr val="091F38"/>
                </a:solidFill>
                <a:effectLst/>
                <a:latin typeface="Montserrat" panose="00000500000000000000" pitchFamily="2" charset="0"/>
              </a:rPr>
              <a:t>Le prestataire décrit et met en œuvre les mesures pour favoriser l’engagement des bénéficiaires et prévenir les ruptures de parcours.</a:t>
            </a:r>
          </a:p>
          <a:p>
            <a:pPr algn="l" fontAlgn="base">
              <a:buFont typeface="+mj-lt"/>
              <a:buAutoNum type="arabicPeriod" startAt="9"/>
            </a:pPr>
            <a:r>
              <a:rPr lang="fr-FR" b="0" i="0" dirty="0">
                <a:solidFill>
                  <a:srgbClr val="091F38"/>
                </a:solidFill>
                <a:effectLst/>
                <a:latin typeface="Montserrat" panose="00000500000000000000" pitchFamily="2" charset="0"/>
              </a:rPr>
              <a:t>Pour les formations en alternance, le prestataire, en lien avec l’entreprise, anticipe avec l’apprenant les missions confiées, à court, moyen et long terme, et assure la coordination et la progressivité des apprentissages réalisés en centre de formation et en entreprise.</a:t>
            </a:r>
          </a:p>
          <a:p>
            <a:pPr algn="l" fontAlgn="base">
              <a:buFont typeface="+mj-lt"/>
              <a:buAutoNum type="arabicPeriod" startAt="9"/>
            </a:pPr>
            <a:r>
              <a:rPr lang="fr-FR" b="0" i="0" dirty="0">
                <a:solidFill>
                  <a:srgbClr val="091F38"/>
                </a:solidFill>
                <a:effectLst/>
                <a:latin typeface="Montserrat" panose="00000500000000000000" pitchFamily="2" charset="0"/>
              </a:rPr>
              <a:t>Le prestataire met en œuvre un accompagnement socio-professionnel, éducatif et relatif à l’exercice de la citoyenneté.</a:t>
            </a:r>
          </a:p>
          <a:p>
            <a:pPr algn="l" fontAlgn="base">
              <a:buFont typeface="+mj-lt"/>
              <a:buAutoNum type="arabicPeriod" startAt="9"/>
            </a:pPr>
            <a:r>
              <a:rPr lang="fr-FR" b="0" i="0" dirty="0">
                <a:solidFill>
                  <a:srgbClr val="091F38"/>
                </a:solidFill>
                <a:effectLst/>
                <a:latin typeface="Montserrat" panose="00000500000000000000" pitchFamily="2" charset="0"/>
              </a:rPr>
              <a:t>Le prestataire informe les apprentis de leurs droits et devoirs en tant qu’apprentis et salariés ainsi que des règles applicables en matière de santé et de sécurité en milieu professionnel.</a:t>
            </a:r>
          </a:p>
          <a:p>
            <a:pPr algn="l" fontAlgn="base">
              <a:buFont typeface="+mj-lt"/>
              <a:buAutoNum type="arabicPeriod" startAt="9"/>
            </a:pPr>
            <a:r>
              <a:rPr lang="fr-FR" b="0" i="0" dirty="0">
                <a:solidFill>
                  <a:srgbClr val="091F38"/>
                </a:solidFill>
                <a:effectLst/>
                <a:latin typeface="Montserrat" panose="00000500000000000000" pitchFamily="2" charset="0"/>
              </a:rPr>
              <a:t>Lorsque le prestataire met en œuvre des formations conduisant à une certification professionnelle, il s’assure que les conditions de présentation des bénéficiaires à la certification respectent les exigences formelles de l’autorité de certification.</a:t>
            </a:r>
          </a:p>
        </p:txBody>
      </p:sp>
    </p:spTree>
    <p:extLst>
      <p:ext uri="{BB962C8B-B14F-4D97-AF65-F5344CB8AC3E}">
        <p14:creationId xmlns:p14="http://schemas.microsoft.com/office/powerpoint/2010/main" val="1300882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ZoneTexte 2">
            <a:extLst>
              <a:ext uri="{FF2B5EF4-FFF2-40B4-BE49-F238E27FC236}">
                <a16:creationId xmlns:a16="http://schemas.microsoft.com/office/drawing/2014/main" id="{07F90ECE-C16A-CC36-889A-8F55B508FB6E}"/>
              </a:ext>
            </a:extLst>
          </p:cNvPr>
          <p:cNvGraphicFramePr/>
          <p:nvPr>
            <p:extLst>
              <p:ext uri="{D42A27DB-BD31-4B8C-83A1-F6EECF244321}">
                <p14:modId xmlns:p14="http://schemas.microsoft.com/office/powerpoint/2010/main" val="4125751214"/>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6010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A2C6419E-8251-C10D-B6DA-C2E5E9BB898C}"/>
              </a:ext>
            </a:extLst>
          </p:cNvPr>
          <p:cNvGraphicFramePr/>
          <p:nvPr>
            <p:extLst>
              <p:ext uri="{D42A27DB-BD31-4B8C-83A1-F6EECF244321}">
                <p14:modId xmlns:p14="http://schemas.microsoft.com/office/powerpoint/2010/main" val="2710607925"/>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4905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oneTexte 2">
            <a:extLst>
              <a:ext uri="{FF2B5EF4-FFF2-40B4-BE49-F238E27FC236}">
                <a16:creationId xmlns:a16="http://schemas.microsoft.com/office/drawing/2014/main" id="{F579D1DD-721C-3644-8D0D-23937E6C7951}"/>
              </a:ext>
            </a:extLst>
          </p:cNvPr>
          <p:cNvGraphicFramePr/>
          <p:nvPr>
            <p:extLst>
              <p:ext uri="{D42A27DB-BD31-4B8C-83A1-F6EECF244321}">
                <p14:modId xmlns:p14="http://schemas.microsoft.com/office/powerpoint/2010/main" val="3244372351"/>
              </p:ext>
            </p:extLst>
          </p:nvPr>
        </p:nvGraphicFramePr>
        <p:xfrm>
          <a:off x="462988" y="474562"/>
          <a:ext cx="11729012" cy="5752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4065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oneTexte 2">
            <a:extLst>
              <a:ext uri="{FF2B5EF4-FFF2-40B4-BE49-F238E27FC236}">
                <a16:creationId xmlns:a16="http://schemas.microsoft.com/office/drawing/2014/main" id="{11D50D56-3F23-8B47-4A94-CC83836CB748}"/>
              </a:ext>
            </a:extLst>
          </p:cNvPr>
          <p:cNvGraphicFramePr/>
          <p:nvPr>
            <p:extLst>
              <p:ext uri="{D42A27DB-BD31-4B8C-83A1-F6EECF244321}">
                <p14:modId xmlns:p14="http://schemas.microsoft.com/office/powerpoint/2010/main" val="3746231179"/>
              </p:ext>
            </p:extLst>
          </p:nvPr>
        </p:nvGraphicFramePr>
        <p:xfrm>
          <a:off x="289368" y="758142"/>
          <a:ext cx="11076972" cy="6099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8144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BA2AFC67-0973-EC0D-F14E-710D701B2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Une image contenant Visage humain, personne, mur, habits&#10;&#10;Description générée automatiquement">
            <a:extLst>
              <a:ext uri="{FF2B5EF4-FFF2-40B4-BE49-F238E27FC236}">
                <a16:creationId xmlns:a16="http://schemas.microsoft.com/office/drawing/2014/main" id="{243B2E8C-A162-CABF-7A90-03507BA48C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795" r="12794" b="-1"/>
          <a:stretch/>
        </p:blipFill>
        <p:spPr bwMode="auto">
          <a:xfrm>
            <a:off x="4752550" y="10"/>
            <a:ext cx="743945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2321786C-B905-B6C7-B72E-C5F71F1D0F08}"/>
              </a:ext>
            </a:extLst>
          </p:cNvPr>
          <p:cNvSpPr txBox="1"/>
          <p:nvPr/>
        </p:nvSpPr>
        <p:spPr>
          <a:xfrm>
            <a:off x="614680" y="2212848"/>
            <a:ext cx="3553413" cy="4122420"/>
          </a:xfrm>
          <a:prstGeom prst="rect">
            <a:avLst/>
          </a:prstGeom>
        </p:spPr>
        <p:txBody>
          <a:bodyPr vert="horz" lIns="91440" tIns="45720" rIns="91440" bIns="45720" rtlCol="0">
            <a:normAutofit/>
          </a:bodyPr>
          <a:lstStyle/>
          <a:p>
            <a:pPr indent="-228600" fontAlgn="base">
              <a:lnSpc>
                <a:spcPct val="120000"/>
              </a:lnSpc>
              <a:spcAft>
                <a:spcPts val="600"/>
              </a:spcAft>
              <a:buFont typeface="Arial" panose="020B0604020202020204" pitchFamily="34" charset="0"/>
              <a:buChar char="•"/>
            </a:pPr>
            <a:r>
              <a:rPr lang="en-US" sz="3600" b="1" i="0" dirty="0">
                <a:effectLst/>
              </a:rPr>
              <a:t>Comment devient-on formateur professionnel ou Consultant formateur ?</a:t>
            </a:r>
          </a:p>
        </p:txBody>
      </p:sp>
    </p:spTree>
    <p:extLst>
      <p:ext uri="{BB962C8B-B14F-4D97-AF65-F5344CB8AC3E}">
        <p14:creationId xmlns:p14="http://schemas.microsoft.com/office/powerpoint/2010/main" val="2752339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2AFC67-0973-EC0D-F14E-710D701B2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asket-ball dans le cerceau contre le ciel">
            <a:extLst>
              <a:ext uri="{FF2B5EF4-FFF2-40B4-BE49-F238E27FC236}">
                <a16:creationId xmlns:a16="http://schemas.microsoft.com/office/drawing/2014/main" id="{5C182DAC-E34E-5571-11D6-5169D0E27C90}"/>
              </a:ext>
            </a:extLst>
          </p:cNvPr>
          <p:cNvPicPr>
            <a:picLocks noChangeAspect="1"/>
          </p:cNvPicPr>
          <p:nvPr/>
        </p:nvPicPr>
        <p:blipFill>
          <a:blip r:embed="rId2"/>
          <a:srcRect r="18641"/>
          <a:stretch/>
        </p:blipFill>
        <p:spPr>
          <a:xfrm>
            <a:off x="4752550" y="10"/>
            <a:ext cx="7439450" cy="6857990"/>
          </a:xfrm>
          <a:prstGeom prst="rect">
            <a:avLst/>
          </a:prstGeom>
        </p:spPr>
      </p:pic>
      <p:sp>
        <p:nvSpPr>
          <p:cNvPr id="3" name="ZoneTexte 2">
            <a:extLst>
              <a:ext uri="{FF2B5EF4-FFF2-40B4-BE49-F238E27FC236}">
                <a16:creationId xmlns:a16="http://schemas.microsoft.com/office/drawing/2014/main" id="{C1BF9D0C-FA3F-A876-CD1D-A9D18425EA29}"/>
              </a:ext>
            </a:extLst>
          </p:cNvPr>
          <p:cNvSpPr txBox="1"/>
          <p:nvPr/>
        </p:nvSpPr>
        <p:spPr>
          <a:xfrm>
            <a:off x="614680" y="2212848"/>
            <a:ext cx="3553413" cy="4122420"/>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sz="2400" b="0" i="0" dirty="0">
                <a:effectLst/>
              </a:rPr>
              <a:t>C’est souvent l’aboutissement d’un long cheminement car l’on ne se réveille pas un matin en décidant subitement de devenir Formateur professionnel.</a:t>
            </a:r>
            <a:endParaRPr lang="en-US" sz="2400" dirty="0"/>
          </a:p>
        </p:txBody>
      </p:sp>
    </p:spTree>
    <p:extLst>
      <p:ext uri="{BB962C8B-B14F-4D97-AF65-F5344CB8AC3E}">
        <p14:creationId xmlns:p14="http://schemas.microsoft.com/office/powerpoint/2010/main" val="3752089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0CFBAA6D-91CF-2108-9B60-54A2818F61BC}"/>
              </a:ext>
            </a:extLst>
          </p:cNvPr>
          <p:cNvSpPr txBox="1"/>
          <p:nvPr/>
        </p:nvSpPr>
        <p:spPr>
          <a:xfrm>
            <a:off x="612648" y="1435261"/>
            <a:ext cx="4621553" cy="5116010"/>
          </a:xfrm>
          <a:prstGeom prst="rect">
            <a:avLst/>
          </a:prstGeom>
        </p:spPr>
        <p:txBody>
          <a:bodyPr vert="horz" lIns="91440" tIns="45720" rIns="91440" bIns="45720" rtlCol="0">
            <a:noAutofit/>
          </a:bodyPr>
          <a:lstStyle/>
          <a:p>
            <a:pPr indent="-228600">
              <a:lnSpc>
                <a:spcPct val="110000"/>
              </a:lnSpc>
              <a:spcAft>
                <a:spcPts val="600"/>
              </a:spcAft>
              <a:buFont typeface="Arial" panose="020B0604020202020204" pitchFamily="34" charset="0"/>
              <a:buChar char="•"/>
            </a:pPr>
            <a:r>
              <a:rPr lang="en-US" b="0" i="0" dirty="0">
                <a:effectLst/>
              </a:rPr>
              <a:t>Avant d’en faire un métier, il est fréquent d’y songer parfois pendant très longtemps et d’amorcer son activité de formateur avec des missions occasionnelles souvent en lien avec son domaine d’expertise, dans le cadre de ses fonctions en entreprise ou à l’extérieur. Et même si votre approche est souvent empirique et que vous pouvez ressentir qu’il vous manque de la méthodologie et des techniques pédagogiques, vous prenez du plaisir à animer, vous vous sentez utile, vos apprenants vous font de bons retours et vous vous dites qu’un jour peut-être, vous en ferez une activité principale !</a:t>
            </a:r>
            <a:endParaRPr lang="en-US" dirty="0"/>
          </a:p>
        </p:txBody>
      </p:sp>
      <p:pic>
        <p:nvPicPr>
          <p:cNvPr id="7" name="Graphic 6" descr="Japanese Dolls">
            <a:extLst>
              <a:ext uri="{FF2B5EF4-FFF2-40B4-BE49-F238E27FC236}">
                <a16:creationId xmlns:a16="http://schemas.microsoft.com/office/drawing/2014/main" id="{E6B8A6D2-415A-8274-0BFE-4AC508A2D2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33881127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5" name="Picture 4" descr="Escalier près d’un couloir">
            <a:extLst>
              <a:ext uri="{FF2B5EF4-FFF2-40B4-BE49-F238E27FC236}">
                <a16:creationId xmlns:a16="http://schemas.microsoft.com/office/drawing/2014/main" id="{4EBD8B48-71EE-CD9B-1215-B118443BDF09}"/>
              </a:ext>
            </a:extLst>
          </p:cNvPr>
          <p:cNvPicPr>
            <a:picLocks noChangeAspect="1"/>
          </p:cNvPicPr>
          <p:nvPr/>
        </p:nvPicPr>
        <p:blipFill>
          <a:blip r:embed="rId2"/>
          <a:srcRect l="7115" r="8421"/>
          <a:stretch/>
        </p:blipFill>
        <p:spPr>
          <a:xfrm>
            <a:off x="20" y="10"/>
            <a:ext cx="7723393" cy="6857990"/>
          </a:xfrm>
          <a:prstGeom prst="rect">
            <a:avLst/>
          </a:prstGeom>
        </p:spPr>
      </p:pic>
      <p:sp>
        <p:nvSpPr>
          <p:cNvPr id="3" name="ZoneTexte 2">
            <a:extLst>
              <a:ext uri="{FF2B5EF4-FFF2-40B4-BE49-F238E27FC236}">
                <a16:creationId xmlns:a16="http://schemas.microsoft.com/office/drawing/2014/main" id="{BE23C56A-B2B2-357D-A444-262725FE40E0}"/>
              </a:ext>
            </a:extLst>
          </p:cNvPr>
          <p:cNvSpPr txBox="1"/>
          <p:nvPr/>
        </p:nvSpPr>
        <p:spPr>
          <a:xfrm>
            <a:off x="8270421" y="995423"/>
            <a:ext cx="3212502" cy="5184941"/>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sz="2000" b="0" i="0" dirty="0">
                <a:effectLst/>
              </a:rPr>
              <a:t>Votre réflexion murit, vous avez beaucoup d’envies et beaucoup de doutes ! Nos aspirations auxquelles on ose donner voix se heurtent à des craintes plus ou moins rationnelles et à des contingences concrètes qui nous ramènent à une réalité parfois contraignante.</a:t>
            </a:r>
            <a:endParaRPr lang="en-US" sz="2000" dirty="0"/>
          </a:p>
        </p:txBody>
      </p:sp>
    </p:spTree>
    <p:extLst>
      <p:ext uri="{BB962C8B-B14F-4D97-AF65-F5344CB8AC3E}">
        <p14:creationId xmlns:p14="http://schemas.microsoft.com/office/powerpoint/2010/main" val="4216622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36D68914-5064-EE62-2C89-581FB7C3372F}"/>
              </a:ext>
            </a:extLst>
          </p:cNvPr>
          <p:cNvSpPr txBox="1"/>
          <p:nvPr/>
        </p:nvSpPr>
        <p:spPr>
          <a:xfrm>
            <a:off x="612648" y="775504"/>
            <a:ext cx="5116820" cy="4967572"/>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sz="2400" b="0" i="0" dirty="0">
                <a:effectLst/>
              </a:rPr>
              <a:t>Et pourtant ! Le moment le plus difficile est celui qui précède la décision! Catherine par exemple, cadre commerciale, formée par SIPCA devenue formatrice Consultante nous confie n’avoir qu’un seul regret « celui de ne pas avoir concrétisé son projet de reconversion 10 ans plus tôt ! ».</a:t>
            </a:r>
            <a:endParaRPr lang="en-US" sz="2400" dirty="0"/>
          </a:p>
        </p:txBody>
      </p:sp>
      <p:pic>
        <p:nvPicPr>
          <p:cNvPr id="7" name="Graphic 6" descr="Drawing Compass">
            <a:extLst>
              <a:ext uri="{FF2B5EF4-FFF2-40B4-BE49-F238E27FC236}">
                <a16:creationId xmlns:a16="http://schemas.microsoft.com/office/drawing/2014/main" id="{BAC0C666-F98A-B5AC-CFAA-12D4EE1072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26162630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F2A566BA-FBF4-13EB-4C92-AB0A5A2AB755}"/>
              </a:ext>
            </a:extLst>
          </p:cNvPr>
          <p:cNvSpPr txBox="1"/>
          <p:nvPr/>
        </p:nvSpPr>
        <p:spPr>
          <a:xfrm>
            <a:off x="612648" y="0"/>
            <a:ext cx="5093671" cy="6858000"/>
          </a:xfrm>
          <a:prstGeom prst="rect">
            <a:avLst/>
          </a:prstGeom>
        </p:spPr>
        <p:txBody>
          <a:bodyPr vert="horz" lIns="91440" tIns="45720" rIns="91440" bIns="45720" rtlCol="0">
            <a:noAutofit/>
          </a:bodyPr>
          <a:lstStyle/>
          <a:p>
            <a:pPr indent="-228600">
              <a:lnSpc>
                <a:spcPct val="110000"/>
              </a:lnSpc>
              <a:spcAft>
                <a:spcPts val="600"/>
              </a:spcAft>
              <a:buFont typeface="Arial" panose="020B0604020202020204" pitchFamily="34" charset="0"/>
              <a:buChar char="•"/>
            </a:pPr>
            <a:r>
              <a:rPr lang="en-US" b="0" i="0" dirty="0">
                <a:effectLst/>
              </a:rPr>
              <a:t>Mais, attention à ne pas trop idéaliser le métier, c’est un métier de liberté, certes, mais lorsque vous lancez votre activité, la montée en puissance peut s’avérer très progressive, surtout lorsque vous souhaitez développer une offre de formation en visant directement un public. Vous serez également exposé et évalué par chaque groupe d’apprenants avec une charge de travail élevée et parfois des déplacements et des horaires décalés. L’animation est la partie émergée de l’iceberg et nécessite un important travail de conception de l’action de formation et des supports pédagogiques ainsi que leur mise à jour au fil du temps. Le métier exige enfin une capacité d’écoute, des méthodes et techniques d’animation adaptées aux différents profils et générations d’apprenants afin maintenir leur engagement et leur permettre d’acquérir de nouvelles compétences.</a:t>
            </a:r>
            <a:endParaRPr lang="en-US" dirty="0"/>
          </a:p>
        </p:txBody>
      </p:sp>
      <p:pic>
        <p:nvPicPr>
          <p:cNvPr id="7" name="Graphic 6" descr="Juge">
            <a:extLst>
              <a:ext uri="{FF2B5EF4-FFF2-40B4-BE49-F238E27FC236}">
                <a16:creationId xmlns:a16="http://schemas.microsoft.com/office/drawing/2014/main" id="{201C3D4B-86E3-83AD-2D4D-B90F053910D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2063672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65008DA7-DC89-1B53-8335-1B7710012643}"/>
              </a:ext>
            </a:extLst>
          </p:cNvPr>
          <p:cNvSpPr txBox="1"/>
          <p:nvPr/>
        </p:nvSpPr>
        <p:spPr>
          <a:xfrm>
            <a:off x="173620" y="925975"/>
            <a:ext cx="5416952" cy="5347502"/>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sz="2000" b="0" i="0" dirty="0">
                <a:effectLst/>
              </a:rPr>
              <a:t>Vous l’avez bien compris, le métier de Formateur ou Consultant Formateur nécessite de solides compétences, il ne s’improvise pas, il s’apprend ! La connaissance de l’andragogie, l’ingénierie pédagogique et la maîtrise des techniques d’animation sont aussi nécessaires pour un formateur que pour un commercial la maîtrise des techniques de vente, de marketing et de promotion. Le fait d’être un expert métier ne fait pas de vous un formateur, vous former à votre nouveau métier est un préalable indispensable pour exercer vos nouvelles activités avec un vrai savoir-faire.</a:t>
            </a:r>
            <a:endParaRPr lang="en-US" sz="2000" dirty="0"/>
          </a:p>
        </p:txBody>
      </p:sp>
      <p:pic>
        <p:nvPicPr>
          <p:cNvPr id="7" name="Graphic 6" descr="Head with Gears">
            <a:extLst>
              <a:ext uri="{FF2B5EF4-FFF2-40B4-BE49-F238E27FC236}">
                <a16:creationId xmlns:a16="http://schemas.microsoft.com/office/drawing/2014/main" id="{BB560CB1-D0DF-8FEF-609D-5FEA3E41A6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2046948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2AFC67-0973-EC0D-F14E-710D701B2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rsonnes se serrant la main">
            <a:extLst>
              <a:ext uri="{FF2B5EF4-FFF2-40B4-BE49-F238E27FC236}">
                <a16:creationId xmlns:a16="http://schemas.microsoft.com/office/drawing/2014/main" id="{0DA2D138-8BAD-5197-ED34-FE216F32D447}"/>
              </a:ext>
            </a:extLst>
          </p:cNvPr>
          <p:cNvPicPr>
            <a:picLocks noChangeAspect="1"/>
          </p:cNvPicPr>
          <p:nvPr/>
        </p:nvPicPr>
        <p:blipFill>
          <a:blip r:embed="rId2"/>
          <a:srcRect l="3492" r="15150"/>
          <a:stretch/>
        </p:blipFill>
        <p:spPr>
          <a:xfrm>
            <a:off x="4752550" y="10"/>
            <a:ext cx="7439450" cy="6857990"/>
          </a:xfrm>
          <a:prstGeom prst="rect">
            <a:avLst/>
          </a:prstGeom>
        </p:spPr>
      </p:pic>
      <p:sp>
        <p:nvSpPr>
          <p:cNvPr id="3" name="ZoneTexte 2">
            <a:extLst>
              <a:ext uri="{FF2B5EF4-FFF2-40B4-BE49-F238E27FC236}">
                <a16:creationId xmlns:a16="http://schemas.microsoft.com/office/drawing/2014/main" id="{970F6202-B14D-0F63-6267-20E0FEC20C4E}"/>
              </a:ext>
            </a:extLst>
          </p:cNvPr>
          <p:cNvSpPr txBox="1"/>
          <p:nvPr/>
        </p:nvSpPr>
        <p:spPr>
          <a:xfrm>
            <a:off x="243068" y="92596"/>
            <a:ext cx="4509482" cy="6765403"/>
          </a:xfrm>
          <a:prstGeom prst="rect">
            <a:avLst/>
          </a:prstGeom>
        </p:spPr>
        <p:txBody>
          <a:bodyPr vert="horz" lIns="91440" tIns="45720" rIns="91440" bIns="45720" rtlCol="0">
            <a:noAutofit/>
          </a:bodyPr>
          <a:lstStyle/>
          <a:p>
            <a:pPr lvl="2" indent="-228600" fontAlgn="base">
              <a:lnSpc>
                <a:spcPct val="110000"/>
              </a:lnSpc>
              <a:spcAft>
                <a:spcPts val="600"/>
              </a:spcAft>
              <a:buFont typeface="Arial" panose="020B0604020202020204" pitchFamily="34" charset="0"/>
              <a:buChar char="•"/>
            </a:pPr>
            <a:r>
              <a:rPr lang="en-US" sz="1600" b="0" i="0" dirty="0">
                <a:effectLst/>
              </a:rPr>
              <a:t>Enfin après toutes ces précisions et précautions, vous voici prêt à donner un nouveau sens à votre vie professionnelle en embrassant un métier passionnant et gratifiant, de relations humaines avec une dimension « terrain » ou la monotonie n’existe pas !</a:t>
            </a:r>
          </a:p>
          <a:p>
            <a:pPr indent="-228600" fontAlgn="base">
              <a:lnSpc>
                <a:spcPct val="110000"/>
              </a:lnSpc>
              <a:spcAft>
                <a:spcPts val="600"/>
              </a:spcAft>
              <a:buFont typeface="Arial" panose="020B0604020202020204" pitchFamily="34" charset="0"/>
              <a:buChar char="•"/>
            </a:pPr>
            <a:r>
              <a:rPr lang="en-US" sz="1600" b="0" i="0" dirty="0">
                <a:effectLst/>
              </a:rPr>
              <a:t>Des missions très variées, du conseil en formation à l’animation en passant par la conception de capsules e-learning, en visant un public directement ou en travaillant auprès d’un organisme de formation, d’une entreprise, d’une école postbac, d’un CFA…vous permettront de vous challenger tous les jours pour imaginer, concevoir, déployer et animer des actions de formations adaptées aux besoins et objectifs de différents publics et commanditaires.</a:t>
            </a:r>
          </a:p>
        </p:txBody>
      </p:sp>
    </p:spTree>
    <p:extLst>
      <p:ext uri="{BB962C8B-B14F-4D97-AF65-F5344CB8AC3E}">
        <p14:creationId xmlns:p14="http://schemas.microsoft.com/office/powerpoint/2010/main" val="1281498814"/>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171</TotalTime>
  <Words>2588</Words>
  <Application>Microsoft Office PowerPoint</Application>
  <PresentationFormat>Grand écran</PresentationFormat>
  <Paragraphs>105</Paragraphs>
  <Slides>41</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41</vt:i4>
      </vt:variant>
    </vt:vector>
  </HeadingPairs>
  <TitlesOfParts>
    <vt:vector size="46" baseType="lpstr">
      <vt:lpstr>Aptos</vt:lpstr>
      <vt:lpstr>Arial</vt:lpstr>
      <vt:lpstr>Montserrat</vt:lpstr>
      <vt:lpstr>Neue Haas Grotesk Text Pro</vt:lpstr>
      <vt:lpstr>VanillaVTI</vt:lpstr>
      <vt:lpstr>Qu’est que la qualification QUALIOPI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Qu’impose-t-elle aux formateurs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4</cp:revision>
  <dcterms:created xsi:type="dcterms:W3CDTF">2025-02-01T10:53:20Z</dcterms:created>
  <dcterms:modified xsi:type="dcterms:W3CDTF">2025-02-02T14:53:11Z</dcterms:modified>
</cp:coreProperties>
</file>