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1" r:id="rId2"/>
    <p:sldId id="2562" r:id="rId3"/>
    <p:sldId id="2563" r:id="rId4"/>
    <p:sldId id="2564" r:id="rId5"/>
    <p:sldId id="2565" r:id="rId6"/>
    <p:sldId id="2566" r:id="rId7"/>
    <p:sldId id="2567" r:id="rId8"/>
    <p:sldId id="2568" r:id="rId9"/>
    <p:sldId id="2569" r:id="rId10"/>
    <p:sldId id="2570" r:id="rId11"/>
    <p:sldId id="2571" r:id="rId12"/>
    <p:sldId id="2572" r:id="rId13"/>
    <p:sldId id="2573" r:id="rId14"/>
    <p:sldId id="2574" r:id="rId15"/>
    <p:sldId id="2575" r:id="rId16"/>
    <p:sldId id="2576" r:id="rId17"/>
    <p:sldId id="2577" r:id="rId18"/>
    <p:sldId id="2578" r:id="rId19"/>
    <p:sldId id="2579" r:id="rId20"/>
    <p:sldId id="2580" r:id="rId21"/>
    <p:sldId id="2581" r:id="rId22"/>
    <p:sldId id="2582" r:id="rId23"/>
    <p:sldId id="2583" r:id="rId2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timiser l'accueil individuel et collectif en Formation Professionnelle pour Adultes (FPA)" id="{30BCF466-8142-40B8-BF91-9FE5B9A2C288}">
          <p14:sldIdLst>
            <p14:sldId id="2561"/>
            <p14:sldId id="2562"/>
          </p14:sldIdLst>
        </p14:section>
        <p14:section name="Introduction à l'accueil en FPA" id="{00E802A2-2DCB-43D0-8C00-C1D371245CBD}">
          <p14:sldIdLst>
            <p14:sldId id="2563"/>
            <p14:sldId id="2564"/>
            <p14:sldId id="2565"/>
            <p14:sldId id="2566"/>
          </p14:sldIdLst>
        </p14:section>
        <p14:section name="Préparation de l'accueil" id="{9C63DF40-A95E-409A-8CEF-57C918A2E5D0}">
          <p14:sldIdLst>
            <p14:sldId id="2567"/>
            <p14:sldId id="2568"/>
            <p14:sldId id="2569"/>
            <p14:sldId id="2570"/>
          </p14:sldIdLst>
        </p14:section>
        <p14:section name="Accueil individuel en FPA" id="{7EDB853F-0F40-4C9F-BF14-97107B74AC61}">
          <p14:sldIdLst>
            <p14:sldId id="2571"/>
            <p14:sldId id="2572"/>
            <p14:sldId id="2573"/>
            <p14:sldId id="2574"/>
          </p14:sldIdLst>
        </p14:section>
        <p14:section name="Accueil collectif en FPA" id="{1358D9E0-8449-4870-8AC2-4CE9D0EF9095}">
          <p14:sldIdLst>
            <p14:sldId id="2575"/>
            <p14:sldId id="2576"/>
            <p14:sldId id="2577"/>
            <p14:sldId id="2578"/>
          </p14:sldIdLst>
        </p14:section>
        <p14:section name="Évaluation et amélioration de l'accueil" id="{A459946C-7075-47E7-8CAA-46CB5E80186B}">
          <p14:sldIdLst>
            <p14:sldId id="2579"/>
            <p14:sldId id="2580"/>
            <p14:sldId id="2581"/>
            <p14:sldId id="2582"/>
          </p14:sldIdLst>
        </p14:section>
        <p14:section name="Conclusion" id="{AF3CE3E7-1F90-4021-9EF4-6244CB861581}">
          <p14:sldIdLst>
            <p14:sldId id="258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6" d="100"/>
          <a:sy n="66" d="100"/>
        </p:scale>
        <p:origin x="1253" y="278"/>
      </p:cViewPr>
      <p:guideLst/>
    </p:cSldViewPr>
  </p:slideViewPr>
  <p:notesTextViewPr>
    <p:cViewPr>
      <p:scale>
        <a:sx n="1" d="1"/>
        <a:sy n="1" d="1"/>
      </p:scale>
      <p:origin x="0" y="0"/>
    </p:cViewPr>
  </p:notesTextViewPr>
  <p:sorterViewPr>
    <p:cViewPr>
      <p:scale>
        <a:sx n="100" d="100"/>
        <a:sy n="100" d="100"/>
      </p:scale>
      <p:origin x="0" y="-7459"/>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diagrams/_rels/data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AC7869-E959-4F66-8DE2-F2DBE538BE7F}" type="doc">
      <dgm:prSet loTypeId="urn:microsoft.com/office/officeart/2024/3/layout/verticalVisualTextBlock1" loCatId="Picture" qsTypeId="urn:microsoft.com/office/officeart/2005/8/quickstyle/simple4" qsCatId="simple" csTypeId="urn:microsoft.com/office/officeart/2005/8/colors/accent0_3" csCatId="mainScheme" phldr="1"/>
      <dgm:spPr/>
      <dgm:t>
        <a:bodyPr/>
        <a:lstStyle/>
        <a:p>
          <a:endParaRPr lang="fr-FR"/>
        </a:p>
      </dgm:t>
    </dgm:pt>
    <dgm:pt modelId="{1C2C9DFA-1043-4C09-9EAC-7B11B8704E20}">
      <dgm:prSet/>
      <dgm:spPr/>
      <dgm:t>
        <a:bodyPr/>
        <a:lstStyle/>
        <a:p>
          <a:pPr>
            <a:lnSpc>
              <a:spcPct val="100000"/>
            </a:lnSpc>
            <a:defRPr b="1"/>
          </a:pPr>
          <a:r>
            <a:rPr lang="fr-FR"/>
            <a:t>Importance du suivi personnalisé</a:t>
          </a:r>
        </a:p>
      </dgm:t>
    </dgm:pt>
    <dgm:pt modelId="{8B8F807D-6432-45AA-9893-D5EAB8C11D41}" type="parTrans" cxnId="{B80BCD2F-36D3-48FA-9AA6-8EEA0F118323}">
      <dgm:prSet/>
      <dgm:spPr/>
      <dgm:t>
        <a:bodyPr/>
        <a:lstStyle/>
        <a:p>
          <a:endParaRPr lang="fr-FR"/>
        </a:p>
      </dgm:t>
    </dgm:pt>
    <dgm:pt modelId="{2557CFEB-91CB-4A86-9B8E-26A9583FA777}" type="sibTrans" cxnId="{B80BCD2F-36D3-48FA-9AA6-8EEA0F118323}">
      <dgm:prSet/>
      <dgm:spPr/>
      <dgm:t>
        <a:bodyPr/>
        <a:lstStyle/>
        <a:p>
          <a:pPr>
            <a:lnSpc>
              <a:spcPct val="100000"/>
            </a:lnSpc>
            <a:defRPr b="1"/>
          </a:pPr>
          <a:endParaRPr lang="fr-FR"/>
        </a:p>
      </dgm:t>
    </dgm:pt>
    <dgm:pt modelId="{C472AB86-6506-4A31-AC89-974DAE5350EB}">
      <dgm:prSet/>
      <dgm:spPr/>
      <dgm:t>
        <a:bodyPr/>
        <a:lstStyle/>
        <a:p>
          <a:pPr>
            <a:lnSpc>
              <a:spcPct val="100000"/>
            </a:lnSpc>
          </a:pPr>
          <a:r>
            <a:rPr lang="fr-FR"/>
            <a:t>Un suivi personnalisé permet d’identifier les besoins spécifiques de chaque apprenant et d’adapter l’enseignement en conséquence.</a:t>
          </a:r>
        </a:p>
      </dgm:t>
    </dgm:pt>
    <dgm:pt modelId="{91628168-E77B-4C0A-9C19-E8EE2A0CF766}" type="parTrans" cxnId="{0A65480A-23FE-4EA7-84E7-332D4DE1D5C0}">
      <dgm:prSet/>
      <dgm:spPr/>
      <dgm:t>
        <a:bodyPr/>
        <a:lstStyle/>
        <a:p>
          <a:endParaRPr lang="fr-FR"/>
        </a:p>
      </dgm:t>
    </dgm:pt>
    <dgm:pt modelId="{652CA9F2-2EA9-4BB5-8D7A-29A9FD83C48E}" type="sibTrans" cxnId="{0A65480A-23FE-4EA7-84E7-332D4DE1D5C0}">
      <dgm:prSet/>
      <dgm:spPr/>
      <dgm:t>
        <a:bodyPr/>
        <a:lstStyle/>
        <a:p>
          <a:endParaRPr lang="fr-FR"/>
        </a:p>
      </dgm:t>
    </dgm:pt>
    <dgm:pt modelId="{C7631361-22EC-4F2C-8720-766CA6704B7A}">
      <dgm:prSet/>
      <dgm:spPr/>
      <dgm:t>
        <a:bodyPr/>
        <a:lstStyle/>
        <a:p>
          <a:pPr>
            <a:lnSpc>
              <a:spcPct val="100000"/>
            </a:lnSpc>
            <a:defRPr b="1"/>
          </a:pPr>
          <a:r>
            <a:rPr lang="fr-FR"/>
            <a:t>Sessions de feedback régulières</a:t>
          </a:r>
        </a:p>
      </dgm:t>
    </dgm:pt>
    <dgm:pt modelId="{AB93F66B-CE59-4C3F-8B53-6D86DC7FF751}" type="parTrans" cxnId="{BBD3F9D6-313D-4B7B-9491-E9CA09E9C635}">
      <dgm:prSet/>
      <dgm:spPr/>
      <dgm:t>
        <a:bodyPr/>
        <a:lstStyle/>
        <a:p>
          <a:endParaRPr lang="fr-FR"/>
        </a:p>
      </dgm:t>
    </dgm:pt>
    <dgm:pt modelId="{1E2028A9-B8DF-48DD-9673-35272EF00390}" type="sibTrans" cxnId="{BBD3F9D6-313D-4B7B-9491-E9CA09E9C635}">
      <dgm:prSet/>
      <dgm:spPr/>
      <dgm:t>
        <a:bodyPr/>
        <a:lstStyle/>
        <a:p>
          <a:pPr>
            <a:lnSpc>
              <a:spcPct val="100000"/>
            </a:lnSpc>
            <a:defRPr b="1"/>
          </a:pPr>
          <a:endParaRPr lang="fr-FR"/>
        </a:p>
      </dgm:t>
    </dgm:pt>
    <dgm:pt modelId="{E0976F7F-E9D0-49E1-A379-E61EC774BEBA}">
      <dgm:prSet/>
      <dgm:spPr/>
      <dgm:t>
        <a:bodyPr/>
        <a:lstStyle/>
        <a:p>
          <a:pPr>
            <a:lnSpc>
              <a:spcPct val="100000"/>
            </a:lnSpc>
          </a:pPr>
          <a:r>
            <a:rPr lang="fr-FR"/>
            <a:t>Des sessions de feedback régulières aident les apprenants à comprendre leurs progrès et à ajuster leurs stratégies d'apprentissage.</a:t>
          </a:r>
        </a:p>
      </dgm:t>
    </dgm:pt>
    <dgm:pt modelId="{D4332BCC-FC46-4246-AE86-44F26EE85BBD}" type="parTrans" cxnId="{3FB0BD71-8A1B-479D-8BC0-CECCB27F8D35}">
      <dgm:prSet/>
      <dgm:spPr/>
      <dgm:t>
        <a:bodyPr/>
        <a:lstStyle/>
        <a:p>
          <a:endParaRPr lang="fr-FR"/>
        </a:p>
      </dgm:t>
    </dgm:pt>
    <dgm:pt modelId="{4A5F3181-92C8-4062-8258-3F00B45D3CA5}" type="sibTrans" cxnId="{3FB0BD71-8A1B-479D-8BC0-CECCB27F8D35}">
      <dgm:prSet/>
      <dgm:spPr/>
      <dgm:t>
        <a:bodyPr/>
        <a:lstStyle/>
        <a:p>
          <a:endParaRPr lang="fr-FR"/>
        </a:p>
      </dgm:t>
    </dgm:pt>
    <dgm:pt modelId="{EC895F4A-685D-4A39-BE59-66BA375B8AD3}">
      <dgm:prSet/>
      <dgm:spPr/>
      <dgm:t>
        <a:bodyPr/>
        <a:lstStyle/>
        <a:p>
          <a:pPr>
            <a:lnSpc>
              <a:spcPct val="100000"/>
            </a:lnSpc>
            <a:defRPr b="1"/>
          </a:pPr>
          <a:r>
            <a:rPr lang="fr-FR"/>
            <a:t>Ressources adaptées</a:t>
          </a:r>
        </a:p>
      </dgm:t>
    </dgm:pt>
    <dgm:pt modelId="{5D759FB5-682B-437A-A134-F28AFC6AA9E4}" type="parTrans" cxnId="{33C41CE4-DF7A-49FD-A675-32050DCC0849}">
      <dgm:prSet/>
      <dgm:spPr/>
      <dgm:t>
        <a:bodyPr/>
        <a:lstStyle/>
        <a:p>
          <a:endParaRPr lang="fr-FR"/>
        </a:p>
      </dgm:t>
    </dgm:pt>
    <dgm:pt modelId="{6995410E-9B1A-449D-B484-47BFC2A643BD}" type="sibTrans" cxnId="{33C41CE4-DF7A-49FD-A675-32050DCC0849}">
      <dgm:prSet/>
      <dgm:spPr/>
      <dgm:t>
        <a:bodyPr/>
        <a:lstStyle/>
        <a:p>
          <a:endParaRPr lang="fr-FR"/>
        </a:p>
      </dgm:t>
    </dgm:pt>
    <dgm:pt modelId="{1DCA9226-E312-4B63-9ABE-62BF01D68E55}">
      <dgm:prSet/>
      <dgm:spPr/>
      <dgm:t>
        <a:bodyPr/>
        <a:lstStyle/>
        <a:p>
          <a:pPr>
            <a:lnSpc>
              <a:spcPct val="100000"/>
            </a:lnSpc>
          </a:pPr>
          <a:r>
            <a:rPr lang="fr-FR"/>
            <a:t>Fournir des ressources adaptées et des conseils personnalisés favorise l'engagement et la motivation des apprenants.</a:t>
          </a:r>
        </a:p>
      </dgm:t>
    </dgm:pt>
    <dgm:pt modelId="{E62918C8-8E56-4354-9947-5E4A971BF172}" type="parTrans" cxnId="{4D6581CF-1816-49E8-85E6-D1C56EF3AEDF}">
      <dgm:prSet/>
      <dgm:spPr/>
      <dgm:t>
        <a:bodyPr/>
        <a:lstStyle/>
        <a:p>
          <a:endParaRPr lang="fr-FR"/>
        </a:p>
      </dgm:t>
    </dgm:pt>
    <dgm:pt modelId="{8B7294CD-72C5-40AB-B763-7CA5BA347333}" type="sibTrans" cxnId="{4D6581CF-1816-49E8-85E6-D1C56EF3AEDF}">
      <dgm:prSet/>
      <dgm:spPr/>
      <dgm:t>
        <a:bodyPr/>
        <a:lstStyle/>
        <a:p>
          <a:endParaRPr lang="fr-FR"/>
        </a:p>
      </dgm:t>
    </dgm:pt>
    <dgm:pt modelId="{AF3F10FA-4CC1-40AB-A08C-232AA30A12C8}" type="pres">
      <dgm:prSet presAssocID="{5DAC7869-E959-4F66-8DE2-F2DBE538BE7F}" presName="Root" presStyleCnt="0">
        <dgm:presLayoutVars>
          <dgm:dir/>
          <dgm:resizeHandles val="exact"/>
        </dgm:presLayoutVars>
      </dgm:prSet>
      <dgm:spPr/>
    </dgm:pt>
    <dgm:pt modelId="{CFC93236-D458-454E-98DC-FB2C1A73FCB1}" type="pres">
      <dgm:prSet presAssocID="{1C2C9DFA-1043-4C09-9EAC-7B11B8704E20}" presName="Composite" presStyleCnt="0"/>
      <dgm:spPr/>
    </dgm:pt>
    <dgm:pt modelId="{8332623B-1BA2-4769-BD49-0BCAACB427D0}" type="pres">
      <dgm:prSet presAssocID="{1C2C9DFA-1043-4C09-9EAC-7B11B8704E20}"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22370" r="21382" b="3"/>
          <a:stretch/>
        </a:blipFill>
      </dgm:spPr>
      <dgm:extLst>
        <a:ext uri="{E40237B7-FDA0-4F09-8148-C483321AD2D9}">
          <dgm14:cNvPr xmlns:dgm14="http://schemas.microsoft.com/office/drawing/2010/diagram" id="0" name="" descr="Petit garçon et sœur aînée utilisant une tablette pour faire leurs devoirs"/>
        </a:ext>
      </dgm:extLst>
    </dgm:pt>
    <dgm:pt modelId="{5102EDE1-9A52-4206-A490-9F2C70EC73AA}" type="pres">
      <dgm:prSet presAssocID="{1C2C9DFA-1043-4C09-9EAC-7B11B8704E20}" presName="Subtitle" presStyleLbl="revTx" presStyleIdx="0" presStyleCnt="6">
        <dgm:presLayoutVars>
          <dgm:chMax val="0"/>
          <dgm:bulletEnabled/>
        </dgm:presLayoutVars>
      </dgm:prSet>
      <dgm:spPr/>
    </dgm:pt>
    <dgm:pt modelId="{6A841289-7FFF-47FD-9E44-AC561355FCFC}" type="pres">
      <dgm:prSet presAssocID="{1C2C9DFA-1043-4C09-9EAC-7B11B8704E20}" presName="Description" presStyleLbl="revTx" presStyleIdx="1" presStyleCnt="6">
        <dgm:presLayoutVars>
          <dgm:bulletEnabled/>
        </dgm:presLayoutVars>
      </dgm:prSet>
      <dgm:spPr/>
    </dgm:pt>
    <dgm:pt modelId="{F93B50DF-31E8-4302-AAF9-A3D2FA117189}" type="pres">
      <dgm:prSet presAssocID="{2557CFEB-91CB-4A86-9B8E-26A9583FA777}" presName="sibTrans" presStyleLbl="sibTrans2D1" presStyleIdx="0" presStyleCnt="0"/>
      <dgm:spPr/>
    </dgm:pt>
    <dgm:pt modelId="{2BBC2E0E-83F3-448B-8134-91B6145F88A6}" type="pres">
      <dgm:prSet presAssocID="{C7631361-22EC-4F2C-8720-766CA6704B7A}" presName="Composite" presStyleCnt="0"/>
      <dgm:spPr/>
    </dgm:pt>
    <dgm:pt modelId="{B15E75E0-1CBA-44E6-916B-8860C74A6D6A}" type="pres">
      <dgm:prSet presAssocID="{C7631361-22EC-4F2C-8720-766CA6704B7A}"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30183" r="3065" b="-2"/>
          <a:stretch/>
        </a:blipFill>
      </dgm:spPr>
      <dgm:extLst>
        <a:ext uri="{E40237B7-FDA0-4F09-8148-C483321AD2D9}">
          <dgm14:cNvPr xmlns:dgm14="http://schemas.microsoft.com/office/drawing/2010/diagram" id="0" name="" descr="Rencontre de couple avec un organisateur"/>
        </a:ext>
      </dgm:extLst>
    </dgm:pt>
    <dgm:pt modelId="{AA66F590-5AA5-41C3-B8F0-0B7CB61B0ADD}" type="pres">
      <dgm:prSet presAssocID="{C7631361-22EC-4F2C-8720-766CA6704B7A}" presName="Subtitle" presStyleLbl="revTx" presStyleIdx="2" presStyleCnt="6">
        <dgm:presLayoutVars>
          <dgm:chMax val="0"/>
          <dgm:bulletEnabled/>
        </dgm:presLayoutVars>
      </dgm:prSet>
      <dgm:spPr/>
    </dgm:pt>
    <dgm:pt modelId="{F71CF313-CE18-4AC9-8AA8-D256BF7D4F6C}" type="pres">
      <dgm:prSet presAssocID="{C7631361-22EC-4F2C-8720-766CA6704B7A}" presName="Description" presStyleLbl="revTx" presStyleIdx="3" presStyleCnt="6">
        <dgm:presLayoutVars>
          <dgm:bulletEnabled/>
        </dgm:presLayoutVars>
      </dgm:prSet>
      <dgm:spPr/>
    </dgm:pt>
    <dgm:pt modelId="{2281A507-B3A5-4510-BF5C-3C402C7D7E71}" type="pres">
      <dgm:prSet presAssocID="{1E2028A9-B8DF-48DD-9673-35272EF00390}" presName="sibTrans" presStyleLbl="sibTrans2D1" presStyleIdx="0" presStyleCnt="0"/>
      <dgm:spPr/>
    </dgm:pt>
    <dgm:pt modelId="{C0530E05-461C-4891-8A04-E07E264363CC}" type="pres">
      <dgm:prSet presAssocID="{EC895F4A-685D-4A39-BE59-66BA375B8AD3}" presName="Composite" presStyleCnt="0"/>
      <dgm:spPr/>
    </dgm:pt>
    <dgm:pt modelId="{FDE01439-5171-46FC-B667-AC09CE090526}" type="pres">
      <dgm:prSet presAssocID="{EC895F4A-685D-4A39-BE59-66BA375B8AD3}"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10254" r="19750" b="5"/>
          <a:stretch/>
        </a:blipFill>
      </dgm:spPr>
      <dgm:extLst>
        <a:ext uri="{E40237B7-FDA0-4F09-8148-C483321AD2D9}">
          <dgm14:cNvPr xmlns:dgm14="http://schemas.microsoft.com/office/drawing/2010/diagram" id="0" name="" descr="fournitures de bureau et scolaires."/>
        </a:ext>
      </dgm:extLst>
    </dgm:pt>
    <dgm:pt modelId="{90531741-A22A-4443-9B3E-C5FD98DC8826}" type="pres">
      <dgm:prSet presAssocID="{EC895F4A-685D-4A39-BE59-66BA375B8AD3}" presName="Subtitle" presStyleLbl="revTx" presStyleIdx="4" presStyleCnt="6">
        <dgm:presLayoutVars>
          <dgm:chMax val="0"/>
          <dgm:bulletEnabled/>
        </dgm:presLayoutVars>
      </dgm:prSet>
      <dgm:spPr/>
    </dgm:pt>
    <dgm:pt modelId="{C2956DBD-0BD7-4482-BA70-FD5A68C3DD8A}" type="pres">
      <dgm:prSet presAssocID="{EC895F4A-685D-4A39-BE59-66BA375B8AD3}" presName="Description" presStyleLbl="revTx" presStyleIdx="5" presStyleCnt="6">
        <dgm:presLayoutVars>
          <dgm:bulletEnabled/>
        </dgm:presLayoutVars>
      </dgm:prSet>
      <dgm:spPr/>
    </dgm:pt>
  </dgm:ptLst>
  <dgm:cxnLst>
    <dgm:cxn modelId="{0A65480A-23FE-4EA7-84E7-332D4DE1D5C0}" srcId="{1C2C9DFA-1043-4C09-9EAC-7B11B8704E20}" destId="{C472AB86-6506-4A31-AC89-974DAE5350EB}" srcOrd="0" destOrd="0" parTransId="{91628168-E77B-4C0A-9C19-E8EE2A0CF766}" sibTransId="{652CA9F2-2EA9-4BB5-8D7A-29A9FD83C48E}"/>
    <dgm:cxn modelId="{B80BCD2F-36D3-48FA-9AA6-8EEA0F118323}" srcId="{5DAC7869-E959-4F66-8DE2-F2DBE538BE7F}" destId="{1C2C9DFA-1043-4C09-9EAC-7B11B8704E20}" srcOrd="0" destOrd="0" parTransId="{8B8F807D-6432-45AA-9893-D5EAB8C11D41}" sibTransId="{2557CFEB-91CB-4A86-9B8E-26A9583FA777}"/>
    <dgm:cxn modelId="{BCD90036-8544-4435-8C3E-9818B1F65D76}" type="presOf" srcId="{2557CFEB-91CB-4A86-9B8E-26A9583FA777}" destId="{F93B50DF-31E8-4302-AAF9-A3D2FA117189}" srcOrd="0" destOrd="0" presId="urn:microsoft.com/office/officeart/2024/3/layout/verticalVisualTextBlock1"/>
    <dgm:cxn modelId="{4C65FE5D-8141-4F9B-BBEC-1D09DE1B0498}" type="presOf" srcId="{1C2C9DFA-1043-4C09-9EAC-7B11B8704E20}" destId="{5102EDE1-9A52-4206-A490-9F2C70EC73AA}" srcOrd="0" destOrd="0" presId="urn:microsoft.com/office/officeart/2024/3/layout/verticalVisualTextBlock1"/>
    <dgm:cxn modelId="{A01CE163-D950-45C2-8B92-213B569227F2}" type="presOf" srcId="{1DCA9226-E312-4B63-9ABE-62BF01D68E55}" destId="{C2956DBD-0BD7-4482-BA70-FD5A68C3DD8A}" srcOrd="0" destOrd="0" presId="urn:microsoft.com/office/officeart/2024/3/layout/verticalVisualTextBlock1"/>
    <dgm:cxn modelId="{109AFE67-A696-48F9-8607-B7CAE62FD0BC}" type="presOf" srcId="{1E2028A9-B8DF-48DD-9673-35272EF00390}" destId="{2281A507-B3A5-4510-BF5C-3C402C7D7E71}" srcOrd="0" destOrd="0" presId="urn:microsoft.com/office/officeart/2024/3/layout/verticalVisualTextBlock1"/>
    <dgm:cxn modelId="{5850424C-EAD4-4B00-A9F7-5297637FB97B}" type="presOf" srcId="{C472AB86-6506-4A31-AC89-974DAE5350EB}" destId="{6A841289-7FFF-47FD-9E44-AC561355FCFC}" srcOrd="0" destOrd="0" presId="urn:microsoft.com/office/officeart/2024/3/layout/verticalVisualTextBlock1"/>
    <dgm:cxn modelId="{DB326A6D-B3D3-4FD2-A778-A966AFE89FBA}" type="presOf" srcId="{5DAC7869-E959-4F66-8DE2-F2DBE538BE7F}" destId="{AF3F10FA-4CC1-40AB-A08C-232AA30A12C8}" srcOrd="0" destOrd="0" presId="urn:microsoft.com/office/officeart/2024/3/layout/verticalVisualTextBlock1"/>
    <dgm:cxn modelId="{3FB0BD71-8A1B-479D-8BC0-CECCB27F8D35}" srcId="{C7631361-22EC-4F2C-8720-766CA6704B7A}" destId="{E0976F7F-E9D0-49E1-A379-E61EC774BEBA}" srcOrd="0" destOrd="0" parTransId="{D4332BCC-FC46-4246-AE86-44F26EE85BBD}" sibTransId="{4A5F3181-92C8-4062-8258-3F00B45D3CA5}"/>
    <dgm:cxn modelId="{34E00187-AB9F-4FDF-8D70-19799B4183DE}" type="presOf" srcId="{C7631361-22EC-4F2C-8720-766CA6704B7A}" destId="{AA66F590-5AA5-41C3-B8F0-0B7CB61B0ADD}" srcOrd="0" destOrd="0" presId="urn:microsoft.com/office/officeart/2024/3/layout/verticalVisualTextBlock1"/>
    <dgm:cxn modelId="{473224BA-6CD4-4332-ACA9-5A8CAB949101}" type="presOf" srcId="{EC895F4A-685D-4A39-BE59-66BA375B8AD3}" destId="{90531741-A22A-4443-9B3E-C5FD98DC8826}" srcOrd="0" destOrd="0" presId="urn:microsoft.com/office/officeart/2024/3/layout/verticalVisualTextBlock1"/>
    <dgm:cxn modelId="{4D6581CF-1816-49E8-85E6-D1C56EF3AEDF}" srcId="{EC895F4A-685D-4A39-BE59-66BA375B8AD3}" destId="{1DCA9226-E312-4B63-9ABE-62BF01D68E55}" srcOrd="0" destOrd="0" parTransId="{E62918C8-8E56-4354-9947-5E4A971BF172}" sibTransId="{8B7294CD-72C5-40AB-B763-7CA5BA347333}"/>
    <dgm:cxn modelId="{B79D21D2-BC78-4089-AE4A-27564DD2B5E5}" type="presOf" srcId="{E0976F7F-E9D0-49E1-A379-E61EC774BEBA}" destId="{F71CF313-CE18-4AC9-8AA8-D256BF7D4F6C}" srcOrd="0" destOrd="0" presId="urn:microsoft.com/office/officeart/2024/3/layout/verticalVisualTextBlock1"/>
    <dgm:cxn modelId="{BBD3F9D6-313D-4B7B-9491-E9CA09E9C635}" srcId="{5DAC7869-E959-4F66-8DE2-F2DBE538BE7F}" destId="{C7631361-22EC-4F2C-8720-766CA6704B7A}" srcOrd="1" destOrd="0" parTransId="{AB93F66B-CE59-4C3F-8B53-6D86DC7FF751}" sibTransId="{1E2028A9-B8DF-48DD-9673-35272EF00390}"/>
    <dgm:cxn modelId="{33C41CE4-DF7A-49FD-A675-32050DCC0849}" srcId="{5DAC7869-E959-4F66-8DE2-F2DBE538BE7F}" destId="{EC895F4A-685D-4A39-BE59-66BA375B8AD3}" srcOrd="2" destOrd="0" parTransId="{5D759FB5-682B-437A-A134-F28AFC6AA9E4}" sibTransId="{6995410E-9B1A-449D-B484-47BFC2A643BD}"/>
    <dgm:cxn modelId="{2657A99C-2060-4051-A938-9ABA6969CB5A}" type="presParOf" srcId="{AF3F10FA-4CC1-40AB-A08C-232AA30A12C8}" destId="{CFC93236-D458-454E-98DC-FB2C1A73FCB1}" srcOrd="0" destOrd="0" presId="urn:microsoft.com/office/officeart/2024/3/layout/verticalVisualTextBlock1"/>
    <dgm:cxn modelId="{D40C0FEA-21E1-4902-9501-4374F4B1A6A4}" type="presParOf" srcId="{CFC93236-D458-454E-98DC-FB2C1A73FCB1}" destId="{8332623B-1BA2-4769-BD49-0BCAACB427D0}" srcOrd="0" destOrd="0" presId="urn:microsoft.com/office/officeart/2024/3/layout/verticalVisualTextBlock1"/>
    <dgm:cxn modelId="{7F6432DC-28BC-47C2-8DA6-FCEE1306CE3A}" type="presParOf" srcId="{CFC93236-D458-454E-98DC-FB2C1A73FCB1}" destId="{5102EDE1-9A52-4206-A490-9F2C70EC73AA}" srcOrd="1" destOrd="0" presId="urn:microsoft.com/office/officeart/2024/3/layout/verticalVisualTextBlock1"/>
    <dgm:cxn modelId="{B92542C2-6EF5-4205-997B-94E1996C75FB}" type="presParOf" srcId="{CFC93236-D458-454E-98DC-FB2C1A73FCB1}" destId="{6A841289-7FFF-47FD-9E44-AC561355FCFC}" srcOrd="2" destOrd="0" presId="urn:microsoft.com/office/officeart/2024/3/layout/verticalVisualTextBlock1"/>
    <dgm:cxn modelId="{649B4B58-17E0-41B0-832E-39B4B8C791F7}" type="presParOf" srcId="{AF3F10FA-4CC1-40AB-A08C-232AA30A12C8}" destId="{F93B50DF-31E8-4302-AAF9-A3D2FA117189}" srcOrd="1" destOrd="0" presId="urn:microsoft.com/office/officeart/2024/3/layout/verticalVisualTextBlock1"/>
    <dgm:cxn modelId="{04C663E7-7C38-49A7-92A8-F77DB5BAEACA}" type="presParOf" srcId="{AF3F10FA-4CC1-40AB-A08C-232AA30A12C8}" destId="{2BBC2E0E-83F3-448B-8134-91B6145F88A6}" srcOrd="2" destOrd="0" presId="urn:microsoft.com/office/officeart/2024/3/layout/verticalVisualTextBlock1"/>
    <dgm:cxn modelId="{89C7CBA2-E059-472E-9915-991FCB74BFBD}" type="presParOf" srcId="{2BBC2E0E-83F3-448B-8134-91B6145F88A6}" destId="{B15E75E0-1CBA-44E6-916B-8860C74A6D6A}" srcOrd="0" destOrd="0" presId="urn:microsoft.com/office/officeart/2024/3/layout/verticalVisualTextBlock1"/>
    <dgm:cxn modelId="{8A076696-BDAE-46D4-94AF-F69E537E31A7}" type="presParOf" srcId="{2BBC2E0E-83F3-448B-8134-91B6145F88A6}" destId="{AA66F590-5AA5-41C3-B8F0-0B7CB61B0ADD}" srcOrd="1" destOrd="0" presId="urn:microsoft.com/office/officeart/2024/3/layout/verticalVisualTextBlock1"/>
    <dgm:cxn modelId="{509FC557-768B-44E6-B462-E0E6184AF438}" type="presParOf" srcId="{2BBC2E0E-83F3-448B-8134-91B6145F88A6}" destId="{F71CF313-CE18-4AC9-8AA8-D256BF7D4F6C}" srcOrd="2" destOrd="0" presId="urn:microsoft.com/office/officeart/2024/3/layout/verticalVisualTextBlock1"/>
    <dgm:cxn modelId="{28EFE304-27E6-425D-9A59-A243E859F59B}" type="presParOf" srcId="{AF3F10FA-4CC1-40AB-A08C-232AA30A12C8}" destId="{2281A507-B3A5-4510-BF5C-3C402C7D7E71}" srcOrd="3" destOrd="0" presId="urn:microsoft.com/office/officeart/2024/3/layout/verticalVisualTextBlock1"/>
    <dgm:cxn modelId="{7BA93ADA-3C75-47DF-A3B5-C5821FDBD9A2}" type="presParOf" srcId="{AF3F10FA-4CC1-40AB-A08C-232AA30A12C8}" destId="{C0530E05-461C-4891-8A04-E07E264363CC}" srcOrd="4" destOrd="0" presId="urn:microsoft.com/office/officeart/2024/3/layout/verticalVisualTextBlock1"/>
    <dgm:cxn modelId="{D229993E-BCD5-417B-B9DA-39A060D8CC87}" type="presParOf" srcId="{C0530E05-461C-4891-8A04-E07E264363CC}" destId="{FDE01439-5171-46FC-B667-AC09CE090526}" srcOrd="0" destOrd="0" presId="urn:microsoft.com/office/officeart/2024/3/layout/verticalVisualTextBlock1"/>
    <dgm:cxn modelId="{46786BFF-E929-4FC2-889B-1FFA05DF81F0}" type="presParOf" srcId="{C0530E05-461C-4891-8A04-E07E264363CC}" destId="{90531741-A22A-4443-9B3E-C5FD98DC8826}" srcOrd="1" destOrd="0" presId="urn:microsoft.com/office/officeart/2024/3/layout/verticalVisualTextBlock1"/>
    <dgm:cxn modelId="{1AF6CED9-0B7B-4409-913B-EA864045FE3C}" type="presParOf" srcId="{C0530E05-461C-4891-8A04-E07E264363CC}" destId="{C2956DBD-0BD7-4482-BA70-FD5A68C3DD8A}"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FFBB618-D40C-4A86-B68F-FB4205492A89}" type="doc">
      <dgm:prSet loTypeId="urn:microsoft.com/office/officeart/2024/3/layout/verticalVisualTextBlock1" loCatId="Picture" qsTypeId="urn:microsoft.com/office/officeart/2005/8/quickstyle/simple4" qsCatId="simple" csTypeId="urn:microsoft.com/office/officeart/2005/8/colors/accent0_1" csCatId="mainScheme" phldr="1"/>
      <dgm:spPr/>
      <dgm:t>
        <a:bodyPr/>
        <a:lstStyle/>
        <a:p>
          <a:endParaRPr lang="fr-FR"/>
        </a:p>
      </dgm:t>
    </dgm:pt>
    <dgm:pt modelId="{7749A0F4-F4FB-458E-A69E-DD8334B2AA6E}">
      <dgm:prSet/>
      <dgm:spPr/>
      <dgm:t>
        <a:bodyPr/>
        <a:lstStyle/>
        <a:p>
          <a:pPr>
            <a:lnSpc>
              <a:spcPct val="100000"/>
            </a:lnSpc>
            <a:defRPr b="1"/>
          </a:pPr>
          <a:r>
            <a:rPr lang="fr-FR"/>
            <a:t>Formations additionnelles</a:t>
          </a:r>
        </a:p>
      </dgm:t>
    </dgm:pt>
    <dgm:pt modelId="{9CCF4D21-14D9-43B0-9F66-580915759F9A}" type="parTrans" cxnId="{56407F58-3BD1-4A8D-9401-928219867C0C}">
      <dgm:prSet/>
      <dgm:spPr/>
      <dgm:t>
        <a:bodyPr/>
        <a:lstStyle/>
        <a:p>
          <a:endParaRPr lang="fr-FR"/>
        </a:p>
      </dgm:t>
    </dgm:pt>
    <dgm:pt modelId="{C9EA0247-F5BB-49F5-A2DC-EC88AE1B4746}" type="sibTrans" cxnId="{56407F58-3BD1-4A8D-9401-928219867C0C}">
      <dgm:prSet/>
      <dgm:spPr/>
      <dgm:t>
        <a:bodyPr/>
        <a:lstStyle/>
        <a:p>
          <a:pPr>
            <a:lnSpc>
              <a:spcPct val="100000"/>
            </a:lnSpc>
            <a:defRPr b="1"/>
          </a:pPr>
          <a:endParaRPr lang="fr-FR"/>
        </a:p>
      </dgm:t>
    </dgm:pt>
    <dgm:pt modelId="{1AA3F208-9394-4C81-BC02-40E9CDC3D593}">
      <dgm:prSet/>
      <dgm:spPr/>
      <dgm:t>
        <a:bodyPr/>
        <a:lstStyle/>
        <a:p>
          <a:pPr>
            <a:lnSpc>
              <a:spcPct val="100000"/>
            </a:lnSpc>
          </a:pPr>
          <a:r>
            <a:rPr lang="fr-FR"/>
            <a:t>Il est essentiel d'offrir des formations additionnelles aux formateurs pour améliorer les compétences et les connaissances nécessaires à l'accueil.</a:t>
          </a:r>
        </a:p>
      </dgm:t>
    </dgm:pt>
    <dgm:pt modelId="{107ACBC8-39CE-41E4-99BC-6A4249486C03}" type="parTrans" cxnId="{CDF39887-B508-4A4F-BE4C-17706C16F47D}">
      <dgm:prSet/>
      <dgm:spPr/>
      <dgm:t>
        <a:bodyPr/>
        <a:lstStyle/>
        <a:p>
          <a:endParaRPr lang="fr-FR"/>
        </a:p>
      </dgm:t>
    </dgm:pt>
    <dgm:pt modelId="{A0B8904D-2949-4E06-9AE7-355788F92C36}" type="sibTrans" cxnId="{CDF39887-B508-4A4F-BE4C-17706C16F47D}">
      <dgm:prSet/>
      <dgm:spPr/>
      <dgm:t>
        <a:bodyPr/>
        <a:lstStyle/>
        <a:p>
          <a:endParaRPr lang="fr-FR"/>
        </a:p>
      </dgm:t>
    </dgm:pt>
    <dgm:pt modelId="{2FCD03C1-0037-4F2B-B5B0-64E37814B9C9}">
      <dgm:prSet/>
      <dgm:spPr/>
      <dgm:t>
        <a:bodyPr/>
        <a:lstStyle/>
        <a:p>
          <a:pPr>
            <a:lnSpc>
              <a:spcPct val="100000"/>
            </a:lnSpc>
            <a:defRPr b="1"/>
          </a:pPr>
          <a:r>
            <a:rPr lang="fr-FR"/>
            <a:t>Ajustements logistiques</a:t>
          </a:r>
        </a:p>
      </dgm:t>
    </dgm:pt>
    <dgm:pt modelId="{D1A856ED-3C05-4261-93DA-8C9E5C4A1807}" type="parTrans" cxnId="{3D1E2158-AF3F-4A3E-85D8-71B052B3F4DA}">
      <dgm:prSet/>
      <dgm:spPr/>
      <dgm:t>
        <a:bodyPr/>
        <a:lstStyle/>
        <a:p>
          <a:endParaRPr lang="fr-FR"/>
        </a:p>
      </dgm:t>
    </dgm:pt>
    <dgm:pt modelId="{0E85824C-5EF0-48DD-BFC7-826EEC2570D0}" type="sibTrans" cxnId="{3D1E2158-AF3F-4A3E-85D8-71B052B3F4DA}">
      <dgm:prSet/>
      <dgm:spPr/>
      <dgm:t>
        <a:bodyPr/>
        <a:lstStyle/>
        <a:p>
          <a:pPr>
            <a:lnSpc>
              <a:spcPct val="100000"/>
            </a:lnSpc>
            <a:defRPr b="1"/>
          </a:pPr>
          <a:endParaRPr lang="fr-FR"/>
        </a:p>
      </dgm:t>
    </dgm:pt>
    <dgm:pt modelId="{1C5EC152-AB3C-4C67-BE42-728E86EADD0A}">
      <dgm:prSet/>
      <dgm:spPr/>
      <dgm:t>
        <a:bodyPr/>
        <a:lstStyle/>
        <a:p>
          <a:pPr>
            <a:lnSpc>
              <a:spcPct val="100000"/>
            </a:lnSpc>
          </a:pPr>
          <a:r>
            <a:rPr lang="fr-FR"/>
            <a:t>Les ajustements logistiques peuvent aider à optimiser les opérations et à offrir une meilleure expérience lors de l'accueil des visiteurs.</a:t>
          </a:r>
        </a:p>
      </dgm:t>
    </dgm:pt>
    <dgm:pt modelId="{AFF85326-C1BA-48D7-A815-69640EB90B16}" type="parTrans" cxnId="{4BC07265-C46A-4DDD-BF37-E98DCC48DFDE}">
      <dgm:prSet/>
      <dgm:spPr/>
      <dgm:t>
        <a:bodyPr/>
        <a:lstStyle/>
        <a:p>
          <a:endParaRPr lang="fr-FR"/>
        </a:p>
      </dgm:t>
    </dgm:pt>
    <dgm:pt modelId="{C7715B62-0BA0-4F60-9AC7-CC2F5E6B2EE2}" type="sibTrans" cxnId="{4BC07265-C46A-4DDD-BF37-E98DCC48DFDE}">
      <dgm:prSet/>
      <dgm:spPr/>
      <dgm:t>
        <a:bodyPr/>
        <a:lstStyle/>
        <a:p>
          <a:endParaRPr lang="fr-FR"/>
        </a:p>
      </dgm:t>
    </dgm:pt>
    <dgm:pt modelId="{4792182C-6366-4EBB-BBDD-2AE0426B604B}">
      <dgm:prSet/>
      <dgm:spPr/>
      <dgm:t>
        <a:bodyPr/>
        <a:lstStyle/>
        <a:p>
          <a:pPr>
            <a:lnSpc>
              <a:spcPct val="100000"/>
            </a:lnSpc>
            <a:defRPr b="1"/>
          </a:pPr>
          <a:r>
            <a:rPr lang="fr-FR"/>
            <a:t>Modifications du contenu</a:t>
          </a:r>
        </a:p>
      </dgm:t>
    </dgm:pt>
    <dgm:pt modelId="{AF3EBE41-8D52-43B2-A817-863461360306}" type="parTrans" cxnId="{EB0AE993-A8B7-47AA-8380-07BF6AC9390C}">
      <dgm:prSet/>
      <dgm:spPr/>
      <dgm:t>
        <a:bodyPr/>
        <a:lstStyle/>
        <a:p>
          <a:endParaRPr lang="fr-FR"/>
        </a:p>
      </dgm:t>
    </dgm:pt>
    <dgm:pt modelId="{48A5C061-7F89-4C53-A9DE-A5D808B63151}" type="sibTrans" cxnId="{EB0AE993-A8B7-47AA-8380-07BF6AC9390C}">
      <dgm:prSet/>
      <dgm:spPr/>
      <dgm:t>
        <a:bodyPr/>
        <a:lstStyle/>
        <a:p>
          <a:endParaRPr lang="fr-FR"/>
        </a:p>
      </dgm:t>
    </dgm:pt>
    <dgm:pt modelId="{4BD24EC6-DD2E-4625-8530-5AD936E8DD31}">
      <dgm:prSet/>
      <dgm:spPr/>
      <dgm:t>
        <a:bodyPr/>
        <a:lstStyle/>
        <a:p>
          <a:pPr>
            <a:lnSpc>
              <a:spcPct val="100000"/>
            </a:lnSpc>
          </a:pPr>
          <a:r>
            <a:rPr lang="fr-FR"/>
            <a:t>Il est important de modifier le contenu de l'accueil pour qu'il soit plus pertinent et engageant pour les visiteurs.</a:t>
          </a:r>
        </a:p>
      </dgm:t>
    </dgm:pt>
    <dgm:pt modelId="{C5AEA886-1D06-470A-B09E-A42036216E16}" type="parTrans" cxnId="{1224E1B7-E794-451C-BBC0-601D3E7D54B0}">
      <dgm:prSet/>
      <dgm:spPr/>
      <dgm:t>
        <a:bodyPr/>
        <a:lstStyle/>
        <a:p>
          <a:endParaRPr lang="fr-FR"/>
        </a:p>
      </dgm:t>
    </dgm:pt>
    <dgm:pt modelId="{341425A3-DCF9-4FCB-BF0B-5C041013C3BE}" type="sibTrans" cxnId="{1224E1B7-E794-451C-BBC0-601D3E7D54B0}">
      <dgm:prSet/>
      <dgm:spPr/>
      <dgm:t>
        <a:bodyPr/>
        <a:lstStyle/>
        <a:p>
          <a:endParaRPr lang="fr-FR"/>
        </a:p>
      </dgm:t>
    </dgm:pt>
    <dgm:pt modelId="{DF628276-1D64-47F5-97D6-2D5282DBCFDE}" type="pres">
      <dgm:prSet presAssocID="{2FFBB618-D40C-4A86-B68F-FB4205492A89}" presName="Root" presStyleCnt="0">
        <dgm:presLayoutVars>
          <dgm:dir/>
          <dgm:resizeHandles val="exact"/>
        </dgm:presLayoutVars>
      </dgm:prSet>
      <dgm:spPr/>
    </dgm:pt>
    <dgm:pt modelId="{B5EB95F2-931E-4693-AE3A-BE609F2FD511}" type="pres">
      <dgm:prSet presAssocID="{7749A0F4-F4FB-458E-A69E-DD8334B2AA6E}" presName="Composite" presStyleCnt="0"/>
      <dgm:spPr/>
    </dgm:pt>
    <dgm:pt modelId="{47C1C92D-A634-4EBD-8FED-C8C7B0A07E0D}" type="pres">
      <dgm:prSet presAssocID="{7749A0F4-F4FB-458E-A69E-DD8334B2AA6E}"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23163" r="10085" b="-2"/>
          <a:stretch/>
        </a:blipFill>
      </dgm:spPr>
      <dgm:extLst>
        <a:ext uri="{E40237B7-FDA0-4F09-8148-C483321AD2D9}">
          <dgm14:cNvPr xmlns:dgm14="http://schemas.microsoft.com/office/drawing/2010/diagram" id="0" name="" descr="Groupe de gens d’affaires de divers horizons lors d’une table ronde"/>
        </a:ext>
      </dgm:extLst>
    </dgm:pt>
    <dgm:pt modelId="{2E088273-CE60-40C4-9A23-8DDFB27A543A}" type="pres">
      <dgm:prSet presAssocID="{7749A0F4-F4FB-458E-A69E-DD8334B2AA6E}" presName="Subtitle" presStyleLbl="revTx" presStyleIdx="0" presStyleCnt="6">
        <dgm:presLayoutVars>
          <dgm:chMax val="0"/>
          <dgm:bulletEnabled/>
        </dgm:presLayoutVars>
      </dgm:prSet>
      <dgm:spPr/>
    </dgm:pt>
    <dgm:pt modelId="{E85D5967-ADB2-4CD5-8D1E-28C41AA6B4F3}" type="pres">
      <dgm:prSet presAssocID="{7749A0F4-F4FB-458E-A69E-DD8334B2AA6E}" presName="Description" presStyleLbl="revTx" presStyleIdx="1" presStyleCnt="6">
        <dgm:presLayoutVars>
          <dgm:bulletEnabled/>
        </dgm:presLayoutVars>
      </dgm:prSet>
      <dgm:spPr/>
    </dgm:pt>
    <dgm:pt modelId="{D5B3B941-57DB-4990-980F-6613801AC430}" type="pres">
      <dgm:prSet presAssocID="{C9EA0247-F5BB-49F5-A2DC-EC88AE1B4746}" presName="sibTrans" presStyleLbl="sibTrans2D1" presStyleIdx="0" presStyleCnt="0"/>
      <dgm:spPr/>
    </dgm:pt>
    <dgm:pt modelId="{FDD4EF32-B665-4B69-B041-A8B84B986DB1}" type="pres">
      <dgm:prSet presAssocID="{2FCD03C1-0037-4F2B-B5B0-64E37814B9C9}" presName="Composite" presStyleCnt="0"/>
      <dgm:spPr/>
    </dgm:pt>
    <dgm:pt modelId="{531603A9-2B2D-484D-8E36-0EE24887C3AD}" type="pres">
      <dgm:prSet presAssocID="{2FCD03C1-0037-4F2B-B5B0-64E37814B9C9}"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15319" r="5435" b="5"/>
          <a:stretch/>
        </a:blipFill>
      </dgm:spPr>
      <dgm:extLst>
        <a:ext uri="{E40237B7-FDA0-4F09-8148-C483321AD2D9}">
          <dgm14:cNvPr xmlns:dgm14="http://schemas.microsoft.com/office/drawing/2010/diagram" id="0" name="" descr="Personne écrivant sur un bloc-notes"/>
        </a:ext>
      </dgm:extLst>
    </dgm:pt>
    <dgm:pt modelId="{BE83BE12-070E-4870-A442-060551F194F3}" type="pres">
      <dgm:prSet presAssocID="{2FCD03C1-0037-4F2B-B5B0-64E37814B9C9}" presName="Subtitle" presStyleLbl="revTx" presStyleIdx="2" presStyleCnt="6">
        <dgm:presLayoutVars>
          <dgm:chMax val="0"/>
          <dgm:bulletEnabled/>
        </dgm:presLayoutVars>
      </dgm:prSet>
      <dgm:spPr/>
    </dgm:pt>
    <dgm:pt modelId="{FC4C9667-9E11-4130-93DC-DEB045BD0E56}" type="pres">
      <dgm:prSet presAssocID="{2FCD03C1-0037-4F2B-B5B0-64E37814B9C9}" presName="Description" presStyleLbl="revTx" presStyleIdx="3" presStyleCnt="6">
        <dgm:presLayoutVars>
          <dgm:bulletEnabled/>
        </dgm:presLayoutVars>
      </dgm:prSet>
      <dgm:spPr/>
    </dgm:pt>
    <dgm:pt modelId="{508ADBB2-BCB7-42D2-AA2A-076C03370B7D}" type="pres">
      <dgm:prSet presAssocID="{0E85824C-5EF0-48DD-BFC7-826EEC2570D0}" presName="sibTrans" presStyleLbl="sibTrans2D1" presStyleIdx="0" presStyleCnt="0"/>
      <dgm:spPr/>
    </dgm:pt>
    <dgm:pt modelId="{20BA21EC-3570-40BB-A6DF-6DB082BB082A}" type="pres">
      <dgm:prSet presAssocID="{4792182C-6366-4EBB-BBDD-2AE0426B604B}" presName="Composite" presStyleCnt="0"/>
      <dgm:spPr/>
    </dgm:pt>
    <dgm:pt modelId="{2A6F65BE-5E17-4536-9215-72B70833062C}" type="pres">
      <dgm:prSet presAssocID="{4792182C-6366-4EBB-BBDD-2AE0426B604B}"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17648" r="26104" b="3"/>
          <a:stretch/>
        </a:blipFill>
      </dgm:spPr>
      <dgm:extLst>
        <a:ext uri="{E40237B7-FDA0-4F09-8148-C483321AD2D9}">
          <dgm14:cNvPr xmlns:dgm14="http://schemas.microsoft.com/office/drawing/2010/diagram" id="0" name="" descr="Personnes au bureau de réunion"/>
        </a:ext>
      </dgm:extLst>
    </dgm:pt>
    <dgm:pt modelId="{62CB93A0-BE9B-4E53-A3DD-AFD18508D274}" type="pres">
      <dgm:prSet presAssocID="{4792182C-6366-4EBB-BBDD-2AE0426B604B}" presName="Subtitle" presStyleLbl="revTx" presStyleIdx="4" presStyleCnt="6">
        <dgm:presLayoutVars>
          <dgm:chMax val="0"/>
          <dgm:bulletEnabled/>
        </dgm:presLayoutVars>
      </dgm:prSet>
      <dgm:spPr/>
    </dgm:pt>
    <dgm:pt modelId="{391B8CD8-9982-499D-9848-2B1298D1639A}" type="pres">
      <dgm:prSet presAssocID="{4792182C-6366-4EBB-BBDD-2AE0426B604B}" presName="Description" presStyleLbl="revTx" presStyleIdx="5" presStyleCnt="6">
        <dgm:presLayoutVars>
          <dgm:bulletEnabled/>
        </dgm:presLayoutVars>
      </dgm:prSet>
      <dgm:spPr/>
    </dgm:pt>
  </dgm:ptLst>
  <dgm:cxnLst>
    <dgm:cxn modelId="{FE67B337-59BA-4A13-A851-38A33CD4B307}" type="presOf" srcId="{7749A0F4-F4FB-458E-A69E-DD8334B2AA6E}" destId="{2E088273-CE60-40C4-9A23-8DDFB27A543A}" srcOrd="0" destOrd="0" presId="urn:microsoft.com/office/officeart/2024/3/layout/verticalVisualTextBlock1"/>
    <dgm:cxn modelId="{2101C43B-7371-4F1F-8CAF-68C61A8043BF}" type="presOf" srcId="{4BD24EC6-DD2E-4625-8530-5AD936E8DD31}" destId="{391B8CD8-9982-499D-9848-2B1298D1639A}" srcOrd="0" destOrd="0" presId="urn:microsoft.com/office/officeart/2024/3/layout/verticalVisualTextBlock1"/>
    <dgm:cxn modelId="{B0110D3F-A252-48F3-863F-36E5C456F7C1}" type="presOf" srcId="{0E85824C-5EF0-48DD-BFC7-826EEC2570D0}" destId="{508ADBB2-BCB7-42D2-AA2A-076C03370B7D}" srcOrd="0" destOrd="0" presId="urn:microsoft.com/office/officeart/2024/3/layout/verticalVisualTextBlock1"/>
    <dgm:cxn modelId="{4BC07265-C46A-4DDD-BF37-E98DCC48DFDE}" srcId="{2FCD03C1-0037-4F2B-B5B0-64E37814B9C9}" destId="{1C5EC152-AB3C-4C67-BE42-728E86EADD0A}" srcOrd="0" destOrd="0" parTransId="{AFF85326-C1BA-48D7-A815-69640EB90B16}" sibTransId="{C7715B62-0BA0-4F60-9AC7-CC2F5E6B2EE2}"/>
    <dgm:cxn modelId="{953A7E6E-1588-4024-BB1A-91ADF5D884FE}" type="presOf" srcId="{4792182C-6366-4EBB-BBDD-2AE0426B604B}" destId="{62CB93A0-BE9B-4E53-A3DD-AFD18508D274}" srcOrd="0" destOrd="0" presId="urn:microsoft.com/office/officeart/2024/3/layout/verticalVisualTextBlock1"/>
    <dgm:cxn modelId="{3D1E2158-AF3F-4A3E-85D8-71B052B3F4DA}" srcId="{2FFBB618-D40C-4A86-B68F-FB4205492A89}" destId="{2FCD03C1-0037-4F2B-B5B0-64E37814B9C9}" srcOrd="1" destOrd="0" parTransId="{D1A856ED-3C05-4261-93DA-8C9E5C4A1807}" sibTransId="{0E85824C-5EF0-48DD-BFC7-826EEC2570D0}"/>
    <dgm:cxn modelId="{56407F58-3BD1-4A8D-9401-928219867C0C}" srcId="{2FFBB618-D40C-4A86-B68F-FB4205492A89}" destId="{7749A0F4-F4FB-458E-A69E-DD8334B2AA6E}" srcOrd="0" destOrd="0" parTransId="{9CCF4D21-14D9-43B0-9F66-580915759F9A}" sibTransId="{C9EA0247-F5BB-49F5-A2DC-EC88AE1B4746}"/>
    <dgm:cxn modelId="{CDF39887-B508-4A4F-BE4C-17706C16F47D}" srcId="{7749A0F4-F4FB-458E-A69E-DD8334B2AA6E}" destId="{1AA3F208-9394-4C81-BC02-40E9CDC3D593}" srcOrd="0" destOrd="0" parTransId="{107ACBC8-39CE-41E4-99BC-6A4249486C03}" sibTransId="{A0B8904D-2949-4E06-9AE7-355788F92C36}"/>
    <dgm:cxn modelId="{F237DA89-1720-4318-A8EA-5D1AC0E64A59}" type="presOf" srcId="{1AA3F208-9394-4C81-BC02-40E9CDC3D593}" destId="{E85D5967-ADB2-4CD5-8D1E-28C41AA6B4F3}" srcOrd="0" destOrd="0" presId="urn:microsoft.com/office/officeart/2024/3/layout/verticalVisualTextBlock1"/>
    <dgm:cxn modelId="{EB0AE993-A8B7-47AA-8380-07BF6AC9390C}" srcId="{2FFBB618-D40C-4A86-B68F-FB4205492A89}" destId="{4792182C-6366-4EBB-BBDD-2AE0426B604B}" srcOrd="2" destOrd="0" parTransId="{AF3EBE41-8D52-43B2-A817-863461360306}" sibTransId="{48A5C061-7F89-4C53-A9DE-A5D808B63151}"/>
    <dgm:cxn modelId="{A9008DA2-DB34-4C44-9A97-6BD129A44A45}" type="presOf" srcId="{C9EA0247-F5BB-49F5-A2DC-EC88AE1B4746}" destId="{D5B3B941-57DB-4990-980F-6613801AC430}" srcOrd="0" destOrd="0" presId="urn:microsoft.com/office/officeart/2024/3/layout/verticalVisualTextBlock1"/>
    <dgm:cxn modelId="{8F1F98A5-C15C-487C-8560-8DC7126F032C}" type="presOf" srcId="{2FCD03C1-0037-4F2B-B5B0-64E37814B9C9}" destId="{BE83BE12-070E-4870-A442-060551F194F3}" srcOrd="0" destOrd="0" presId="urn:microsoft.com/office/officeart/2024/3/layout/verticalVisualTextBlock1"/>
    <dgm:cxn modelId="{1224E1B7-E794-451C-BBC0-601D3E7D54B0}" srcId="{4792182C-6366-4EBB-BBDD-2AE0426B604B}" destId="{4BD24EC6-DD2E-4625-8530-5AD936E8DD31}" srcOrd="0" destOrd="0" parTransId="{C5AEA886-1D06-470A-B09E-A42036216E16}" sibTransId="{341425A3-DCF9-4FCB-BF0B-5C041013C3BE}"/>
    <dgm:cxn modelId="{3A7C4FF3-4240-4915-A979-BF2EE908A195}" type="presOf" srcId="{1C5EC152-AB3C-4C67-BE42-728E86EADD0A}" destId="{FC4C9667-9E11-4130-93DC-DEB045BD0E56}" srcOrd="0" destOrd="0" presId="urn:microsoft.com/office/officeart/2024/3/layout/verticalVisualTextBlock1"/>
    <dgm:cxn modelId="{859E24F6-C77F-44D8-AF85-7293B1BC4177}" type="presOf" srcId="{2FFBB618-D40C-4A86-B68F-FB4205492A89}" destId="{DF628276-1D64-47F5-97D6-2D5282DBCFDE}" srcOrd="0" destOrd="0" presId="urn:microsoft.com/office/officeart/2024/3/layout/verticalVisualTextBlock1"/>
    <dgm:cxn modelId="{84D36A98-73C5-4544-817C-A0F424817DDA}" type="presParOf" srcId="{DF628276-1D64-47F5-97D6-2D5282DBCFDE}" destId="{B5EB95F2-931E-4693-AE3A-BE609F2FD511}" srcOrd="0" destOrd="0" presId="urn:microsoft.com/office/officeart/2024/3/layout/verticalVisualTextBlock1"/>
    <dgm:cxn modelId="{03E1E960-2BCA-4EC6-9274-2E05D4ABEBFD}" type="presParOf" srcId="{B5EB95F2-931E-4693-AE3A-BE609F2FD511}" destId="{47C1C92D-A634-4EBD-8FED-C8C7B0A07E0D}" srcOrd="0" destOrd="0" presId="urn:microsoft.com/office/officeart/2024/3/layout/verticalVisualTextBlock1"/>
    <dgm:cxn modelId="{A575B8AE-0DD0-4FDA-9F21-78BFE5736B7B}" type="presParOf" srcId="{B5EB95F2-931E-4693-AE3A-BE609F2FD511}" destId="{2E088273-CE60-40C4-9A23-8DDFB27A543A}" srcOrd="1" destOrd="0" presId="urn:microsoft.com/office/officeart/2024/3/layout/verticalVisualTextBlock1"/>
    <dgm:cxn modelId="{0A05474C-A1DB-4BB9-99B8-8682E4B90622}" type="presParOf" srcId="{B5EB95F2-931E-4693-AE3A-BE609F2FD511}" destId="{E85D5967-ADB2-4CD5-8D1E-28C41AA6B4F3}" srcOrd="2" destOrd="0" presId="urn:microsoft.com/office/officeart/2024/3/layout/verticalVisualTextBlock1"/>
    <dgm:cxn modelId="{18AC3349-732F-4A7E-92C9-9BF9DC3E793A}" type="presParOf" srcId="{DF628276-1D64-47F5-97D6-2D5282DBCFDE}" destId="{D5B3B941-57DB-4990-980F-6613801AC430}" srcOrd="1" destOrd="0" presId="urn:microsoft.com/office/officeart/2024/3/layout/verticalVisualTextBlock1"/>
    <dgm:cxn modelId="{8FB65B40-FDFC-4385-8E93-5451F46F4D89}" type="presParOf" srcId="{DF628276-1D64-47F5-97D6-2D5282DBCFDE}" destId="{FDD4EF32-B665-4B69-B041-A8B84B986DB1}" srcOrd="2" destOrd="0" presId="urn:microsoft.com/office/officeart/2024/3/layout/verticalVisualTextBlock1"/>
    <dgm:cxn modelId="{4851724B-AC95-4E07-9787-50E58521C04D}" type="presParOf" srcId="{FDD4EF32-B665-4B69-B041-A8B84B986DB1}" destId="{531603A9-2B2D-484D-8E36-0EE24887C3AD}" srcOrd="0" destOrd="0" presId="urn:microsoft.com/office/officeart/2024/3/layout/verticalVisualTextBlock1"/>
    <dgm:cxn modelId="{06AB9298-97FD-4E15-82FF-0D6BD592F933}" type="presParOf" srcId="{FDD4EF32-B665-4B69-B041-A8B84B986DB1}" destId="{BE83BE12-070E-4870-A442-060551F194F3}" srcOrd="1" destOrd="0" presId="urn:microsoft.com/office/officeart/2024/3/layout/verticalVisualTextBlock1"/>
    <dgm:cxn modelId="{0A3C741D-DBDB-4A50-9A62-3D53E5AA4215}" type="presParOf" srcId="{FDD4EF32-B665-4B69-B041-A8B84B986DB1}" destId="{FC4C9667-9E11-4130-93DC-DEB045BD0E56}" srcOrd="2" destOrd="0" presId="urn:microsoft.com/office/officeart/2024/3/layout/verticalVisualTextBlock1"/>
    <dgm:cxn modelId="{CFF4BBFA-A131-4150-BD4B-A37DD485BDF7}" type="presParOf" srcId="{DF628276-1D64-47F5-97D6-2D5282DBCFDE}" destId="{508ADBB2-BCB7-42D2-AA2A-076C03370B7D}" srcOrd="3" destOrd="0" presId="urn:microsoft.com/office/officeart/2024/3/layout/verticalVisualTextBlock1"/>
    <dgm:cxn modelId="{918D5BFB-B42F-46F2-86EA-F1BD44DC7EA9}" type="presParOf" srcId="{DF628276-1D64-47F5-97D6-2D5282DBCFDE}" destId="{20BA21EC-3570-40BB-A6DF-6DB082BB082A}" srcOrd="4" destOrd="0" presId="urn:microsoft.com/office/officeart/2024/3/layout/verticalVisualTextBlock1"/>
    <dgm:cxn modelId="{ACC8E7F3-840F-45AF-A9AE-29ADAC561B5D}" type="presParOf" srcId="{20BA21EC-3570-40BB-A6DF-6DB082BB082A}" destId="{2A6F65BE-5E17-4536-9215-72B70833062C}" srcOrd="0" destOrd="0" presId="urn:microsoft.com/office/officeart/2024/3/layout/verticalVisualTextBlock1"/>
    <dgm:cxn modelId="{C604C2D0-3CDD-4BB4-B6C3-BCE4D89AA4F5}" type="presParOf" srcId="{20BA21EC-3570-40BB-A6DF-6DB082BB082A}" destId="{62CB93A0-BE9B-4E53-A3DD-AFD18508D274}" srcOrd="1" destOrd="0" presId="urn:microsoft.com/office/officeart/2024/3/layout/verticalVisualTextBlock1"/>
    <dgm:cxn modelId="{B5157CD3-109F-43EE-8A3E-7A60BBD90C67}" type="presParOf" srcId="{20BA21EC-3570-40BB-A6DF-6DB082BB082A}" destId="{391B8CD8-9982-499D-9848-2B1298D1639A}"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92D59A0-F18E-4F36-8B50-A0173F3ED5D4}"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875C5EF0-19A7-4B2A-91A0-4A43EC2994BB}">
      <dgm:prSet/>
      <dgm:spPr/>
      <dgm:t>
        <a:bodyPr/>
        <a:lstStyle/>
        <a:p>
          <a:pPr>
            <a:lnSpc>
              <a:spcPct val="100000"/>
            </a:lnSpc>
            <a:defRPr b="1"/>
          </a:pPr>
          <a:r>
            <a:rPr lang="fr-FR"/>
            <a:t>Importance d'un accueil structuré</a:t>
          </a:r>
          <a:endParaRPr lang="en-US"/>
        </a:p>
      </dgm:t>
    </dgm:pt>
    <dgm:pt modelId="{DF0D6DF1-E04A-4B4A-ADBD-9DD8CAB1152B}" type="parTrans" cxnId="{308BADE3-CE37-4F92-9F0E-D57F883C672A}">
      <dgm:prSet/>
      <dgm:spPr/>
      <dgm:t>
        <a:bodyPr/>
        <a:lstStyle/>
        <a:p>
          <a:endParaRPr lang="en-US"/>
        </a:p>
      </dgm:t>
    </dgm:pt>
    <dgm:pt modelId="{D2832E7D-53A8-4917-AD14-8800B6E7EE42}" type="sibTrans" cxnId="{308BADE3-CE37-4F92-9F0E-D57F883C672A}">
      <dgm:prSet/>
      <dgm:spPr/>
      <dgm:t>
        <a:bodyPr/>
        <a:lstStyle/>
        <a:p>
          <a:pPr>
            <a:lnSpc>
              <a:spcPct val="100000"/>
            </a:lnSpc>
            <a:defRPr b="1"/>
          </a:pPr>
          <a:endParaRPr lang="en-US"/>
        </a:p>
      </dgm:t>
    </dgm:pt>
    <dgm:pt modelId="{8EED6758-7080-4239-B9B1-A87565A27257}">
      <dgm:prSet/>
      <dgm:spPr/>
      <dgm:t>
        <a:bodyPr/>
        <a:lstStyle/>
        <a:p>
          <a:pPr>
            <a:lnSpc>
              <a:spcPct val="100000"/>
            </a:lnSpc>
          </a:pPr>
          <a:r>
            <a:rPr lang="fr-FR"/>
            <a:t>Un accueil bien structuré aide à établir une base solide pour le parcours d'apprentissage des étudiants, favorisant leur intégration.</a:t>
          </a:r>
          <a:endParaRPr lang="en-US"/>
        </a:p>
      </dgm:t>
    </dgm:pt>
    <dgm:pt modelId="{5E74BEAE-A9A7-4AF6-831E-F441E3FCCE37}" type="parTrans" cxnId="{AE2CAC79-5E55-4F10-A936-E923BDD01E8B}">
      <dgm:prSet/>
      <dgm:spPr/>
      <dgm:t>
        <a:bodyPr/>
        <a:lstStyle/>
        <a:p>
          <a:endParaRPr lang="en-US"/>
        </a:p>
      </dgm:t>
    </dgm:pt>
    <dgm:pt modelId="{55717486-B00F-4B89-9FF9-86D8098739A7}" type="sibTrans" cxnId="{AE2CAC79-5E55-4F10-A936-E923BDD01E8B}">
      <dgm:prSet/>
      <dgm:spPr/>
      <dgm:t>
        <a:bodyPr/>
        <a:lstStyle/>
        <a:p>
          <a:endParaRPr lang="en-US"/>
        </a:p>
      </dgm:t>
    </dgm:pt>
    <dgm:pt modelId="{80814979-E7BA-4E70-931A-E485996015D3}">
      <dgm:prSet/>
      <dgm:spPr/>
      <dgm:t>
        <a:bodyPr/>
        <a:lstStyle/>
        <a:p>
          <a:pPr>
            <a:lnSpc>
              <a:spcPct val="100000"/>
            </a:lnSpc>
            <a:defRPr b="1"/>
          </a:pPr>
          <a:r>
            <a:rPr lang="fr-FR"/>
            <a:t>Engagement des apprenants</a:t>
          </a:r>
          <a:endParaRPr lang="en-US"/>
        </a:p>
      </dgm:t>
    </dgm:pt>
    <dgm:pt modelId="{EB5708CA-A2C3-4CBF-BF17-5855B57DAB01}" type="parTrans" cxnId="{BD4A182D-678E-4F90-9E4A-54A5E12AC424}">
      <dgm:prSet/>
      <dgm:spPr/>
      <dgm:t>
        <a:bodyPr/>
        <a:lstStyle/>
        <a:p>
          <a:endParaRPr lang="en-US"/>
        </a:p>
      </dgm:t>
    </dgm:pt>
    <dgm:pt modelId="{F19A46AC-A835-43AE-BC75-386E445E4465}" type="sibTrans" cxnId="{BD4A182D-678E-4F90-9E4A-54A5E12AC424}">
      <dgm:prSet/>
      <dgm:spPr/>
      <dgm:t>
        <a:bodyPr/>
        <a:lstStyle/>
        <a:p>
          <a:pPr>
            <a:lnSpc>
              <a:spcPct val="100000"/>
            </a:lnSpc>
            <a:defRPr b="1"/>
          </a:pPr>
          <a:endParaRPr lang="en-US"/>
        </a:p>
      </dgm:t>
    </dgm:pt>
    <dgm:pt modelId="{98B90440-3629-4C41-9B21-ED94B8E1FE65}">
      <dgm:prSet/>
      <dgm:spPr/>
      <dgm:t>
        <a:bodyPr/>
        <a:lstStyle/>
        <a:p>
          <a:pPr>
            <a:lnSpc>
              <a:spcPct val="100000"/>
            </a:lnSpc>
          </a:pPr>
          <a:r>
            <a:rPr lang="fr-FR"/>
            <a:t>Optimiser l'accueil personnalisé augmente l'engagement des apprenants, rendant leur expérience d'apprentissage plus enrichissante.</a:t>
          </a:r>
          <a:endParaRPr lang="en-US"/>
        </a:p>
      </dgm:t>
    </dgm:pt>
    <dgm:pt modelId="{6FE13632-0476-4A27-8BE6-51CA0ED056AE}" type="parTrans" cxnId="{9BB636A6-3E38-4B80-964F-ED81EB182CE3}">
      <dgm:prSet/>
      <dgm:spPr/>
      <dgm:t>
        <a:bodyPr/>
        <a:lstStyle/>
        <a:p>
          <a:endParaRPr lang="en-US"/>
        </a:p>
      </dgm:t>
    </dgm:pt>
    <dgm:pt modelId="{611DFB13-ACD1-44E0-AEE5-94129AB01AC3}" type="sibTrans" cxnId="{9BB636A6-3E38-4B80-964F-ED81EB182CE3}">
      <dgm:prSet/>
      <dgm:spPr/>
      <dgm:t>
        <a:bodyPr/>
        <a:lstStyle/>
        <a:p>
          <a:endParaRPr lang="en-US"/>
        </a:p>
      </dgm:t>
    </dgm:pt>
    <dgm:pt modelId="{8D92969F-9C82-4977-A9A8-3A97A9CF5BED}">
      <dgm:prSet/>
      <dgm:spPr/>
      <dgm:t>
        <a:bodyPr/>
        <a:lstStyle/>
        <a:p>
          <a:pPr>
            <a:lnSpc>
              <a:spcPct val="100000"/>
            </a:lnSpc>
            <a:defRPr b="1"/>
          </a:pPr>
          <a:r>
            <a:rPr lang="fr-FR"/>
            <a:t>Amélioration des résultats</a:t>
          </a:r>
          <a:endParaRPr lang="en-US"/>
        </a:p>
      </dgm:t>
    </dgm:pt>
    <dgm:pt modelId="{1E522349-D5DB-4556-8BD1-93256C5F6063}" type="parTrans" cxnId="{5A4D868C-26F0-45C7-BAB9-62227ED401E7}">
      <dgm:prSet/>
      <dgm:spPr/>
      <dgm:t>
        <a:bodyPr/>
        <a:lstStyle/>
        <a:p>
          <a:endParaRPr lang="en-US"/>
        </a:p>
      </dgm:t>
    </dgm:pt>
    <dgm:pt modelId="{8AE21D06-821B-47C1-A32C-2BA854A4E59D}" type="sibTrans" cxnId="{5A4D868C-26F0-45C7-BAB9-62227ED401E7}">
      <dgm:prSet/>
      <dgm:spPr/>
      <dgm:t>
        <a:bodyPr/>
        <a:lstStyle/>
        <a:p>
          <a:endParaRPr lang="en-US"/>
        </a:p>
      </dgm:t>
    </dgm:pt>
    <dgm:pt modelId="{294F0490-59DA-446E-A7BC-6BAB0B462483}">
      <dgm:prSet/>
      <dgm:spPr/>
      <dgm:t>
        <a:bodyPr/>
        <a:lstStyle/>
        <a:p>
          <a:pPr>
            <a:lnSpc>
              <a:spcPct val="100000"/>
            </a:lnSpc>
          </a:pPr>
          <a:r>
            <a:rPr lang="fr-FR"/>
            <a:t>Un accueil efficace peut améliorer les résultats d'apprentissage, contribuant à la réussite globale des apprenants.</a:t>
          </a:r>
          <a:endParaRPr lang="en-US"/>
        </a:p>
      </dgm:t>
    </dgm:pt>
    <dgm:pt modelId="{CF4811BA-CDAE-4B3E-9201-F56AFB706595}" type="parTrans" cxnId="{B4F97A46-4307-4687-9A8A-750F1C6297C4}">
      <dgm:prSet/>
      <dgm:spPr/>
      <dgm:t>
        <a:bodyPr/>
        <a:lstStyle/>
        <a:p>
          <a:endParaRPr lang="en-US"/>
        </a:p>
      </dgm:t>
    </dgm:pt>
    <dgm:pt modelId="{A75F21CB-FFA7-4C67-B5D8-A1E27362630C}" type="sibTrans" cxnId="{B4F97A46-4307-4687-9A8A-750F1C6297C4}">
      <dgm:prSet/>
      <dgm:spPr/>
      <dgm:t>
        <a:bodyPr/>
        <a:lstStyle/>
        <a:p>
          <a:endParaRPr lang="en-US"/>
        </a:p>
      </dgm:t>
    </dgm:pt>
    <dgm:pt modelId="{ABADD294-3C7B-4EC2-A5A1-843D762024D5}" type="pres">
      <dgm:prSet presAssocID="{E92D59A0-F18E-4F36-8B50-A0173F3ED5D4}" presName="Name0" presStyleCnt="0">
        <dgm:presLayoutVars>
          <dgm:dir/>
          <dgm:resizeHandles val="exact"/>
        </dgm:presLayoutVars>
      </dgm:prSet>
      <dgm:spPr/>
    </dgm:pt>
    <dgm:pt modelId="{8F707F2D-9746-47F4-93CC-5228AF746636}" type="pres">
      <dgm:prSet presAssocID="{875C5EF0-19A7-4B2A-91A0-4A43EC2994BB}" presName="compNode" presStyleCnt="0"/>
      <dgm:spPr/>
    </dgm:pt>
    <dgm:pt modelId="{F8E9EA40-2132-488A-A611-C57091F3463A}" type="pres">
      <dgm:prSet presAssocID="{875C5EF0-19A7-4B2A-91A0-4A43EC2994BB}" presName="pictRect" presStyleLbl="revTx" presStyleIdx="0" presStyleCnt="6">
        <dgm:presLayoutVars>
          <dgm:chMax val="0"/>
          <dgm:bulletEnabled/>
        </dgm:presLayoutVars>
      </dgm:prSet>
      <dgm:spPr/>
    </dgm:pt>
    <dgm:pt modelId="{FD2559E7-29A7-40F8-B90E-F69799F12595}" type="pres">
      <dgm:prSet presAssocID="{875C5EF0-19A7-4B2A-91A0-4A43EC2994BB}" presName="textRect" presStyleLbl="revTx" presStyleIdx="1" presStyleCnt="6">
        <dgm:presLayoutVars>
          <dgm:bulletEnabled/>
        </dgm:presLayoutVars>
      </dgm:prSet>
      <dgm:spPr/>
    </dgm:pt>
    <dgm:pt modelId="{4C15EC8B-5BEE-472E-A2C7-DC85D29D14C9}" type="pres">
      <dgm:prSet presAssocID="{D2832E7D-53A8-4917-AD14-8800B6E7EE42}" presName="sibTrans" presStyleLbl="sibTrans2D1" presStyleIdx="0" presStyleCnt="0"/>
      <dgm:spPr/>
    </dgm:pt>
    <dgm:pt modelId="{21C61C05-0721-4C4D-8E5E-6FAA4230CB7D}" type="pres">
      <dgm:prSet presAssocID="{80814979-E7BA-4E70-931A-E485996015D3}" presName="compNode" presStyleCnt="0"/>
      <dgm:spPr/>
    </dgm:pt>
    <dgm:pt modelId="{374F0D20-0999-48BB-9C2D-3368717E229E}" type="pres">
      <dgm:prSet presAssocID="{80814979-E7BA-4E70-931A-E485996015D3}" presName="pictRect" presStyleLbl="revTx" presStyleIdx="2" presStyleCnt="6">
        <dgm:presLayoutVars>
          <dgm:chMax val="0"/>
          <dgm:bulletEnabled/>
        </dgm:presLayoutVars>
      </dgm:prSet>
      <dgm:spPr/>
    </dgm:pt>
    <dgm:pt modelId="{99BA73E8-A339-4F1B-B16A-D3C88B0A441B}" type="pres">
      <dgm:prSet presAssocID="{80814979-E7BA-4E70-931A-E485996015D3}" presName="textRect" presStyleLbl="revTx" presStyleIdx="3" presStyleCnt="6">
        <dgm:presLayoutVars>
          <dgm:bulletEnabled/>
        </dgm:presLayoutVars>
      </dgm:prSet>
      <dgm:spPr/>
    </dgm:pt>
    <dgm:pt modelId="{545632B4-245D-4F21-B39B-349E38375F58}" type="pres">
      <dgm:prSet presAssocID="{F19A46AC-A835-43AE-BC75-386E445E4465}" presName="sibTrans" presStyleLbl="sibTrans2D1" presStyleIdx="0" presStyleCnt="0"/>
      <dgm:spPr/>
    </dgm:pt>
    <dgm:pt modelId="{B82B4378-2063-46DB-A1DF-2445E7EAD45C}" type="pres">
      <dgm:prSet presAssocID="{8D92969F-9C82-4977-A9A8-3A97A9CF5BED}" presName="compNode" presStyleCnt="0"/>
      <dgm:spPr/>
    </dgm:pt>
    <dgm:pt modelId="{CF7EE565-1AAE-4B7E-840E-FCCBAA113BF8}" type="pres">
      <dgm:prSet presAssocID="{8D92969F-9C82-4977-A9A8-3A97A9CF5BED}" presName="pictRect" presStyleLbl="revTx" presStyleIdx="4" presStyleCnt="6">
        <dgm:presLayoutVars>
          <dgm:chMax val="0"/>
          <dgm:bulletEnabled/>
        </dgm:presLayoutVars>
      </dgm:prSet>
      <dgm:spPr/>
    </dgm:pt>
    <dgm:pt modelId="{45E64C16-3415-4FE1-AE87-94313552C590}" type="pres">
      <dgm:prSet presAssocID="{8D92969F-9C82-4977-A9A8-3A97A9CF5BED}" presName="textRect" presStyleLbl="revTx" presStyleIdx="5" presStyleCnt="6">
        <dgm:presLayoutVars>
          <dgm:bulletEnabled/>
        </dgm:presLayoutVars>
      </dgm:prSet>
      <dgm:spPr/>
    </dgm:pt>
  </dgm:ptLst>
  <dgm:cxnLst>
    <dgm:cxn modelId="{3D4EC01D-0CDA-415A-97DD-F25B085C5E42}" type="presOf" srcId="{98B90440-3629-4C41-9B21-ED94B8E1FE65}" destId="{99BA73E8-A339-4F1B-B16A-D3C88B0A441B}" srcOrd="0" destOrd="0" presId="urn:microsoft.com/office/officeart/2024/3/layout/hArchList1"/>
    <dgm:cxn modelId="{3E19882B-1A72-4AF8-960D-E52905779135}" type="presOf" srcId="{294F0490-59DA-446E-A7BC-6BAB0B462483}" destId="{45E64C16-3415-4FE1-AE87-94313552C590}" srcOrd="0" destOrd="0" presId="urn:microsoft.com/office/officeart/2024/3/layout/hArchList1"/>
    <dgm:cxn modelId="{BD4A182D-678E-4F90-9E4A-54A5E12AC424}" srcId="{E92D59A0-F18E-4F36-8B50-A0173F3ED5D4}" destId="{80814979-E7BA-4E70-931A-E485996015D3}" srcOrd="1" destOrd="0" parTransId="{EB5708CA-A2C3-4CBF-BF17-5855B57DAB01}" sibTransId="{F19A46AC-A835-43AE-BC75-386E445E4465}"/>
    <dgm:cxn modelId="{98B9033E-14EE-4D91-B4CB-C49E70B88F0B}" type="presOf" srcId="{875C5EF0-19A7-4B2A-91A0-4A43EC2994BB}" destId="{F8E9EA40-2132-488A-A611-C57091F3463A}" srcOrd="0" destOrd="0" presId="urn:microsoft.com/office/officeart/2024/3/layout/hArchList1"/>
    <dgm:cxn modelId="{77C3633F-8A29-4265-9E8B-4296F9F88762}" type="presOf" srcId="{E92D59A0-F18E-4F36-8B50-A0173F3ED5D4}" destId="{ABADD294-3C7B-4EC2-A5A1-843D762024D5}" srcOrd="0" destOrd="0" presId="urn:microsoft.com/office/officeart/2024/3/layout/hArchList1"/>
    <dgm:cxn modelId="{B4F97A46-4307-4687-9A8A-750F1C6297C4}" srcId="{8D92969F-9C82-4977-A9A8-3A97A9CF5BED}" destId="{294F0490-59DA-446E-A7BC-6BAB0B462483}" srcOrd="0" destOrd="0" parTransId="{CF4811BA-CDAE-4B3E-9201-F56AFB706595}" sibTransId="{A75F21CB-FFA7-4C67-B5D8-A1E27362630C}"/>
    <dgm:cxn modelId="{7340FA4D-A9A1-4F99-AAEF-1C62076AD388}" type="presOf" srcId="{8D92969F-9C82-4977-A9A8-3A97A9CF5BED}" destId="{CF7EE565-1AAE-4B7E-840E-FCCBAA113BF8}" srcOrd="0" destOrd="0" presId="urn:microsoft.com/office/officeart/2024/3/layout/hArchList1"/>
    <dgm:cxn modelId="{AE2CAC79-5E55-4F10-A936-E923BDD01E8B}" srcId="{875C5EF0-19A7-4B2A-91A0-4A43EC2994BB}" destId="{8EED6758-7080-4239-B9B1-A87565A27257}" srcOrd="0" destOrd="0" parTransId="{5E74BEAE-A9A7-4AF6-831E-F441E3FCCE37}" sibTransId="{55717486-B00F-4B89-9FF9-86D8098739A7}"/>
    <dgm:cxn modelId="{5CF25989-AED0-45F2-A547-37315A950A91}" type="presOf" srcId="{8EED6758-7080-4239-B9B1-A87565A27257}" destId="{FD2559E7-29A7-40F8-B90E-F69799F12595}" srcOrd="0" destOrd="0" presId="urn:microsoft.com/office/officeart/2024/3/layout/hArchList1"/>
    <dgm:cxn modelId="{5A4D868C-26F0-45C7-BAB9-62227ED401E7}" srcId="{E92D59A0-F18E-4F36-8B50-A0173F3ED5D4}" destId="{8D92969F-9C82-4977-A9A8-3A97A9CF5BED}" srcOrd="2" destOrd="0" parTransId="{1E522349-D5DB-4556-8BD1-93256C5F6063}" sibTransId="{8AE21D06-821B-47C1-A32C-2BA854A4E59D}"/>
    <dgm:cxn modelId="{A95C6A9B-687E-42DC-BF68-9285D4CE7C2D}" type="presOf" srcId="{F19A46AC-A835-43AE-BC75-386E445E4465}" destId="{545632B4-245D-4F21-B39B-349E38375F58}" srcOrd="0" destOrd="0" presId="urn:microsoft.com/office/officeart/2024/3/layout/hArchList1"/>
    <dgm:cxn modelId="{874A9F9B-2FC3-489A-B55F-EB49A384CA98}" type="presOf" srcId="{80814979-E7BA-4E70-931A-E485996015D3}" destId="{374F0D20-0999-48BB-9C2D-3368717E229E}" srcOrd="0" destOrd="0" presId="urn:microsoft.com/office/officeart/2024/3/layout/hArchList1"/>
    <dgm:cxn modelId="{9BB636A6-3E38-4B80-964F-ED81EB182CE3}" srcId="{80814979-E7BA-4E70-931A-E485996015D3}" destId="{98B90440-3629-4C41-9B21-ED94B8E1FE65}" srcOrd="0" destOrd="0" parTransId="{6FE13632-0476-4A27-8BE6-51CA0ED056AE}" sibTransId="{611DFB13-ACD1-44E0-AEE5-94129AB01AC3}"/>
    <dgm:cxn modelId="{8B8F3BD4-9784-40D7-8547-1BDF5C48A67B}" type="presOf" srcId="{D2832E7D-53A8-4917-AD14-8800B6E7EE42}" destId="{4C15EC8B-5BEE-472E-A2C7-DC85D29D14C9}" srcOrd="0" destOrd="0" presId="urn:microsoft.com/office/officeart/2024/3/layout/hArchList1"/>
    <dgm:cxn modelId="{308BADE3-CE37-4F92-9F0E-D57F883C672A}" srcId="{E92D59A0-F18E-4F36-8B50-A0173F3ED5D4}" destId="{875C5EF0-19A7-4B2A-91A0-4A43EC2994BB}" srcOrd="0" destOrd="0" parTransId="{DF0D6DF1-E04A-4B4A-ADBD-9DD8CAB1152B}" sibTransId="{D2832E7D-53A8-4917-AD14-8800B6E7EE42}"/>
    <dgm:cxn modelId="{ADA02EF3-1EF6-43B7-BA56-1B4C438D5C4D}" type="presParOf" srcId="{ABADD294-3C7B-4EC2-A5A1-843D762024D5}" destId="{8F707F2D-9746-47F4-93CC-5228AF746636}" srcOrd="0" destOrd="0" presId="urn:microsoft.com/office/officeart/2024/3/layout/hArchList1"/>
    <dgm:cxn modelId="{12CE9786-1DAF-4D67-BBC1-7147EBB0B4D2}" type="presParOf" srcId="{8F707F2D-9746-47F4-93CC-5228AF746636}" destId="{F8E9EA40-2132-488A-A611-C57091F3463A}" srcOrd="0" destOrd="0" presId="urn:microsoft.com/office/officeart/2024/3/layout/hArchList1"/>
    <dgm:cxn modelId="{63DE6EA4-B412-4C31-8B59-F3FC7A25C9BF}" type="presParOf" srcId="{8F707F2D-9746-47F4-93CC-5228AF746636}" destId="{FD2559E7-29A7-40F8-B90E-F69799F12595}" srcOrd="1" destOrd="0" presId="urn:microsoft.com/office/officeart/2024/3/layout/hArchList1"/>
    <dgm:cxn modelId="{694C2C68-6CD7-4B51-9784-C8652EB4BB20}" type="presParOf" srcId="{ABADD294-3C7B-4EC2-A5A1-843D762024D5}" destId="{4C15EC8B-5BEE-472E-A2C7-DC85D29D14C9}" srcOrd="1" destOrd="0" presId="urn:microsoft.com/office/officeart/2024/3/layout/hArchList1"/>
    <dgm:cxn modelId="{5E19D2EA-5C2B-4334-AE7C-47F91017C3B3}" type="presParOf" srcId="{ABADD294-3C7B-4EC2-A5A1-843D762024D5}" destId="{21C61C05-0721-4C4D-8E5E-6FAA4230CB7D}" srcOrd="2" destOrd="0" presId="urn:microsoft.com/office/officeart/2024/3/layout/hArchList1"/>
    <dgm:cxn modelId="{529C570E-BFBE-4114-B04C-0E0019571838}" type="presParOf" srcId="{21C61C05-0721-4C4D-8E5E-6FAA4230CB7D}" destId="{374F0D20-0999-48BB-9C2D-3368717E229E}" srcOrd="0" destOrd="0" presId="urn:microsoft.com/office/officeart/2024/3/layout/hArchList1"/>
    <dgm:cxn modelId="{E5434130-E150-433F-9965-7B67705C3280}" type="presParOf" srcId="{21C61C05-0721-4C4D-8E5E-6FAA4230CB7D}" destId="{99BA73E8-A339-4F1B-B16A-D3C88B0A441B}" srcOrd="1" destOrd="0" presId="urn:microsoft.com/office/officeart/2024/3/layout/hArchList1"/>
    <dgm:cxn modelId="{F645FEA2-6A9D-487A-892B-6FA1176F3541}" type="presParOf" srcId="{ABADD294-3C7B-4EC2-A5A1-843D762024D5}" destId="{545632B4-245D-4F21-B39B-349E38375F58}" srcOrd="3" destOrd="0" presId="urn:microsoft.com/office/officeart/2024/3/layout/hArchList1"/>
    <dgm:cxn modelId="{67DF1A11-743E-489F-B1C5-F1604829452E}" type="presParOf" srcId="{ABADD294-3C7B-4EC2-A5A1-843D762024D5}" destId="{B82B4378-2063-46DB-A1DF-2445E7EAD45C}" srcOrd="4" destOrd="0" presId="urn:microsoft.com/office/officeart/2024/3/layout/hArchList1"/>
    <dgm:cxn modelId="{6FE9618D-9900-47EF-933A-D1543762C61B}" type="presParOf" srcId="{B82B4378-2063-46DB-A1DF-2445E7EAD45C}" destId="{CF7EE565-1AAE-4B7E-840E-FCCBAA113BF8}" srcOrd="0" destOrd="0" presId="urn:microsoft.com/office/officeart/2024/3/layout/hArchList1"/>
    <dgm:cxn modelId="{079A6111-CCFB-4A3E-9D1C-877A5994EFE7}" type="presParOf" srcId="{B82B4378-2063-46DB-A1DF-2445E7EAD45C}" destId="{45E64C16-3415-4FE1-AE87-94313552C590}"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32623B-1BA2-4769-BD49-0BCAACB427D0}">
      <dsp:nvSpPr>
        <dsp:cNvPr id="0" name=""/>
        <dsp:cNvSpPr/>
      </dsp:nvSpPr>
      <dsp:spPr>
        <a:xfrm>
          <a:off x="0" y="0"/>
          <a:ext cx="1681599" cy="168159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22370" r="21382" b="3"/>
          <a:stretch/>
        </a:blipFill>
        <a:ln>
          <a:noFill/>
        </a:ln>
        <a:effectLst/>
      </dsp:spPr>
      <dsp:style>
        <a:lnRef idx="0">
          <a:scrgbClr r="0" g="0" b="0"/>
        </a:lnRef>
        <a:fillRef idx="3">
          <a:scrgbClr r="0" g="0" b="0"/>
        </a:fillRef>
        <a:effectRef idx="2">
          <a:scrgbClr r="0" g="0" b="0"/>
        </a:effectRef>
        <a:fontRef idx="minor">
          <a:schemeClr val="lt1"/>
        </a:fontRef>
      </dsp:style>
    </dsp:sp>
    <dsp:sp modelId="{5102EDE1-9A52-4206-A490-9F2C70EC73AA}">
      <dsp:nvSpPr>
        <dsp:cNvPr id="0" name=""/>
        <dsp:cNvSpPr/>
      </dsp:nvSpPr>
      <dsp:spPr>
        <a:xfrm>
          <a:off x="1861599" y="0"/>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Importance du suivi personnalisé</a:t>
          </a:r>
        </a:p>
      </dsp:txBody>
      <dsp:txXfrm>
        <a:off x="1861599" y="0"/>
        <a:ext cx="5167674" cy="346182"/>
      </dsp:txXfrm>
    </dsp:sp>
    <dsp:sp modelId="{6A841289-7FFF-47FD-9E44-AC561355FCFC}">
      <dsp:nvSpPr>
        <dsp:cNvPr id="0" name=""/>
        <dsp:cNvSpPr/>
      </dsp:nvSpPr>
      <dsp:spPr>
        <a:xfrm>
          <a:off x="1861599" y="346182"/>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Un suivi personnalisé permet d’identifier les besoins spécifiques de chaque apprenant et d’adapter l’enseignement en conséquence.</a:t>
          </a:r>
        </a:p>
      </dsp:txBody>
      <dsp:txXfrm>
        <a:off x="1861599" y="346182"/>
        <a:ext cx="5167674" cy="1335417"/>
      </dsp:txXfrm>
    </dsp:sp>
    <dsp:sp modelId="{B15E75E0-1CBA-44E6-916B-8860C74A6D6A}">
      <dsp:nvSpPr>
        <dsp:cNvPr id="0" name=""/>
        <dsp:cNvSpPr/>
      </dsp:nvSpPr>
      <dsp:spPr>
        <a:xfrm>
          <a:off x="0" y="1816127"/>
          <a:ext cx="1681599" cy="1681599"/>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30183" r="3065" b="-2"/>
          <a:stretch/>
        </a:blipFill>
        <a:ln>
          <a:noFill/>
        </a:ln>
        <a:effectLst/>
      </dsp:spPr>
      <dsp:style>
        <a:lnRef idx="0">
          <a:scrgbClr r="0" g="0" b="0"/>
        </a:lnRef>
        <a:fillRef idx="3">
          <a:scrgbClr r="0" g="0" b="0"/>
        </a:fillRef>
        <a:effectRef idx="2">
          <a:scrgbClr r="0" g="0" b="0"/>
        </a:effectRef>
        <a:fontRef idx="minor">
          <a:schemeClr val="lt1"/>
        </a:fontRef>
      </dsp:style>
    </dsp:sp>
    <dsp:sp modelId="{AA66F590-5AA5-41C3-B8F0-0B7CB61B0ADD}">
      <dsp:nvSpPr>
        <dsp:cNvPr id="0" name=""/>
        <dsp:cNvSpPr/>
      </dsp:nvSpPr>
      <dsp:spPr>
        <a:xfrm>
          <a:off x="1861599" y="1816127"/>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Sessions de feedback régulières</a:t>
          </a:r>
        </a:p>
      </dsp:txBody>
      <dsp:txXfrm>
        <a:off x="1861599" y="1816127"/>
        <a:ext cx="5167674" cy="346182"/>
      </dsp:txXfrm>
    </dsp:sp>
    <dsp:sp modelId="{F71CF313-CE18-4AC9-8AA8-D256BF7D4F6C}">
      <dsp:nvSpPr>
        <dsp:cNvPr id="0" name=""/>
        <dsp:cNvSpPr/>
      </dsp:nvSpPr>
      <dsp:spPr>
        <a:xfrm>
          <a:off x="1861599" y="2162310"/>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Des sessions de feedback régulières aident les apprenants à comprendre leurs progrès et à ajuster leurs stratégies d'apprentissage.</a:t>
          </a:r>
        </a:p>
      </dsp:txBody>
      <dsp:txXfrm>
        <a:off x="1861599" y="2162310"/>
        <a:ext cx="5167674" cy="1335417"/>
      </dsp:txXfrm>
    </dsp:sp>
    <dsp:sp modelId="{FDE01439-5171-46FC-B667-AC09CE090526}">
      <dsp:nvSpPr>
        <dsp:cNvPr id="0" name=""/>
        <dsp:cNvSpPr/>
      </dsp:nvSpPr>
      <dsp:spPr>
        <a:xfrm>
          <a:off x="0" y="3632255"/>
          <a:ext cx="1681599" cy="1681599"/>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10254" r="19750" b="5"/>
          <a:stretch/>
        </a:blipFill>
        <a:ln>
          <a:noFill/>
        </a:ln>
        <a:effectLst/>
      </dsp:spPr>
      <dsp:style>
        <a:lnRef idx="0">
          <a:scrgbClr r="0" g="0" b="0"/>
        </a:lnRef>
        <a:fillRef idx="3">
          <a:scrgbClr r="0" g="0" b="0"/>
        </a:fillRef>
        <a:effectRef idx="2">
          <a:scrgbClr r="0" g="0" b="0"/>
        </a:effectRef>
        <a:fontRef idx="minor">
          <a:schemeClr val="lt1"/>
        </a:fontRef>
      </dsp:style>
    </dsp:sp>
    <dsp:sp modelId="{90531741-A22A-4443-9B3E-C5FD98DC8826}">
      <dsp:nvSpPr>
        <dsp:cNvPr id="0" name=""/>
        <dsp:cNvSpPr/>
      </dsp:nvSpPr>
      <dsp:spPr>
        <a:xfrm>
          <a:off x="1861599" y="3632255"/>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Ressources adaptées</a:t>
          </a:r>
        </a:p>
      </dsp:txBody>
      <dsp:txXfrm>
        <a:off x="1861599" y="3632255"/>
        <a:ext cx="5167674" cy="346182"/>
      </dsp:txXfrm>
    </dsp:sp>
    <dsp:sp modelId="{C2956DBD-0BD7-4482-BA70-FD5A68C3DD8A}">
      <dsp:nvSpPr>
        <dsp:cNvPr id="0" name=""/>
        <dsp:cNvSpPr/>
      </dsp:nvSpPr>
      <dsp:spPr>
        <a:xfrm>
          <a:off x="1861599" y="3978438"/>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Fournir des ressources adaptées et des conseils personnalisés favorise l'engagement et la motivation des apprenants.</a:t>
          </a:r>
        </a:p>
      </dsp:txBody>
      <dsp:txXfrm>
        <a:off x="1861599" y="3978438"/>
        <a:ext cx="5167674" cy="13354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C1C92D-A634-4EBD-8FED-C8C7B0A07E0D}">
      <dsp:nvSpPr>
        <dsp:cNvPr id="0" name=""/>
        <dsp:cNvSpPr/>
      </dsp:nvSpPr>
      <dsp:spPr>
        <a:xfrm>
          <a:off x="0" y="0"/>
          <a:ext cx="1681599" cy="168159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23163" r="10085" b="-2"/>
          <a:stretch/>
        </a:blipFill>
        <a:ln>
          <a:noFill/>
        </a:ln>
        <a:effectLst/>
      </dsp:spPr>
      <dsp:style>
        <a:lnRef idx="0">
          <a:scrgbClr r="0" g="0" b="0"/>
        </a:lnRef>
        <a:fillRef idx="3">
          <a:scrgbClr r="0" g="0" b="0"/>
        </a:fillRef>
        <a:effectRef idx="2">
          <a:scrgbClr r="0" g="0" b="0"/>
        </a:effectRef>
        <a:fontRef idx="minor">
          <a:schemeClr val="lt1"/>
        </a:fontRef>
      </dsp:style>
    </dsp:sp>
    <dsp:sp modelId="{2E088273-CE60-40C4-9A23-8DDFB27A543A}">
      <dsp:nvSpPr>
        <dsp:cNvPr id="0" name=""/>
        <dsp:cNvSpPr/>
      </dsp:nvSpPr>
      <dsp:spPr>
        <a:xfrm>
          <a:off x="1861599" y="0"/>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Formations additionnelles</a:t>
          </a:r>
        </a:p>
      </dsp:txBody>
      <dsp:txXfrm>
        <a:off x="1861599" y="0"/>
        <a:ext cx="5167674" cy="346182"/>
      </dsp:txXfrm>
    </dsp:sp>
    <dsp:sp modelId="{E85D5967-ADB2-4CD5-8D1E-28C41AA6B4F3}">
      <dsp:nvSpPr>
        <dsp:cNvPr id="0" name=""/>
        <dsp:cNvSpPr/>
      </dsp:nvSpPr>
      <dsp:spPr>
        <a:xfrm>
          <a:off x="1861599" y="346182"/>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Il est essentiel d'offrir des formations additionnelles aux formateurs pour améliorer les compétences et les connaissances nécessaires à l'accueil.</a:t>
          </a:r>
        </a:p>
      </dsp:txBody>
      <dsp:txXfrm>
        <a:off x="1861599" y="346182"/>
        <a:ext cx="5167674" cy="1335417"/>
      </dsp:txXfrm>
    </dsp:sp>
    <dsp:sp modelId="{531603A9-2B2D-484D-8E36-0EE24887C3AD}">
      <dsp:nvSpPr>
        <dsp:cNvPr id="0" name=""/>
        <dsp:cNvSpPr/>
      </dsp:nvSpPr>
      <dsp:spPr>
        <a:xfrm>
          <a:off x="0" y="1816127"/>
          <a:ext cx="1681599" cy="1681599"/>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15319" r="5435" b="5"/>
          <a:stretch/>
        </a:blipFill>
        <a:ln>
          <a:noFill/>
        </a:ln>
        <a:effectLst/>
      </dsp:spPr>
      <dsp:style>
        <a:lnRef idx="0">
          <a:scrgbClr r="0" g="0" b="0"/>
        </a:lnRef>
        <a:fillRef idx="3">
          <a:scrgbClr r="0" g="0" b="0"/>
        </a:fillRef>
        <a:effectRef idx="2">
          <a:scrgbClr r="0" g="0" b="0"/>
        </a:effectRef>
        <a:fontRef idx="minor">
          <a:schemeClr val="lt1"/>
        </a:fontRef>
      </dsp:style>
    </dsp:sp>
    <dsp:sp modelId="{BE83BE12-070E-4870-A442-060551F194F3}">
      <dsp:nvSpPr>
        <dsp:cNvPr id="0" name=""/>
        <dsp:cNvSpPr/>
      </dsp:nvSpPr>
      <dsp:spPr>
        <a:xfrm>
          <a:off x="1861599" y="1816127"/>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Ajustements logistiques</a:t>
          </a:r>
        </a:p>
      </dsp:txBody>
      <dsp:txXfrm>
        <a:off x="1861599" y="1816127"/>
        <a:ext cx="5167674" cy="346182"/>
      </dsp:txXfrm>
    </dsp:sp>
    <dsp:sp modelId="{FC4C9667-9E11-4130-93DC-DEB045BD0E56}">
      <dsp:nvSpPr>
        <dsp:cNvPr id="0" name=""/>
        <dsp:cNvSpPr/>
      </dsp:nvSpPr>
      <dsp:spPr>
        <a:xfrm>
          <a:off x="1861599" y="2162310"/>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Les ajustements logistiques peuvent aider à optimiser les opérations et à offrir une meilleure expérience lors de l'accueil des visiteurs.</a:t>
          </a:r>
        </a:p>
      </dsp:txBody>
      <dsp:txXfrm>
        <a:off x="1861599" y="2162310"/>
        <a:ext cx="5167674" cy="1335417"/>
      </dsp:txXfrm>
    </dsp:sp>
    <dsp:sp modelId="{2A6F65BE-5E17-4536-9215-72B70833062C}">
      <dsp:nvSpPr>
        <dsp:cNvPr id="0" name=""/>
        <dsp:cNvSpPr/>
      </dsp:nvSpPr>
      <dsp:spPr>
        <a:xfrm>
          <a:off x="0" y="3632255"/>
          <a:ext cx="1681599" cy="1681599"/>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17648" r="26104" b="3"/>
          <a:stretch/>
        </a:blipFill>
        <a:ln>
          <a:noFill/>
        </a:ln>
        <a:effectLst/>
      </dsp:spPr>
      <dsp:style>
        <a:lnRef idx="0">
          <a:scrgbClr r="0" g="0" b="0"/>
        </a:lnRef>
        <a:fillRef idx="3">
          <a:scrgbClr r="0" g="0" b="0"/>
        </a:fillRef>
        <a:effectRef idx="2">
          <a:scrgbClr r="0" g="0" b="0"/>
        </a:effectRef>
        <a:fontRef idx="minor">
          <a:schemeClr val="lt1"/>
        </a:fontRef>
      </dsp:style>
    </dsp:sp>
    <dsp:sp modelId="{62CB93A0-BE9B-4E53-A3DD-AFD18508D274}">
      <dsp:nvSpPr>
        <dsp:cNvPr id="0" name=""/>
        <dsp:cNvSpPr/>
      </dsp:nvSpPr>
      <dsp:spPr>
        <a:xfrm>
          <a:off x="1861599" y="3632255"/>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Modifications du contenu</a:t>
          </a:r>
        </a:p>
      </dsp:txBody>
      <dsp:txXfrm>
        <a:off x="1861599" y="3632255"/>
        <a:ext cx="5167674" cy="346182"/>
      </dsp:txXfrm>
    </dsp:sp>
    <dsp:sp modelId="{391B8CD8-9982-499D-9848-2B1298D1639A}">
      <dsp:nvSpPr>
        <dsp:cNvPr id="0" name=""/>
        <dsp:cNvSpPr/>
      </dsp:nvSpPr>
      <dsp:spPr>
        <a:xfrm>
          <a:off x="1861599" y="3978438"/>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Il est important de modifier le contenu de l'accueil pour qu'il soit plus pertinent et engageant pour les visiteurs.</a:t>
          </a:r>
        </a:p>
      </dsp:txBody>
      <dsp:txXfrm>
        <a:off x="1861599" y="3978438"/>
        <a:ext cx="5167674" cy="13354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E9EA40-2132-488A-A611-C57091F3463A}">
      <dsp:nvSpPr>
        <dsp:cNvPr id="0" name=""/>
        <dsp:cNvSpPr/>
      </dsp:nvSpPr>
      <dsp:spPr>
        <a:xfrm>
          <a:off x="0" y="0"/>
          <a:ext cx="3377565" cy="5950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Importance d'un accueil structuré</a:t>
          </a:r>
          <a:endParaRPr lang="en-US" sz="1800" kern="1200"/>
        </a:p>
      </dsp:txBody>
      <dsp:txXfrm>
        <a:off x="0" y="0"/>
        <a:ext cx="3377565" cy="595074"/>
      </dsp:txXfrm>
    </dsp:sp>
    <dsp:sp modelId="{FD2559E7-29A7-40F8-B90E-F69799F12595}">
      <dsp:nvSpPr>
        <dsp:cNvPr id="0" name=""/>
        <dsp:cNvSpPr/>
      </dsp:nvSpPr>
      <dsp:spPr>
        <a:xfrm>
          <a:off x="0" y="595074"/>
          <a:ext cx="3377565" cy="18928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Un accueil bien structuré aide à établir une base solide pour le parcours d'apprentissage des étudiants, favorisant leur intégration.</a:t>
          </a:r>
          <a:endParaRPr lang="en-US" sz="1400" kern="1200"/>
        </a:p>
      </dsp:txBody>
      <dsp:txXfrm>
        <a:off x="0" y="595074"/>
        <a:ext cx="3377565" cy="1892815"/>
      </dsp:txXfrm>
    </dsp:sp>
    <dsp:sp modelId="{374F0D20-0999-48BB-9C2D-3368717E229E}">
      <dsp:nvSpPr>
        <dsp:cNvPr id="0" name=""/>
        <dsp:cNvSpPr/>
      </dsp:nvSpPr>
      <dsp:spPr>
        <a:xfrm>
          <a:off x="3715321" y="0"/>
          <a:ext cx="3377565" cy="5950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Engagement des apprenants</a:t>
          </a:r>
          <a:endParaRPr lang="en-US" sz="1800" kern="1200"/>
        </a:p>
      </dsp:txBody>
      <dsp:txXfrm>
        <a:off x="3715321" y="0"/>
        <a:ext cx="3377565" cy="595074"/>
      </dsp:txXfrm>
    </dsp:sp>
    <dsp:sp modelId="{99BA73E8-A339-4F1B-B16A-D3C88B0A441B}">
      <dsp:nvSpPr>
        <dsp:cNvPr id="0" name=""/>
        <dsp:cNvSpPr/>
      </dsp:nvSpPr>
      <dsp:spPr>
        <a:xfrm>
          <a:off x="3715321" y="595074"/>
          <a:ext cx="3377565" cy="18928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Optimiser l'accueil personnalisé augmente l'engagement des apprenants, rendant leur expérience d'apprentissage plus enrichissante.</a:t>
          </a:r>
          <a:endParaRPr lang="en-US" sz="1400" kern="1200"/>
        </a:p>
      </dsp:txBody>
      <dsp:txXfrm>
        <a:off x="3715321" y="595074"/>
        <a:ext cx="3377565" cy="1892815"/>
      </dsp:txXfrm>
    </dsp:sp>
    <dsp:sp modelId="{CF7EE565-1AAE-4B7E-840E-FCCBAA113BF8}">
      <dsp:nvSpPr>
        <dsp:cNvPr id="0" name=""/>
        <dsp:cNvSpPr/>
      </dsp:nvSpPr>
      <dsp:spPr>
        <a:xfrm>
          <a:off x="7430643" y="0"/>
          <a:ext cx="3377565" cy="5950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fr-FR" sz="1800" kern="1200"/>
            <a:t>Amélioration des résultats</a:t>
          </a:r>
          <a:endParaRPr lang="en-US" sz="1800" kern="1200"/>
        </a:p>
      </dsp:txBody>
      <dsp:txXfrm>
        <a:off x="7430643" y="0"/>
        <a:ext cx="3377565" cy="595074"/>
      </dsp:txXfrm>
    </dsp:sp>
    <dsp:sp modelId="{45E64C16-3415-4FE1-AE87-94313552C590}">
      <dsp:nvSpPr>
        <dsp:cNvPr id="0" name=""/>
        <dsp:cNvSpPr/>
      </dsp:nvSpPr>
      <dsp:spPr>
        <a:xfrm>
          <a:off x="7430643" y="595074"/>
          <a:ext cx="3377565" cy="18928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fr-FR" sz="1400" kern="1200"/>
            <a:t>Un accueil efficace peut améliorer les résultats d'apprentissage, contribuant à la réussite globale des apprenants.</a:t>
          </a:r>
          <a:endParaRPr lang="en-US" sz="1400" kern="1200"/>
        </a:p>
      </dsp:txBody>
      <dsp:txXfrm>
        <a:off x="7430643" y="595074"/>
        <a:ext cx="3377565" cy="1892815"/>
      </dsp:txXfrm>
    </dsp:sp>
  </dsp:spTree>
</dsp:drawing>
</file>

<file path=ppt/diagrams/layout1.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2563EB-1014-4689-A415-7015033A3058}" type="datetimeFigureOut">
              <a:rPr lang="fr-FR" smtClean="0"/>
              <a:t>19/05/2025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30ACF6-F0B5-4903-915F-E1956A610061}" type="slidenum">
              <a:rPr lang="fr-FR" smtClean="0"/>
              <a:t>‹N°›</a:t>
            </a:fld>
            <a:endParaRPr lang="fr-FR"/>
          </a:p>
        </p:txBody>
      </p:sp>
    </p:spTree>
    <p:extLst>
      <p:ext uri="{BB962C8B-B14F-4D97-AF65-F5344CB8AC3E}">
        <p14:creationId xmlns:p14="http://schemas.microsoft.com/office/powerpoint/2010/main" val="2726065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contenu généré par l’IA peut être incorrect.
---
Cette présentation se concentre sur l'importance d'un accueil efficace dans le cadre de la Formation Professionnelle pour Adultes. Nous allons examiner les différents aspects de l'accueil, tant individuel que collectif, et comment cela peut améliorer l'expérience d'apprentissage des participants.
</a:t>
            </a:r>
          </a:p>
        </p:txBody>
      </p:sp>
      <p:sp>
        <p:nvSpPr>
          <p:cNvPr id="4" name="Espace réservé du numéro de diapositive 3"/>
          <p:cNvSpPr>
            <a:spLocks noGrp="1"/>
          </p:cNvSpPr>
          <p:nvPr>
            <p:ph type="sldNum" sz="quarter" idx="5"/>
          </p:nvPr>
        </p:nvSpPr>
        <p:spPr/>
        <p:txBody>
          <a:bodyPr/>
          <a:lstStyle/>
          <a:p>
            <a:fld id="{CED6D6E2-77F8-41E3-A8C9-DBC80CC47ACC}" type="slidenum">
              <a:rPr lang="fr-FR" smtClean="0"/>
              <a:t>1</a:t>
            </a:fld>
            <a:endParaRPr lang="fr-FR"/>
          </a:p>
        </p:txBody>
      </p:sp>
    </p:spTree>
    <p:extLst>
      <p:ext uri="{BB962C8B-B14F-4D97-AF65-F5344CB8AC3E}">
        <p14:creationId xmlns:p14="http://schemas.microsoft.com/office/powerpoint/2010/main" val="4141223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Nous aborderons d'abord une introduction à l'accueil en FPA, suivie d'une préparation efficace de l'accueil. Ensuite, nous explorerons les stratégies pour un accueil individuel et collectif, avant de conclure par les méthodes d'évaluation et d'amélioration de l'accueil. Chaque section vise à renforcer la qualité de l'accueil des apprenants.</a:t>
            </a:r>
          </a:p>
        </p:txBody>
      </p:sp>
      <p:sp>
        <p:nvSpPr>
          <p:cNvPr id="4" name="Espace réservé du numéro de diapositive 3"/>
          <p:cNvSpPr>
            <a:spLocks noGrp="1"/>
          </p:cNvSpPr>
          <p:nvPr>
            <p:ph type="sldNum" sz="quarter" idx="5"/>
          </p:nvPr>
        </p:nvSpPr>
        <p:spPr/>
        <p:txBody>
          <a:bodyPr/>
          <a:lstStyle/>
          <a:p>
            <a:fld id="{CED6D6E2-77F8-41E3-A8C9-DBC80CC47ACC}" type="slidenum">
              <a:rPr lang="fr-FR" smtClean="0"/>
              <a:t>2</a:t>
            </a:fld>
            <a:endParaRPr lang="fr-FR"/>
          </a:p>
        </p:txBody>
      </p:sp>
    </p:spTree>
    <p:extLst>
      <p:ext uri="{BB962C8B-B14F-4D97-AF65-F5344CB8AC3E}">
        <p14:creationId xmlns:p14="http://schemas.microsoft.com/office/powerpoint/2010/main" val="1329055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L'accueil en FPA est crucial pour établir une relation de confiance entre formateurs et apprenants. Cette section définira ce qu'est l'accueil en FPA, son rôle essentiel pour le succès des apprenants et présentera les objectifs de notre présentation.</a:t>
            </a:r>
          </a:p>
        </p:txBody>
      </p:sp>
      <p:sp>
        <p:nvSpPr>
          <p:cNvPr id="4" name="Espace réservé du numéro de diapositive 3"/>
          <p:cNvSpPr>
            <a:spLocks noGrp="1"/>
          </p:cNvSpPr>
          <p:nvPr>
            <p:ph type="sldNum" sz="quarter" idx="5"/>
          </p:nvPr>
        </p:nvSpPr>
        <p:spPr/>
        <p:txBody>
          <a:bodyPr/>
          <a:lstStyle/>
          <a:p>
            <a:fld id="{CED6D6E2-77F8-41E3-A8C9-DBC80CC47ACC}" type="slidenum">
              <a:rPr lang="fr-FR" smtClean="0"/>
              <a:t>3</a:t>
            </a:fld>
            <a:endParaRPr lang="fr-FR"/>
          </a:p>
        </p:txBody>
      </p:sp>
    </p:spTree>
    <p:extLst>
      <p:ext uri="{BB962C8B-B14F-4D97-AF65-F5344CB8AC3E}">
        <p14:creationId xmlns:p14="http://schemas.microsoft.com/office/powerpoint/2010/main" val="2123986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L'accueil en FPA se réfère aux premières interactions entre les formateurs et les apprenants. Il englobe toutes les actions visant à faciliter l'intégration des apprenants dans le programme de formation, en créant un environnement accueillant et propice à l'apprentissage.</a:t>
            </a:r>
          </a:p>
        </p:txBody>
      </p:sp>
      <p:sp>
        <p:nvSpPr>
          <p:cNvPr id="4" name="Espace réservé du numéro de diapositive 3"/>
          <p:cNvSpPr>
            <a:spLocks noGrp="1"/>
          </p:cNvSpPr>
          <p:nvPr>
            <p:ph type="sldNum" sz="quarter" idx="5"/>
          </p:nvPr>
        </p:nvSpPr>
        <p:spPr/>
        <p:txBody>
          <a:bodyPr/>
          <a:lstStyle/>
          <a:p>
            <a:fld id="{CED6D6E2-77F8-41E3-A8C9-DBC80CC47ACC}" type="slidenum">
              <a:rPr lang="fr-FR" smtClean="0"/>
              <a:t>4</a:t>
            </a:fld>
            <a:endParaRPr lang="fr-FR"/>
          </a:p>
        </p:txBody>
      </p:sp>
    </p:spTree>
    <p:extLst>
      <p:ext uri="{BB962C8B-B14F-4D97-AF65-F5344CB8AC3E}">
        <p14:creationId xmlns:p14="http://schemas.microsoft.com/office/powerpoint/2010/main" val="10097038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Un accueil de qualité permet aux apprenants de se sentir valorisés et motivés. Cela favorise également leur engagement dès le départ, ce qui améliore les résultats d'apprentissage. Un bon accueil peut réduire l'anxiété et renforcer la confiance en soi des apprenants.</a:t>
            </a:r>
          </a:p>
        </p:txBody>
      </p:sp>
      <p:sp>
        <p:nvSpPr>
          <p:cNvPr id="4" name="Espace réservé du numéro de diapositive 3"/>
          <p:cNvSpPr>
            <a:spLocks noGrp="1"/>
          </p:cNvSpPr>
          <p:nvPr>
            <p:ph type="sldNum" sz="quarter" idx="5"/>
          </p:nvPr>
        </p:nvSpPr>
        <p:spPr/>
        <p:txBody>
          <a:bodyPr/>
          <a:lstStyle/>
          <a:p>
            <a:fld id="{CED6D6E2-77F8-41E3-A8C9-DBC80CC47ACC}" type="slidenum">
              <a:rPr lang="fr-FR" smtClean="0"/>
              <a:t>5</a:t>
            </a:fld>
            <a:endParaRPr lang="fr-FR"/>
          </a:p>
        </p:txBody>
      </p:sp>
    </p:spTree>
    <p:extLst>
      <p:ext uri="{BB962C8B-B14F-4D97-AF65-F5344CB8AC3E}">
        <p14:creationId xmlns:p14="http://schemas.microsoft.com/office/powerpoint/2010/main" val="53967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Cette présentation vise à fournir des outils et des stratégies pour optimiser l'accueil en FPA. Nous nous efforcerons de sensibiliser aux meilleures pratiques et à l'importance d'un accueil personnalisé et collectif pour maximiser l'expérience d'apprentissage.</a:t>
            </a:r>
          </a:p>
        </p:txBody>
      </p:sp>
      <p:sp>
        <p:nvSpPr>
          <p:cNvPr id="4" name="Espace réservé du numéro de diapositive 3"/>
          <p:cNvSpPr>
            <a:spLocks noGrp="1"/>
          </p:cNvSpPr>
          <p:nvPr>
            <p:ph type="sldNum" sz="quarter" idx="5"/>
          </p:nvPr>
        </p:nvSpPr>
        <p:spPr/>
        <p:txBody>
          <a:bodyPr/>
          <a:lstStyle/>
          <a:p>
            <a:fld id="{CED6D6E2-77F8-41E3-A8C9-DBC80CC47ACC}" type="slidenum">
              <a:rPr lang="fr-FR" smtClean="0"/>
              <a:t>6</a:t>
            </a:fld>
            <a:endParaRPr lang="fr-FR"/>
          </a:p>
        </p:txBody>
      </p:sp>
    </p:spTree>
    <p:extLst>
      <p:ext uri="{BB962C8B-B14F-4D97-AF65-F5344CB8AC3E}">
        <p14:creationId xmlns:p14="http://schemas.microsoft.com/office/powerpoint/2010/main" val="3063115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préparation est une étape clé pour garantir un accueil réussi. Cette section mettra l'accent sur l'analyse des besoins des apprenants, la planification logistique et matérielle, ainsi que la formation des formateurs pour un accueil efficace.</a:t>
            </a:r>
          </a:p>
        </p:txBody>
      </p:sp>
      <p:sp>
        <p:nvSpPr>
          <p:cNvPr id="4" name="Espace réservé du numéro de diapositive 3"/>
          <p:cNvSpPr>
            <a:spLocks noGrp="1"/>
          </p:cNvSpPr>
          <p:nvPr>
            <p:ph type="sldNum" sz="quarter" idx="5"/>
          </p:nvPr>
        </p:nvSpPr>
        <p:spPr/>
        <p:txBody>
          <a:bodyPr/>
          <a:lstStyle/>
          <a:p>
            <a:fld id="{CED6D6E2-77F8-41E3-A8C9-DBC80CC47ACC}" type="slidenum">
              <a:rPr lang="fr-FR" smtClean="0"/>
              <a:t>7</a:t>
            </a:fld>
            <a:endParaRPr lang="fr-FR"/>
          </a:p>
        </p:txBody>
      </p:sp>
    </p:spTree>
    <p:extLst>
      <p:ext uri="{BB962C8B-B14F-4D97-AF65-F5344CB8AC3E}">
        <p14:creationId xmlns:p14="http://schemas.microsoft.com/office/powerpoint/2010/main" val="2256771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Comprendre les besoins des apprenants est essentiel pour adapter l'accueil. Cela inclut l'analyse de leurs attentes, de leurs compétences préalables et de leurs objectifs de formation, afin de personnaliser l'accueil et répondre efficacement à leurs besoins.</a:t>
            </a:r>
          </a:p>
        </p:txBody>
      </p:sp>
      <p:sp>
        <p:nvSpPr>
          <p:cNvPr id="4" name="Espace réservé du numéro de diapositive 3"/>
          <p:cNvSpPr>
            <a:spLocks noGrp="1"/>
          </p:cNvSpPr>
          <p:nvPr>
            <p:ph type="sldNum" sz="quarter" idx="5"/>
          </p:nvPr>
        </p:nvSpPr>
        <p:spPr/>
        <p:txBody>
          <a:bodyPr/>
          <a:lstStyle/>
          <a:p>
            <a:fld id="{CED6D6E2-77F8-41E3-A8C9-DBC80CC47ACC}" type="slidenum">
              <a:rPr lang="fr-FR" smtClean="0"/>
              <a:t>8</a:t>
            </a:fld>
            <a:endParaRPr lang="fr-FR"/>
          </a:p>
        </p:txBody>
      </p:sp>
    </p:spTree>
    <p:extLst>
      <p:ext uri="{BB962C8B-B14F-4D97-AF65-F5344CB8AC3E}">
        <p14:creationId xmlns:p14="http://schemas.microsoft.com/office/powerpoint/2010/main" val="4861528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Une bonne logistique est essentielle pour un accueil réussi. Cela comprend la préparation des lieux, des équipements, et des ressources nécessaires. Une planification minutieuse contribue à créer un environnement d'apprentissage agréable et fonctionnel.</a:t>
            </a:r>
          </a:p>
        </p:txBody>
      </p:sp>
      <p:sp>
        <p:nvSpPr>
          <p:cNvPr id="4" name="Espace réservé du numéro de diapositive 3"/>
          <p:cNvSpPr>
            <a:spLocks noGrp="1"/>
          </p:cNvSpPr>
          <p:nvPr>
            <p:ph type="sldNum" sz="quarter" idx="5"/>
          </p:nvPr>
        </p:nvSpPr>
        <p:spPr/>
        <p:txBody>
          <a:bodyPr/>
          <a:lstStyle/>
          <a:p>
            <a:fld id="{CED6D6E2-77F8-41E3-A8C9-DBC80CC47ACC}" type="slidenum">
              <a:rPr lang="fr-FR" smtClean="0"/>
              <a:t>9</a:t>
            </a:fld>
            <a:endParaRPr lang="fr-FR"/>
          </a:p>
        </p:txBody>
      </p:sp>
    </p:spTree>
    <p:extLst>
      <p:ext uri="{BB962C8B-B14F-4D97-AF65-F5344CB8AC3E}">
        <p14:creationId xmlns:p14="http://schemas.microsoft.com/office/powerpoint/2010/main" val="1677198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Les formateurs doivent être bien préparés pour accueillir les apprenants. Cela inclut la formation sur les meilleures pratiques d'accueil et de communication, afin qu'ils puissent créer une atmosphère positive et encourageante dès le premier contact.</a:t>
            </a:r>
          </a:p>
        </p:txBody>
      </p:sp>
      <p:sp>
        <p:nvSpPr>
          <p:cNvPr id="4" name="Espace réservé du numéro de diapositive 3"/>
          <p:cNvSpPr>
            <a:spLocks noGrp="1"/>
          </p:cNvSpPr>
          <p:nvPr>
            <p:ph type="sldNum" sz="quarter" idx="5"/>
          </p:nvPr>
        </p:nvSpPr>
        <p:spPr/>
        <p:txBody>
          <a:bodyPr/>
          <a:lstStyle/>
          <a:p>
            <a:fld id="{CED6D6E2-77F8-41E3-A8C9-DBC80CC47ACC}" type="slidenum">
              <a:rPr lang="fr-FR" smtClean="0"/>
              <a:t>10</a:t>
            </a:fld>
            <a:endParaRPr lang="fr-FR"/>
          </a:p>
        </p:txBody>
      </p:sp>
    </p:spTree>
    <p:extLst>
      <p:ext uri="{BB962C8B-B14F-4D97-AF65-F5344CB8AC3E}">
        <p14:creationId xmlns:p14="http://schemas.microsoft.com/office/powerpoint/2010/main" val="16239870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L'accueil individuel est crucial pour établir un lien personnel avec chaque apprenant. Cette section se concentre sur les méthodes pour établir un premier contact personnalisé, évaluer les objectifs des apprenants et assurer un suivi individualisé.</a:t>
            </a:r>
          </a:p>
        </p:txBody>
      </p:sp>
      <p:sp>
        <p:nvSpPr>
          <p:cNvPr id="4" name="Espace réservé du numéro de diapositive 3"/>
          <p:cNvSpPr>
            <a:spLocks noGrp="1"/>
          </p:cNvSpPr>
          <p:nvPr>
            <p:ph type="sldNum" sz="quarter" idx="5"/>
          </p:nvPr>
        </p:nvSpPr>
        <p:spPr/>
        <p:txBody>
          <a:bodyPr/>
          <a:lstStyle/>
          <a:p>
            <a:fld id="{CED6D6E2-77F8-41E3-A8C9-DBC80CC47ACC}" type="slidenum">
              <a:rPr lang="fr-FR" smtClean="0"/>
              <a:t>11</a:t>
            </a:fld>
            <a:endParaRPr lang="fr-FR"/>
          </a:p>
        </p:txBody>
      </p:sp>
    </p:spTree>
    <p:extLst>
      <p:ext uri="{BB962C8B-B14F-4D97-AF65-F5344CB8AC3E}">
        <p14:creationId xmlns:p14="http://schemas.microsoft.com/office/powerpoint/2010/main" val="35476799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premier contact doit être chaleureux et accueillant. Il est important d'écouter activement les apprenants, de poser des questions ouvertes, et de leur montrer que leurs besoins sont pris en compte dès le début de leur parcours.</a:t>
            </a:r>
          </a:p>
        </p:txBody>
      </p:sp>
      <p:sp>
        <p:nvSpPr>
          <p:cNvPr id="4" name="Espace réservé du numéro de diapositive 3"/>
          <p:cNvSpPr>
            <a:spLocks noGrp="1"/>
          </p:cNvSpPr>
          <p:nvPr>
            <p:ph type="sldNum" sz="quarter" idx="5"/>
          </p:nvPr>
        </p:nvSpPr>
        <p:spPr/>
        <p:txBody>
          <a:bodyPr/>
          <a:lstStyle/>
          <a:p>
            <a:fld id="{CED6D6E2-77F8-41E3-A8C9-DBC80CC47ACC}" type="slidenum">
              <a:rPr lang="fr-FR" smtClean="0"/>
              <a:t>12</a:t>
            </a:fld>
            <a:endParaRPr lang="fr-FR"/>
          </a:p>
        </p:txBody>
      </p:sp>
    </p:spTree>
    <p:extLst>
      <p:ext uri="{BB962C8B-B14F-4D97-AF65-F5344CB8AC3E}">
        <p14:creationId xmlns:p14="http://schemas.microsoft.com/office/powerpoint/2010/main" val="19525617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Il est essentiel d'évaluer les objectifs et les attentes de chaque apprenant. Cela permet de mieux orienter la formation et d'assurer que le contenu répond aux besoins spécifiques de chacun.</a:t>
            </a:r>
          </a:p>
        </p:txBody>
      </p:sp>
      <p:sp>
        <p:nvSpPr>
          <p:cNvPr id="4" name="Espace réservé du numéro de diapositive 3"/>
          <p:cNvSpPr>
            <a:spLocks noGrp="1"/>
          </p:cNvSpPr>
          <p:nvPr>
            <p:ph type="sldNum" sz="quarter" idx="5"/>
          </p:nvPr>
        </p:nvSpPr>
        <p:spPr/>
        <p:txBody>
          <a:bodyPr/>
          <a:lstStyle/>
          <a:p>
            <a:fld id="{CED6D6E2-77F8-41E3-A8C9-DBC80CC47ACC}" type="slidenum">
              <a:rPr lang="fr-FR" smtClean="0"/>
              <a:t>13</a:t>
            </a:fld>
            <a:endParaRPr lang="fr-FR"/>
          </a:p>
        </p:txBody>
      </p:sp>
    </p:spTree>
    <p:extLst>
      <p:ext uri="{BB962C8B-B14F-4D97-AF65-F5344CB8AC3E}">
        <p14:creationId xmlns:p14="http://schemas.microsoft.com/office/powerpoint/2010/main" val="7129117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Un accompagnement régulier et personnalisé est nécessaire pour aider les apprenants à atteindre leurs objectifs. Cela comprend des sessions de feedback, des conseils et des ressources adaptées, favorisant ainsi leur progression.</a:t>
            </a:r>
          </a:p>
        </p:txBody>
      </p:sp>
      <p:sp>
        <p:nvSpPr>
          <p:cNvPr id="4" name="Espace réservé du numéro de diapositive 3"/>
          <p:cNvSpPr>
            <a:spLocks noGrp="1"/>
          </p:cNvSpPr>
          <p:nvPr>
            <p:ph type="sldNum" sz="quarter" idx="5"/>
          </p:nvPr>
        </p:nvSpPr>
        <p:spPr/>
        <p:txBody>
          <a:bodyPr/>
          <a:lstStyle/>
          <a:p>
            <a:fld id="{CED6D6E2-77F8-41E3-A8C9-DBC80CC47ACC}" type="slidenum">
              <a:rPr lang="fr-FR" smtClean="0"/>
              <a:t>14</a:t>
            </a:fld>
            <a:endParaRPr lang="fr-FR"/>
          </a:p>
        </p:txBody>
      </p:sp>
    </p:spTree>
    <p:extLst>
      <p:ext uri="{BB962C8B-B14F-4D97-AF65-F5344CB8AC3E}">
        <p14:creationId xmlns:p14="http://schemas.microsoft.com/office/powerpoint/2010/main" val="547924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L'accueil collectif est une opportunité de créer une dynamique de groupe. Cette section aborde l'organisation des sessions d'accueil, l'utilisation de techniques de dynamisation et la présentation des ressources disponibles aux apprenants.</a:t>
            </a:r>
          </a:p>
        </p:txBody>
      </p:sp>
      <p:sp>
        <p:nvSpPr>
          <p:cNvPr id="4" name="Espace réservé du numéro de diapositive 3"/>
          <p:cNvSpPr>
            <a:spLocks noGrp="1"/>
          </p:cNvSpPr>
          <p:nvPr>
            <p:ph type="sldNum" sz="quarter" idx="5"/>
          </p:nvPr>
        </p:nvSpPr>
        <p:spPr/>
        <p:txBody>
          <a:bodyPr/>
          <a:lstStyle/>
          <a:p>
            <a:fld id="{CED6D6E2-77F8-41E3-A8C9-DBC80CC47ACC}" type="slidenum">
              <a:rPr lang="fr-FR" smtClean="0"/>
              <a:t>15</a:t>
            </a:fld>
            <a:endParaRPr lang="fr-FR"/>
          </a:p>
        </p:txBody>
      </p:sp>
    </p:spTree>
    <p:extLst>
      <p:ext uri="{BB962C8B-B14F-4D97-AF65-F5344CB8AC3E}">
        <p14:creationId xmlns:p14="http://schemas.microsoft.com/office/powerpoint/2010/main" val="15982036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L'organisation d'une session d'accueil collective nécessite une approche structurée. Cela implique d'établir un agenda, de préparer des activités brise-glace et de favoriser les échanges entre les participants pour créer un climat convivial.</a:t>
            </a:r>
          </a:p>
        </p:txBody>
      </p:sp>
      <p:sp>
        <p:nvSpPr>
          <p:cNvPr id="4" name="Espace réservé du numéro de diapositive 3"/>
          <p:cNvSpPr>
            <a:spLocks noGrp="1"/>
          </p:cNvSpPr>
          <p:nvPr>
            <p:ph type="sldNum" sz="quarter" idx="5"/>
          </p:nvPr>
        </p:nvSpPr>
        <p:spPr/>
        <p:txBody>
          <a:bodyPr/>
          <a:lstStyle/>
          <a:p>
            <a:fld id="{CED6D6E2-77F8-41E3-A8C9-DBC80CC47ACC}" type="slidenum">
              <a:rPr lang="fr-FR" smtClean="0"/>
              <a:t>16</a:t>
            </a:fld>
            <a:endParaRPr lang="fr-FR"/>
          </a:p>
        </p:txBody>
      </p:sp>
    </p:spTree>
    <p:extLst>
      <p:ext uri="{BB962C8B-B14F-4D97-AF65-F5344CB8AC3E}">
        <p14:creationId xmlns:p14="http://schemas.microsoft.com/office/powerpoint/2010/main" val="11933252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Pour dynamiser un groupe, il est important d'utiliser des techniques interactives, telles que des jeux de rôle ou des discussions en petits groupes. Ces techniques encouragent la participation active et facilitent l'établissement de liens entre les apprenants.</a:t>
            </a:r>
          </a:p>
        </p:txBody>
      </p:sp>
      <p:sp>
        <p:nvSpPr>
          <p:cNvPr id="4" name="Espace réservé du numéro de diapositive 3"/>
          <p:cNvSpPr>
            <a:spLocks noGrp="1"/>
          </p:cNvSpPr>
          <p:nvPr>
            <p:ph type="sldNum" sz="quarter" idx="5"/>
          </p:nvPr>
        </p:nvSpPr>
        <p:spPr/>
        <p:txBody>
          <a:bodyPr/>
          <a:lstStyle/>
          <a:p>
            <a:fld id="{CED6D6E2-77F8-41E3-A8C9-DBC80CC47ACC}" type="slidenum">
              <a:rPr lang="fr-FR" smtClean="0"/>
              <a:t>17</a:t>
            </a:fld>
            <a:endParaRPr lang="fr-FR"/>
          </a:p>
        </p:txBody>
      </p:sp>
    </p:spTree>
    <p:extLst>
      <p:ext uri="{BB962C8B-B14F-4D97-AF65-F5344CB8AC3E}">
        <p14:creationId xmlns:p14="http://schemas.microsoft.com/office/powerpoint/2010/main" val="27239163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Lors de l'accueil collectif, il est essentiel de présenter les ressources et outils à disposition des apprenants. Cela peut inclure des manuels, des plateformes en ligne ou des services d'accompagnement, pour les aider à mieux naviguer dans leur parcours de formation.</a:t>
            </a:r>
          </a:p>
        </p:txBody>
      </p:sp>
      <p:sp>
        <p:nvSpPr>
          <p:cNvPr id="4" name="Espace réservé du numéro de diapositive 3"/>
          <p:cNvSpPr>
            <a:spLocks noGrp="1"/>
          </p:cNvSpPr>
          <p:nvPr>
            <p:ph type="sldNum" sz="quarter" idx="5"/>
          </p:nvPr>
        </p:nvSpPr>
        <p:spPr/>
        <p:txBody>
          <a:bodyPr/>
          <a:lstStyle/>
          <a:p>
            <a:fld id="{CED6D6E2-77F8-41E3-A8C9-DBC80CC47ACC}" type="slidenum">
              <a:rPr lang="fr-FR" smtClean="0"/>
              <a:t>18</a:t>
            </a:fld>
            <a:endParaRPr lang="fr-FR"/>
          </a:p>
        </p:txBody>
      </p:sp>
    </p:spTree>
    <p:extLst>
      <p:ext uri="{BB962C8B-B14F-4D97-AF65-F5344CB8AC3E}">
        <p14:creationId xmlns:p14="http://schemas.microsoft.com/office/powerpoint/2010/main" val="1275867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Pour garantir un accueil de qualité, il est crucial d'évaluer régulièrement le processus d'accueil. Cette section discutera de l'importance de collecter des feedbacks, d'analyser les retours et de mettre en place des actions correctives.</a:t>
            </a:r>
          </a:p>
        </p:txBody>
      </p:sp>
      <p:sp>
        <p:nvSpPr>
          <p:cNvPr id="4" name="Espace réservé du numéro de diapositive 3"/>
          <p:cNvSpPr>
            <a:spLocks noGrp="1"/>
          </p:cNvSpPr>
          <p:nvPr>
            <p:ph type="sldNum" sz="quarter" idx="5"/>
          </p:nvPr>
        </p:nvSpPr>
        <p:spPr/>
        <p:txBody>
          <a:bodyPr/>
          <a:lstStyle/>
          <a:p>
            <a:fld id="{CED6D6E2-77F8-41E3-A8C9-DBC80CC47ACC}" type="slidenum">
              <a:rPr lang="fr-FR" smtClean="0"/>
              <a:t>19</a:t>
            </a:fld>
            <a:endParaRPr lang="fr-FR"/>
          </a:p>
        </p:txBody>
      </p:sp>
    </p:spTree>
    <p:extLst>
      <p:ext uri="{BB962C8B-B14F-4D97-AF65-F5344CB8AC3E}">
        <p14:creationId xmlns:p14="http://schemas.microsoft.com/office/powerpoint/2010/main" val="24632625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La collecte de feedbacks est essentielle pour comprendre l'expérience des apprenants. Cela peut être réalisé par le biais de questionnaires, d'entretiens ou de discussions de groupe, permettant d'obtenir des informations précieuses sur leur perception de l'accueil.</a:t>
            </a:r>
          </a:p>
        </p:txBody>
      </p:sp>
      <p:sp>
        <p:nvSpPr>
          <p:cNvPr id="4" name="Espace réservé du numéro de diapositive 3"/>
          <p:cNvSpPr>
            <a:spLocks noGrp="1"/>
          </p:cNvSpPr>
          <p:nvPr>
            <p:ph type="sldNum" sz="quarter" idx="5"/>
          </p:nvPr>
        </p:nvSpPr>
        <p:spPr/>
        <p:txBody>
          <a:bodyPr/>
          <a:lstStyle/>
          <a:p>
            <a:fld id="{CED6D6E2-77F8-41E3-A8C9-DBC80CC47ACC}" type="slidenum">
              <a:rPr lang="fr-FR" smtClean="0"/>
              <a:t>20</a:t>
            </a:fld>
            <a:endParaRPr lang="fr-FR"/>
          </a:p>
        </p:txBody>
      </p:sp>
    </p:spTree>
    <p:extLst>
      <p:ext uri="{BB962C8B-B14F-4D97-AF65-F5344CB8AC3E}">
        <p14:creationId xmlns:p14="http://schemas.microsoft.com/office/powerpoint/2010/main" val="23890131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Une fois les feedbacks collectés, il est important de les analyser pour identifier les points forts et les axes d'amélioration. Cette analyse devrait être systématique et orientée vers l'optimisation de l'accueil.</a:t>
            </a:r>
          </a:p>
        </p:txBody>
      </p:sp>
      <p:sp>
        <p:nvSpPr>
          <p:cNvPr id="4" name="Espace réservé du numéro de diapositive 3"/>
          <p:cNvSpPr>
            <a:spLocks noGrp="1"/>
          </p:cNvSpPr>
          <p:nvPr>
            <p:ph type="sldNum" sz="quarter" idx="5"/>
          </p:nvPr>
        </p:nvSpPr>
        <p:spPr/>
        <p:txBody>
          <a:bodyPr/>
          <a:lstStyle/>
          <a:p>
            <a:fld id="{CED6D6E2-77F8-41E3-A8C9-DBC80CC47ACC}" type="slidenum">
              <a:rPr lang="fr-FR" smtClean="0"/>
              <a:t>21</a:t>
            </a:fld>
            <a:endParaRPr lang="fr-FR"/>
          </a:p>
        </p:txBody>
      </p:sp>
    </p:spTree>
    <p:extLst>
      <p:ext uri="{BB962C8B-B14F-4D97-AF65-F5344CB8AC3E}">
        <p14:creationId xmlns:p14="http://schemas.microsoft.com/office/powerpoint/2010/main" val="17575299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Enfin, sur la base des analyses réalisées, il est crucial de mettre en place des actions correctives concrètes. Cela peut inclure des formations additionnelles pour les formateurs, des ajustements logistiques ou des modifications dans le contenu de l'accueil.</a:t>
            </a:r>
          </a:p>
        </p:txBody>
      </p:sp>
      <p:sp>
        <p:nvSpPr>
          <p:cNvPr id="4" name="Espace réservé du numéro de diapositive 3"/>
          <p:cNvSpPr>
            <a:spLocks noGrp="1"/>
          </p:cNvSpPr>
          <p:nvPr>
            <p:ph type="sldNum" sz="quarter" idx="5"/>
          </p:nvPr>
        </p:nvSpPr>
        <p:spPr/>
        <p:txBody>
          <a:bodyPr/>
          <a:lstStyle/>
          <a:p>
            <a:fld id="{CED6D6E2-77F8-41E3-A8C9-DBC80CC47ACC}" type="slidenum">
              <a:rPr lang="fr-FR" smtClean="0"/>
              <a:t>22</a:t>
            </a:fld>
            <a:endParaRPr lang="fr-FR"/>
          </a:p>
        </p:txBody>
      </p:sp>
    </p:spTree>
    <p:extLst>
      <p:ext uri="{BB962C8B-B14F-4D97-AF65-F5344CB8AC3E}">
        <p14:creationId xmlns:p14="http://schemas.microsoft.com/office/powerpoint/2010/main" val="16493276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En conclusion, un accueil bien structuré et personnalisé en FPA est essentiel pour le succès des apprenants. En optimisant cet aspect, nous pouvons améliorer leur engagement et leurs résultats d'apprentissage, tout en leur offrant une expérience positive dès le début de leur formation.</a:t>
            </a:r>
          </a:p>
        </p:txBody>
      </p:sp>
      <p:sp>
        <p:nvSpPr>
          <p:cNvPr id="4" name="Espace réservé du numéro de diapositive 3"/>
          <p:cNvSpPr>
            <a:spLocks noGrp="1"/>
          </p:cNvSpPr>
          <p:nvPr>
            <p:ph type="sldNum" sz="quarter" idx="5"/>
          </p:nvPr>
        </p:nvSpPr>
        <p:spPr/>
        <p:txBody>
          <a:bodyPr/>
          <a:lstStyle/>
          <a:p>
            <a:fld id="{CED6D6E2-77F8-41E3-A8C9-DBC80CC47ACC}" type="slidenum">
              <a:rPr lang="fr-FR" smtClean="0"/>
              <a:t>23</a:t>
            </a:fld>
            <a:endParaRPr lang="fr-FR"/>
          </a:p>
        </p:txBody>
      </p:sp>
    </p:spTree>
    <p:extLst>
      <p:ext uri="{BB962C8B-B14F-4D97-AF65-F5344CB8AC3E}">
        <p14:creationId xmlns:p14="http://schemas.microsoft.com/office/powerpoint/2010/main" val="13506146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5/19/2025</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‹N°›</a:t>
            </a:fld>
            <a:endParaRPr lang="en-US"/>
          </a:p>
        </p:txBody>
      </p:sp>
    </p:spTree>
    <p:extLst>
      <p:ext uri="{BB962C8B-B14F-4D97-AF65-F5344CB8AC3E}">
        <p14:creationId xmlns:p14="http://schemas.microsoft.com/office/powerpoint/2010/main" val="3270051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5/19/2025</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‹N°›</a:t>
            </a:fld>
            <a:endParaRPr lang="en-US"/>
          </a:p>
        </p:txBody>
      </p:sp>
    </p:spTree>
    <p:extLst>
      <p:ext uri="{BB962C8B-B14F-4D97-AF65-F5344CB8AC3E}">
        <p14:creationId xmlns:p14="http://schemas.microsoft.com/office/powerpoint/2010/main" val="4058521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5/19/2025</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‹N°›</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3031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5/19/2025</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‹N°›</a:t>
            </a:fld>
            <a:endParaRPr lang="en-US"/>
          </a:p>
        </p:txBody>
      </p:sp>
    </p:spTree>
    <p:extLst>
      <p:ext uri="{BB962C8B-B14F-4D97-AF65-F5344CB8AC3E}">
        <p14:creationId xmlns:p14="http://schemas.microsoft.com/office/powerpoint/2010/main" val="963413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5/19/2025</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‹N°›</a:t>
            </a:fld>
            <a:endParaRPr lang="en-US"/>
          </a:p>
        </p:txBody>
      </p:sp>
    </p:spTree>
    <p:extLst>
      <p:ext uri="{BB962C8B-B14F-4D97-AF65-F5344CB8AC3E}">
        <p14:creationId xmlns:p14="http://schemas.microsoft.com/office/powerpoint/2010/main" val="3281259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5/19/2025</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‹N°›</a:t>
            </a:fld>
            <a:endParaRPr lang="en-US"/>
          </a:p>
        </p:txBody>
      </p:sp>
    </p:spTree>
    <p:extLst>
      <p:ext uri="{BB962C8B-B14F-4D97-AF65-F5344CB8AC3E}">
        <p14:creationId xmlns:p14="http://schemas.microsoft.com/office/powerpoint/2010/main" val="3562507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5/19/2025</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‹N°›</a:t>
            </a:fld>
            <a:endParaRPr lang="en-US"/>
          </a:p>
        </p:txBody>
      </p:sp>
    </p:spTree>
    <p:extLst>
      <p:ext uri="{BB962C8B-B14F-4D97-AF65-F5344CB8AC3E}">
        <p14:creationId xmlns:p14="http://schemas.microsoft.com/office/powerpoint/2010/main" val="632780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5/19/2025</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‹N°›</a:t>
            </a:fld>
            <a:endParaRPr lang="en-US"/>
          </a:p>
        </p:txBody>
      </p:sp>
    </p:spTree>
    <p:extLst>
      <p:ext uri="{BB962C8B-B14F-4D97-AF65-F5344CB8AC3E}">
        <p14:creationId xmlns:p14="http://schemas.microsoft.com/office/powerpoint/2010/main" val="24024978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5/19/2025</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‹N°›</a:t>
            </a:fld>
            <a:endParaRPr lang="en-US"/>
          </a:p>
        </p:txBody>
      </p:sp>
    </p:spTree>
    <p:extLst>
      <p:ext uri="{BB962C8B-B14F-4D97-AF65-F5344CB8AC3E}">
        <p14:creationId xmlns:p14="http://schemas.microsoft.com/office/powerpoint/2010/main" val="8252343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5/19/2025</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‹N°›</a:t>
            </a:fld>
            <a:endParaRPr lang="en-US"/>
          </a:p>
        </p:txBody>
      </p:sp>
    </p:spTree>
    <p:extLst>
      <p:ext uri="{BB962C8B-B14F-4D97-AF65-F5344CB8AC3E}">
        <p14:creationId xmlns:p14="http://schemas.microsoft.com/office/powerpoint/2010/main" val="2967078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5/19/2025</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‹N°›</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1589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5/19/2025</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‹N°›</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74106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re 1">
            <a:extLst>
              <a:ext uri="{FF2B5EF4-FFF2-40B4-BE49-F238E27FC236}">
                <a16:creationId xmlns:a16="http://schemas.microsoft.com/office/drawing/2014/main" id="{FA649222-9077-6BD8-E720-1770F65C92BA}"/>
              </a:ext>
            </a:extLst>
          </p:cNvPr>
          <p:cNvSpPr>
            <a:spLocks noGrp="1"/>
          </p:cNvSpPr>
          <p:nvPr>
            <p:ph type="ctrTitle"/>
          </p:nvPr>
        </p:nvSpPr>
        <p:spPr>
          <a:xfrm>
            <a:off x="574400" y="997527"/>
            <a:ext cx="4053018" cy="3505057"/>
          </a:xfrm>
        </p:spPr>
        <p:txBody>
          <a:bodyPr anchor="t">
            <a:normAutofit/>
          </a:bodyPr>
          <a:lstStyle/>
          <a:p>
            <a:pPr>
              <a:lnSpc>
                <a:spcPct val="90000"/>
              </a:lnSpc>
            </a:pPr>
            <a:r>
              <a:rPr lang="fr-FR" sz="3600"/>
              <a:t>Optimiser l'accueil individuel et collectif en Formation Professionnelle pour Adultes (FPA)</a:t>
            </a:r>
          </a:p>
        </p:txBody>
      </p:sp>
      <p:sp>
        <p:nvSpPr>
          <p:cNvPr id="3" name="Sous-titre 2">
            <a:extLst>
              <a:ext uri="{FF2B5EF4-FFF2-40B4-BE49-F238E27FC236}">
                <a16:creationId xmlns:a16="http://schemas.microsoft.com/office/drawing/2014/main" id="{5AB59335-43C7-2B12-B27A-22926A1EB280}"/>
              </a:ext>
            </a:extLst>
          </p:cNvPr>
          <p:cNvSpPr>
            <a:spLocks noGrp="1"/>
          </p:cNvSpPr>
          <p:nvPr>
            <p:ph type="subTitle" idx="1"/>
          </p:nvPr>
        </p:nvSpPr>
        <p:spPr>
          <a:xfrm>
            <a:off x="574399" y="4608945"/>
            <a:ext cx="3919961" cy="1334655"/>
          </a:xfrm>
        </p:spPr>
        <p:txBody>
          <a:bodyPr anchor="b">
            <a:normAutofit/>
          </a:bodyPr>
          <a:lstStyle/>
          <a:p>
            <a:r>
              <a:rPr lang="fr-FR"/>
              <a:t>Améliorer l'expérience d'apprentissage des participants</a:t>
            </a:r>
          </a:p>
        </p:txBody>
      </p:sp>
      <p:pic>
        <p:nvPicPr>
          <p:cNvPr id="4" name="Image 3" descr="Femmes en tenue de sport étirement">
            <a:extLst>
              <a:ext uri="{FF2B5EF4-FFF2-40B4-BE49-F238E27FC236}">
                <a16:creationId xmlns:a16="http://schemas.microsoft.com/office/drawing/2014/main" id="{BE523B2F-2F16-4A0A-BA70-89B8A9F02367}"/>
              </a:ext>
            </a:extLst>
          </p:cNvPr>
          <p:cNvPicPr>
            <a:picLocks noChangeAspect="1"/>
          </p:cNvPicPr>
          <p:nvPr/>
        </p:nvPicPr>
        <p:blipFill>
          <a:blip r:embed="rId3"/>
          <a:srcRect l="15405" r="1420" b="-1"/>
          <a:stretch>
            <a:fillRect/>
          </a:stretch>
        </p:blipFill>
        <p:spPr>
          <a:xfrm>
            <a:off x="5218980" y="672912"/>
            <a:ext cx="6973019" cy="5596128"/>
          </a:xfrm>
          <a:prstGeom prst="rect">
            <a:avLst/>
          </a:prstGeom>
        </p:spPr>
      </p:pic>
      <p:cxnSp>
        <p:nvCxnSpPr>
          <p:cNvPr id="11" name="Straight Connector 10">
            <a:extLst>
              <a:ext uri="{FF2B5EF4-FFF2-40B4-BE49-F238E27FC236}">
                <a16:creationId xmlns:a16="http://schemas.microsoft.com/office/drawing/2014/main" id="{7CC73A33-65FF-41A9-A3B0-006753CD10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215128" y="6274446"/>
            <a:ext cx="697687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94558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10" presetClass="entr" presetSubtype="0" fill="hold" grpId="1" nodeType="withEffect">
                                  <p:stCondLst>
                                    <p:cond delay="250"/>
                                  </p:stCondLst>
                                  <p:iterate>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B7D150DA-1101-56BA-3C20-63EED6708367}"/>
              </a:ext>
            </a:extLst>
          </p:cNvPr>
          <p:cNvSpPr>
            <a:spLocks noGrp="1"/>
          </p:cNvSpPr>
          <p:nvPr>
            <p:ph type="title"/>
          </p:nvPr>
        </p:nvSpPr>
        <p:spPr>
          <a:xfrm>
            <a:off x="7269904" y="914400"/>
            <a:ext cx="4261104" cy="1097280"/>
          </a:xfrm>
        </p:spPr>
        <p:txBody>
          <a:bodyPr vert="horz" lIns="91440" tIns="45720" rIns="91440" bIns="45720" rtlCol="0" anchor="t">
            <a:normAutofit/>
          </a:bodyPr>
          <a:lstStyle/>
          <a:p>
            <a:pPr>
              <a:lnSpc>
                <a:spcPct val="90000"/>
              </a:lnSpc>
            </a:pPr>
            <a:r>
              <a:rPr lang="en-US" sz="3600"/>
              <a:t>Plan de la présentation</a:t>
            </a:r>
          </a:p>
        </p:txBody>
      </p:sp>
      <p:pic>
        <p:nvPicPr>
          <p:cNvPr id="5" name="Espace réservé du contenu 4" descr="Photo recadrée d’une salle de sport entièrement équipée sans personne à l’intérieur">
            <a:extLst>
              <a:ext uri="{FF2B5EF4-FFF2-40B4-BE49-F238E27FC236}">
                <a16:creationId xmlns:a16="http://schemas.microsoft.com/office/drawing/2014/main" id="{45B23705-46DC-48BA-B974-A55ADE833BDC}"/>
              </a:ext>
            </a:extLst>
          </p:cNvPr>
          <p:cNvPicPr>
            <a:picLocks noGrp="1" noChangeAspect="1"/>
          </p:cNvPicPr>
          <p:nvPr>
            <p:ph sz="half" idx="1"/>
          </p:nvPr>
        </p:nvPicPr>
        <p:blipFill>
          <a:blip r:embed="rId3"/>
          <a:srcRect l="15751" r="2" b="2"/>
          <a:stretch>
            <a:fillRect/>
          </a:stretch>
        </p:blipFill>
        <p:spPr>
          <a:xfrm>
            <a:off x="-1" y="914399"/>
            <a:ext cx="6657255"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665683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BDCE6F3B-BBB7-13EA-DF10-EE0D757504E5}"/>
              </a:ext>
            </a:extLst>
          </p:cNvPr>
          <p:cNvSpPr>
            <a:spLocks noGrp="1"/>
          </p:cNvSpPr>
          <p:nvPr>
            <p:ph sz="half" idx="2"/>
            <p:extLst>
              <p:ext uri="{E7BDC344-281C-4309-B0C6-D0EE65EED2A8}">
                <p202:designPr xmlns:p202="http://schemas.microsoft.com/office/powerpoint/2020/02/main">
                  <p202:designTagLst>
                    <p202:designTag name="ARCH:1:CLS" val="BulletedText"/>
                  </p202:designTagLst>
                </p202:designPr>
              </p:ext>
            </p:extLst>
          </p:nvPr>
        </p:nvSpPr>
        <p:spPr>
          <a:xfrm>
            <a:off x="7269905" y="2176036"/>
            <a:ext cx="4261104" cy="4121887"/>
          </a:xfrm>
        </p:spPr>
        <p:txBody>
          <a:bodyPr vert="horz" lIns="91440" tIns="45720" rIns="91440" bIns="45720" rtlCol="0">
            <a:normAutofit/>
          </a:bodyPr>
          <a:lstStyle/>
          <a:p>
            <a:r>
              <a:rPr lang="en-US"/>
              <a:t>Introduction à l'accueil en FPA</a:t>
            </a:r>
          </a:p>
          <a:p>
            <a:r>
              <a:rPr lang="en-US"/>
              <a:t>Préparation de l'accueil</a:t>
            </a:r>
          </a:p>
          <a:p>
            <a:r>
              <a:rPr lang="en-US"/>
              <a:t>Accueil individuel en FPA</a:t>
            </a:r>
          </a:p>
          <a:p>
            <a:r>
              <a:rPr lang="en-US"/>
              <a:t>Accueil collectif en FPA</a:t>
            </a:r>
          </a:p>
          <a:p>
            <a:r>
              <a:rPr lang="en-US"/>
              <a:t>Évaluation et amélioration de l'accueil</a:t>
            </a:r>
          </a:p>
        </p:txBody>
      </p:sp>
    </p:spTree>
    <p:extLst>
      <p:ext uri="{BB962C8B-B14F-4D97-AF65-F5344CB8AC3E}">
        <p14:creationId xmlns:p14="http://schemas.microsoft.com/office/powerpoint/2010/main" val="28759729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re 1">
            <a:extLst>
              <a:ext uri="{FF2B5EF4-FFF2-40B4-BE49-F238E27FC236}">
                <a16:creationId xmlns:a16="http://schemas.microsoft.com/office/drawing/2014/main" id="{4B995D16-A114-6AFE-2D56-FBC074F6B570}"/>
              </a:ext>
            </a:extLst>
          </p:cNvPr>
          <p:cNvSpPr>
            <a:spLocks noGrp="1"/>
          </p:cNvSpPr>
          <p:nvPr>
            <p:ph type="ctrTitle"/>
          </p:nvPr>
        </p:nvSpPr>
        <p:spPr>
          <a:xfrm>
            <a:off x="559219" y="1115844"/>
            <a:ext cx="7680960" cy="4631911"/>
          </a:xfrm>
        </p:spPr>
        <p:txBody>
          <a:bodyPr anchor="b">
            <a:normAutofit/>
          </a:bodyPr>
          <a:lstStyle/>
          <a:p>
            <a:r>
              <a:rPr lang="fr-FR" sz="6500"/>
              <a:t>Introduction à l'accueil en FPA</a:t>
            </a:r>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01724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7D6362A6-1F9E-9594-60E7-C8E3BE31FF08}"/>
              </a:ext>
            </a:extLst>
          </p:cNvPr>
          <p:cNvSpPr>
            <a:spLocks noGrp="1"/>
          </p:cNvSpPr>
          <p:nvPr>
            <p:ph type="title"/>
          </p:nvPr>
        </p:nvSpPr>
        <p:spPr>
          <a:xfrm>
            <a:off x="5029200" y="914400"/>
            <a:ext cx="6501810" cy="1097280"/>
          </a:xfrm>
        </p:spPr>
        <p:txBody>
          <a:bodyPr vert="horz" lIns="91440" tIns="45720" rIns="91440" bIns="45720" rtlCol="0" anchor="t">
            <a:normAutofit/>
          </a:bodyPr>
          <a:lstStyle/>
          <a:p>
            <a:r>
              <a:rPr lang="en-US" sz="3700"/>
              <a:t>Définition de l'accueil en FPA</a:t>
            </a:r>
          </a:p>
        </p:txBody>
      </p:sp>
      <p:pic>
        <p:nvPicPr>
          <p:cNvPr id="5" name="Espace réservé du contenu 4" descr="Salle de conférence avec sièges vides Séminaire d’affaires éducation pendant la journée. Salle de classe universitaire vintage avec chaises en bois">
            <a:extLst>
              <a:ext uri="{FF2B5EF4-FFF2-40B4-BE49-F238E27FC236}">
                <a16:creationId xmlns:a16="http://schemas.microsoft.com/office/drawing/2014/main" id="{9267FF8B-E09A-4329-AD7A-79FEAAF9EEEE}"/>
              </a:ext>
            </a:extLst>
          </p:cNvPr>
          <p:cNvPicPr>
            <a:picLocks noGrp="1" noChangeAspect="1"/>
          </p:cNvPicPr>
          <p:nvPr>
            <p:ph sz="half" idx="1"/>
          </p:nvPr>
        </p:nvPicPr>
        <p:blipFill>
          <a:blip r:embed="rId3"/>
          <a:srcRect l="13985" r="30949" b="2"/>
          <a:stretch>
            <a:fillRect/>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C8539A27-48A3-02B1-434E-27C2F8FC8643}"/>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fr-FR" sz="1400" b="1"/>
              <a:t>Premières interactions</a:t>
            </a:r>
          </a:p>
          <a:p>
            <a:pPr marL="0" lvl="1" indent="0">
              <a:buNone/>
            </a:pPr>
            <a:r>
              <a:rPr lang="fr-FR" sz="1400"/>
              <a:t>L'accueil en FPA commence par les premières interactions entre formateurs et apprenants, établissant une base positive pour l'apprentissage.</a:t>
            </a:r>
          </a:p>
          <a:p>
            <a:pPr marL="0" indent="0">
              <a:spcBef>
                <a:spcPts val="2500"/>
              </a:spcBef>
              <a:buNone/>
            </a:pPr>
            <a:r>
              <a:rPr lang="fr-FR" sz="1400" b="1"/>
              <a:t>Facilitation de l'intégration</a:t>
            </a:r>
          </a:p>
          <a:p>
            <a:pPr marL="0" lvl="1" indent="0">
              <a:buNone/>
            </a:pPr>
            <a:r>
              <a:rPr lang="fr-FR" sz="1400"/>
              <a:t>Les actions d'accueil sont essentielles pour faciliter l'intégration des apprenants dans le programme de formation et les aider à se sentir à l'aise.</a:t>
            </a:r>
          </a:p>
          <a:p>
            <a:pPr marL="0" indent="0">
              <a:spcBef>
                <a:spcPts val="2500"/>
              </a:spcBef>
              <a:buNone/>
            </a:pPr>
            <a:r>
              <a:rPr lang="fr-FR" sz="1400" b="1"/>
              <a:t>Environnement d'apprentissage</a:t>
            </a:r>
          </a:p>
          <a:p>
            <a:pPr marL="0" lvl="1" indent="0">
              <a:buNone/>
            </a:pPr>
            <a:r>
              <a:rPr lang="fr-FR" sz="1400"/>
              <a:t>Un environnement accueillant est crucial pour favoriser l'apprentissage, rendant les apprenants plus réceptifs et engagés.</a:t>
            </a:r>
          </a:p>
        </p:txBody>
      </p:sp>
    </p:spTree>
    <p:extLst>
      <p:ext uri="{BB962C8B-B14F-4D97-AF65-F5344CB8AC3E}">
        <p14:creationId xmlns:p14="http://schemas.microsoft.com/office/powerpoint/2010/main" val="523301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6208C10-6C75-03FD-34B5-7E01652C4DD0}"/>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Importance de l'accueil pour les apprenants</a:t>
            </a:r>
          </a:p>
        </p:txBody>
      </p:sp>
      <p:pic>
        <p:nvPicPr>
          <p:cNvPr id="5" name="Espace réservé du contenu 4" descr="Salle de classe vide avec chaises et bureaux.">
            <a:extLst>
              <a:ext uri="{FF2B5EF4-FFF2-40B4-BE49-F238E27FC236}">
                <a16:creationId xmlns:a16="http://schemas.microsoft.com/office/drawing/2014/main" id="{C41435E9-4DC9-482C-8464-761A8E1CF478}"/>
              </a:ext>
            </a:extLst>
          </p:cNvPr>
          <p:cNvPicPr>
            <a:picLocks noGrp="1" noChangeAspect="1"/>
          </p:cNvPicPr>
          <p:nvPr>
            <p:ph sz="half" idx="1"/>
          </p:nvPr>
        </p:nvPicPr>
        <p:blipFill>
          <a:blip r:embed="rId3"/>
          <a:srcRect l="18618" r="26521"/>
          <a:stretch>
            <a:fillRect/>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DE3CE5F0-6868-9E3D-A0BB-7950751F00B8}"/>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fr-FR" sz="1400" b="1"/>
              <a:t>Sentiment de valorisation</a:t>
            </a:r>
          </a:p>
          <a:p>
            <a:pPr marL="0" lvl="1" indent="0">
              <a:buNone/>
            </a:pPr>
            <a:r>
              <a:rPr lang="fr-FR" sz="1400"/>
              <a:t>Un accueil de qualité aide les apprenants à se sentir valorisés, ce qui augmente leur motivation à apprendre.</a:t>
            </a:r>
          </a:p>
          <a:p>
            <a:pPr marL="0" indent="0">
              <a:spcBef>
                <a:spcPts val="2500"/>
              </a:spcBef>
              <a:buNone/>
            </a:pPr>
            <a:r>
              <a:rPr lang="fr-FR" sz="1400" b="1"/>
              <a:t>Engagement initial</a:t>
            </a:r>
          </a:p>
          <a:p>
            <a:pPr marL="0" lvl="1" indent="0">
              <a:buNone/>
            </a:pPr>
            <a:r>
              <a:rPr lang="fr-FR" sz="1400"/>
              <a:t>Un bon accueil favorise l'engagement des apprenants dès le début, ce qui améliore les résultats d'apprentissage.</a:t>
            </a:r>
          </a:p>
          <a:p>
            <a:pPr marL="0" indent="0">
              <a:spcBef>
                <a:spcPts val="2500"/>
              </a:spcBef>
              <a:buNone/>
            </a:pPr>
            <a:r>
              <a:rPr lang="fr-FR" sz="1400" b="1"/>
              <a:t>Réduction de l'anxiété</a:t>
            </a:r>
          </a:p>
          <a:p>
            <a:pPr marL="0" lvl="1" indent="0">
              <a:buNone/>
            </a:pPr>
            <a:r>
              <a:rPr lang="fr-FR" sz="1400"/>
              <a:t>Un accueil chaleureux peut réduire l'anxiété des apprenants et renforcer leur confiance en soi.</a:t>
            </a:r>
          </a:p>
        </p:txBody>
      </p:sp>
    </p:spTree>
    <p:extLst>
      <p:ext uri="{BB962C8B-B14F-4D97-AF65-F5344CB8AC3E}">
        <p14:creationId xmlns:p14="http://schemas.microsoft.com/office/powerpoint/2010/main" val="14151463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5D46F58-FEDA-5FF6-EB02-A6099A88B015}"/>
              </a:ext>
            </a:extLst>
          </p:cNvPr>
          <p:cNvSpPr>
            <a:spLocks noGrp="1"/>
          </p:cNvSpPr>
          <p:nvPr>
            <p:ph type="title"/>
          </p:nvPr>
        </p:nvSpPr>
        <p:spPr>
          <a:xfrm>
            <a:off x="5029200" y="914400"/>
            <a:ext cx="6501810" cy="1097280"/>
          </a:xfrm>
        </p:spPr>
        <p:txBody>
          <a:bodyPr vert="horz" lIns="91440" tIns="45720" rIns="91440" bIns="45720" rtlCol="0" anchor="t">
            <a:normAutofit/>
          </a:bodyPr>
          <a:lstStyle/>
          <a:p>
            <a:r>
              <a:rPr lang="en-US"/>
              <a:t>Objectifs de la présentation</a:t>
            </a:r>
          </a:p>
        </p:txBody>
      </p:sp>
      <p:pic>
        <p:nvPicPr>
          <p:cNvPr id="5" name="Espace réservé du contenu 4" descr="Idée, ampoule, succès, inspiration, papier froissé">
            <a:extLst>
              <a:ext uri="{FF2B5EF4-FFF2-40B4-BE49-F238E27FC236}">
                <a16:creationId xmlns:a16="http://schemas.microsoft.com/office/drawing/2014/main" id="{75912EFA-CD6C-4150-89DF-146003A6726C}"/>
              </a:ext>
            </a:extLst>
          </p:cNvPr>
          <p:cNvPicPr>
            <a:picLocks noGrp="1" noChangeAspect="1"/>
          </p:cNvPicPr>
          <p:nvPr>
            <p:ph sz="half" idx="1"/>
          </p:nvPr>
        </p:nvPicPr>
        <p:blipFill>
          <a:blip r:embed="rId3"/>
          <a:srcRect l="11918" r="26209"/>
          <a:stretch>
            <a:fillRect/>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FE556AA8-7DBB-29B1-570F-B3BC6F6D4B0B}"/>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fr-FR" sz="1400" b="1"/>
              <a:t>Optimisation de l'accueil</a:t>
            </a:r>
          </a:p>
          <a:p>
            <a:pPr marL="0" lvl="1" indent="0">
              <a:buNone/>
            </a:pPr>
            <a:r>
              <a:rPr lang="fr-FR" sz="1400"/>
              <a:t>Fournir des outils et des stratégies pour améliorer l'accueil dans les formations professionnelles afin d'optimiser l'expérience des participants.</a:t>
            </a:r>
          </a:p>
          <a:p>
            <a:pPr marL="0" indent="0">
              <a:spcBef>
                <a:spcPts val="2500"/>
              </a:spcBef>
              <a:buNone/>
            </a:pPr>
            <a:r>
              <a:rPr lang="fr-FR" sz="1400" b="1"/>
              <a:t>Meilleures pratiques</a:t>
            </a:r>
          </a:p>
          <a:p>
            <a:pPr marL="0" lvl="1" indent="0">
              <a:buNone/>
            </a:pPr>
            <a:r>
              <a:rPr lang="fr-FR" sz="1400"/>
              <a:t>Sensibiliser aux meilleures pratiques pour un accueil efficace et inclusif, favorisant un climat d'apprentissage positif.</a:t>
            </a:r>
          </a:p>
          <a:p>
            <a:pPr marL="0" indent="0">
              <a:spcBef>
                <a:spcPts val="2500"/>
              </a:spcBef>
              <a:buNone/>
            </a:pPr>
            <a:r>
              <a:rPr lang="fr-FR" sz="1400" b="1"/>
              <a:t>Accueil personnalisé</a:t>
            </a:r>
          </a:p>
          <a:p>
            <a:pPr marL="0" lvl="1" indent="0">
              <a:buNone/>
            </a:pPr>
            <a:r>
              <a:rPr lang="fr-FR" sz="1400"/>
              <a:t>Promouvoir l'importance d'un accueil personnalisé et collectif pour maximiser l'engagement et la satisfaction des apprenants.</a:t>
            </a:r>
          </a:p>
        </p:txBody>
      </p:sp>
    </p:spTree>
    <p:extLst>
      <p:ext uri="{BB962C8B-B14F-4D97-AF65-F5344CB8AC3E}">
        <p14:creationId xmlns:p14="http://schemas.microsoft.com/office/powerpoint/2010/main" val="33640702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re 1">
            <a:extLst>
              <a:ext uri="{FF2B5EF4-FFF2-40B4-BE49-F238E27FC236}">
                <a16:creationId xmlns:a16="http://schemas.microsoft.com/office/drawing/2014/main" id="{B2F44FF8-31EA-7E07-5736-F868AECF62E2}"/>
              </a:ext>
            </a:extLst>
          </p:cNvPr>
          <p:cNvSpPr>
            <a:spLocks noGrp="1"/>
          </p:cNvSpPr>
          <p:nvPr>
            <p:ph type="ctrTitle"/>
          </p:nvPr>
        </p:nvSpPr>
        <p:spPr>
          <a:xfrm>
            <a:off x="559219" y="1115844"/>
            <a:ext cx="7680960" cy="4631911"/>
          </a:xfrm>
        </p:spPr>
        <p:txBody>
          <a:bodyPr anchor="b">
            <a:normAutofit/>
          </a:bodyPr>
          <a:lstStyle/>
          <a:p>
            <a:r>
              <a:rPr lang="fr-FR" sz="6500"/>
              <a:t>Préparation de l'accueil</a:t>
            </a:r>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88171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147471F0-AB83-B28B-3713-7ADF829D1CBF}"/>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Analyse des besoins des apprenants</a:t>
            </a:r>
          </a:p>
        </p:txBody>
      </p:sp>
      <p:pic>
        <p:nvPicPr>
          <p:cNvPr id="5" name="Espace réservé du contenu 4" descr="Casquette de graduation, livre, ampoule, loupe sur fond bleu. Illustration 3D">
            <a:extLst>
              <a:ext uri="{FF2B5EF4-FFF2-40B4-BE49-F238E27FC236}">
                <a16:creationId xmlns:a16="http://schemas.microsoft.com/office/drawing/2014/main" id="{39E29D7A-7D41-49FF-9EC2-DA2225BD3D36}"/>
              </a:ext>
            </a:extLst>
          </p:cNvPr>
          <p:cNvPicPr>
            <a:picLocks noGrp="1" noChangeAspect="1"/>
          </p:cNvPicPr>
          <p:nvPr>
            <p:ph sz="half" idx="1"/>
          </p:nvPr>
        </p:nvPicPr>
        <p:blipFill>
          <a:blip r:embed="rId3"/>
          <a:srcRect l="21604" r="16522"/>
          <a:stretch>
            <a:fillRect/>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2542543E-77A5-E008-5158-E3DDA7896AB0}"/>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fr-FR" sz="1400" b="1"/>
              <a:t>Importance de l'analyse</a:t>
            </a:r>
          </a:p>
          <a:p>
            <a:pPr marL="0" lvl="1" indent="0">
              <a:buNone/>
            </a:pPr>
            <a:r>
              <a:rPr lang="fr-FR" sz="1400"/>
              <a:t>L'analyse des besoins des apprenants permet d'adapter les méthodes pédagogiques pour une meilleure efficacité de l'apprentissage.</a:t>
            </a:r>
          </a:p>
          <a:p>
            <a:pPr marL="0" indent="0">
              <a:spcBef>
                <a:spcPts val="2500"/>
              </a:spcBef>
              <a:buNone/>
            </a:pPr>
            <a:r>
              <a:rPr lang="fr-FR" sz="1400" b="1"/>
              <a:t>Attentes des apprenants</a:t>
            </a:r>
          </a:p>
          <a:p>
            <a:pPr marL="0" lvl="1" indent="0">
              <a:buNone/>
            </a:pPr>
            <a:r>
              <a:rPr lang="fr-FR" sz="1400"/>
              <a:t>Comprendre les attentes des apprenants aide à personnaliser le parcours d'apprentissage et à augmenter leur engagement.</a:t>
            </a:r>
          </a:p>
          <a:p>
            <a:pPr marL="0" indent="0">
              <a:spcBef>
                <a:spcPts val="2500"/>
              </a:spcBef>
              <a:buNone/>
            </a:pPr>
            <a:r>
              <a:rPr lang="fr-FR" sz="1400" b="1"/>
              <a:t>Compétences préalables</a:t>
            </a:r>
          </a:p>
          <a:p>
            <a:pPr marL="0" lvl="1" indent="0">
              <a:buNone/>
            </a:pPr>
            <a:r>
              <a:rPr lang="fr-FR" sz="1400"/>
              <a:t>Évaluer les compétences préalables des apprenants permet de construire des programmes adaptés à leur niveau.</a:t>
            </a:r>
          </a:p>
        </p:txBody>
      </p:sp>
    </p:spTree>
    <p:extLst>
      <p:ext uri="{BB962C8B-B14F-4D97-AF65-F5344CB8AC3E}">
        <p14:creationId xmlns:p14="http://schemas.microsoft.com/office/powerpoint/2010/main" val="38227427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4D1852F-D8B5-A22A-E034-1F370D681991}"/>
              </a:ext>
            </a:extLst>
          </p:cNvPr>
          <p:cNvSpPr>
            <a:spLocks noGrp="1"/>
          </p:cNvSpPr>
          <p:nvPr>
            <p:ph type="title"/>
          </p:nvPr>
        </p:nvSpPr>
        <p:spPr>
          <a:xfrm>
            <a:off x="640080" y="914400"/>
            <a:ext cx="6291472" cy="1097280"/>
          </a:xfrm>
        </p:spPr>
        <p:txBody>
          <a:bodyPr vert="horz" lIns="91440" tIns="45720" rIns="91440" bIns="45720" rtlCol="0" anchor="t">
            <a:normAutofit/>
          </a:bodyPr>
          <a:lstStyle/>
          <a:p>
            <a:pPr>
              <a:lnSpc>
                <a:spcPct val="90000"/>
              </a:lnSpc>
            </a:pPr>
            <a:r>
              <a:rPr lang="en-US" sz="3400"/>
              <a:t>Planification logistique et matérielle</a:t>
            </a:r>
          </a:p>
        </p:txBody>
      </p:sp>
      <p:sp>
        <p:nvSpPr>
          <p:cNvPr id="4" name="Espace réservé du contenu 3">
            <a:extLst>
              <a:ext uri="{FF2B5EF4-FFF2-40B4-BE49-F238E27FC236}">
                <a16:creationId xmlns:a16="http://schemas.microsoft.com/office/drawing/2014/main" id="{C81357E7-F847-F740-A489-65C2FBEE1E9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0080" y="2176036"/>
            <a:ext cx="6291472" cy="4123944"/>
          </a:xfrm>
        </p:spPr>
        <p:txBody>
          <a:bodyPr>
            <a:normAutofit/>
          </a:bodyPr>
          <a:lstStyle/>
          <a:p>
            <a:pPr marL="0" indent="0">
              <a:spcBef>
                <a:spcPts val="2500"/>
              </a:spcBef>
              <a:buNone/>
            </a:pPr>
            <a:r>
              <a:rPr lang="fr-FR" sz="1400" b="1"/>
              <a:t>Importance de la logistique</a:t>
            </a:r>
          </a:p>
          <a:p>
            <a:pPr marL="0" lvl="1" indent="0">
              <a:buNone/>
            </a:pPr>
            <a:r>
              <a:rPr lang="fr-FR" sz="1400"/>
              <a:t>Une bonne logistique est cruciale pour assurer un accueil réussi et un déroulement harmonieux des événements.</a:t>
            </a:r>
          </a:p>
          <a:p>
            <a:pPr marL="0" indent="0">
              <a:spcBef>
                <a:spcPts val="2500"/>
              </a:spcBef>
              <a:buNone/>
            </a:pPr>
            <a:r>
              <a:rPr lang="fr-FR" sz="1400" b="1"/>
              <a:t>Préparation des lieux</a:t>
            </a:r>
          </a:p>
          <a:p>
            <a:pPr marL="0" lvl="1" indent="0">
              <a:buNone/>
            </a:pPr>
            <a:r>
              <a:rPr lang="fr-FR" sz="1400"/>
              <a:t>La préparation des lieux implique de s'assurer que l'espace est adapté et prêt à accueillir les participants.</a:t>
            </a:r>
          </a:p>
          <a:p>
            <a:pPr marL="0" indent="0">
              <a:spcBef>
                <a:spcPts val="2500"/>
              </a:spcBef>
              <a:buNone/>
            </a:pPr>
            <a:r>
              <a:rPr lang="fr-FR" sz="1400" b="1"/>
              <a:t>Équipements et ressources</a:t>
            </a:r>
          </a:p>
          <a:p>
            <a:pPr marL="0" lvl="1" indent="0">
              <a:buNone/>
            </a:pPr>
            <a:r>
              <a:rPr lang="fr-FR" sz="1400"/>
              <a:t>Les équipements et ressources nécessaires doivent être identifiés et préparés à l'avance pour garantir le succès de l'événement.</a:t>
            </a:r>
          </a:p>
        </p:txBody>
      </p:sp>
      <p:pic>
        <p:nvPicPr>
          <p:cNvPr id="5" name="Espace réservé du contenu 4" descr="Flou de la lumière sur scène">
            <a:extLst>
              <a:ext uri="{FF2B5EF4-FFF2-40B4-BE49-F238E27FC236}">
                <a16:creationId xmlns:a16="http://schemas.microsoft.com/office/drawing/2014/main" id="{7CAD3F9B-30B2-4F0C-A5C4-31207E3A7305}"/>
              </a:ext>
            </a:extLst>
          </p:cNvPr>
          <p:cNvPicPr>
            <a:picLocks noGrp="1" noChangeAspect="1"/>
          </p:cNvPicPr>
          <p:nvPr>
            <p:ph sz="half" idx="1"/>
          </p:nvPr>
        </p:nvPicPr>
        <p:blipFill>
          <a:blip r:embed="rId3"/>
          <a:srcRect l="15403" r="29591"/>
          <a:stretch>
            <a:fillRect/>
          </a:stretch>
        </p:blipFill>
        <p:spPr>
          <a:xfrm>
            <a:off x="7776429" y="914400"/>
            <a:ext cx="4414591" cy="5357106"/>
          </a:xfrm>
          <a:prstGeom prst="rect">
            <a:avLst/>
          </a:prstGeom>
        </p:spPr>
      </p:pic>
      <p:cxnSp>
        <p:nvCxnSpPr>
          <p:cNvPr id="14" name="Straight Connector 13">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774468" y="6271515"/>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70306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B413C5B2-777B-23BC-1383-450C520E193F}"/>
              </a:ext>
            </a:extLst>
          </p:cNvPr>
          <p:cNvSpPr>
            <a:spLocks noGrp="1"/>
          </p:cNvSpPr>
          <p:nvPr>
            <p:ph type="title"/>
          </p:nvPr>
        </p:nvSpPr>
        <p:spPr>
          <a:xfrm>
            <a:off x="640080" y="914400"/>
            <a:ext cx="6291472" cy="1097280"/>
          </a:xfrm>
        </p:spPr>
        <p:txBody>
          <a:bodyPr vert="horz" lIns="91440" tIns="45720" rIns="91440" bIns="45720" rtlCol="0" anchor="t">
            <a:normAutofit/>
          </a:bodyPr>
          <a:lstStyle/>
          <a:p>
            <a:pPr>
              <a:lnSpc>
                <a:spcPct val="90000"/>
              </a:lnSpc>
            </a:pPr>
            <a:r>
              <a:rPr lang="en-US" sz="3400"/>
              <a:t>Formation et préparation des formateurs</a:t>
            </a:r>
          </a:p>
        </p:txBody>
      </p:sp>
      <p:sp>
        <p:nvSpPr>
          <p:cNvPr id="4" name="Espace réservé du contenu 3">
            <a:extLst>
              <a:ext uri="{FF2B5EF4-FFF2-40B4-BE49-F238E27FC236}">
                <a16:creationId xmlns:a16="http://schemas.microsoft.com/office/drawing/2014/main" id="{E04EDF85-31C4-4863-28B5-4C79214F7E9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0080" y="2176036"/>
            <a:ext cx="6291472" cy="4123944"/>
          </a:xfrm>
        </p:spPr>
        <p:txBody>
          <a:bodyPr>
            <a:normAutofit/>
          </a:bodyPr>
          <a:lstStyle/>
          <a:p>
            <a:pPr marL="0" indent="0">
              <a:spcBef>
                <a:spcPts val="2500"/>
              </a:spcBef>
              <a:buNone/>
            </a:pPr>
            <a:r>
              <a:rPr lang="fr-FR" sz="1400" b="1"/>
              <a:t>Importance de la préparation</a:t>
            </a:r>
          </a:p>
          <a:p>
            <a:pPr marL="0" lvl="1" indent="0">
              <a:buNone/>
            </a:pPr>
            <a:r>
              <a:rPr lang="fr-FR" sz="1400"/>
              <a:t>Une préparation adéquate est cruciale pour que les formateurs accueillent efficacement les apprenants et établissent une bonne première impression.</a:t>
            </a:r>
          </a:p>
          <a:p>
            <a:pPr marL="0" indent="0">
              <a:spcBef>
                <a:spcPts val="2500"/>
              </a:spcBef>
              <a:buNone/>
            </a:pPr>
            <a:r>
              <a:rPr lang="fr-FR" sz="1400" b="1"/>
              <a:t>Meilleures pratiques d'accueil</a:t>
            </a:r>
          </a:p>
          <a:p>
            <a:pPr marL="0" lvl="1" indent="0">
              <a:buNone/>
            </a:pPr>
            <a:r>
              <a:rPr lang="fr-FR" sz="1400"/>
              <a:t>Les formateurs doivent être formés aux meilleures pratiques pour créer une atmosphère accueillante et engageante pour les apprenants.</a:t>
            </a:r>
          </a:p>
          <a:p>
            <a:pPr marL="0" indent="0">
              <a:spcBef>
                <a:spcPts val="2500"/>
              </a:spcBef>
              <a:buNone/>
            </a:pPr>
            <a:r>
              <a:rPr lang="fr-FR" sz="1400" b="1"/>
              <a:t>Techniques de communication</a:t>
            </a:r>
          </a:p>
          <a:p>
            <a:pPr marL="0" lvl="1" indent="0">
              <a:buNone/>
            </a:pPr>
            <a:r>
              <a:rPr lang="fr-FR" sz="1400"/>
              <a:t>Maîtriser les techniques de communication est essentiel pour établir un rapport et encourager les apprenants dès le premier contact.</a:t>
            </a:r>
          </a:p>
        </p:txBody>
      </p:sp>
      <p:pic>
        <p:nvPicPr>
          <p:cNvPr id="5" name="Espace réservé du contenu 4" descr="Deux jeunes hommes d’affaires discutent longuement des contrats et des documents">
            <a:extLst>
              <a:ext uri="{FF2B5EF4-FFF2-40B4-BE49-F238E27FC236}">
                <a16:creationId xmlns:a16="http://schemas.microsoft.com/office/drawing/2014/main" id="{17939457-77F2-484C-8A69-6B6A1967EFED}"/>
              </a:ext>
            </a:extLst>
          </p:cNvPr>
          <p:cNvPicPr>
            <a:picLocks noGrp="1" noChangeAspect="1"/>
          </p:cNvPicPr>
          <p:nvPr>
            <p:ph sz="half" idx="1"/>
          </p:nvPr>
        </p:nvPicPr>
        <p:blipFill>
          <a:blip r:embed="rId3"/>
          <a:srcRect l="10815" r="34178"/>
          <a:stretch>
            <a:fillRect/>
          </a:stretch>
        </p:blipFill>
        <p:spPr>
          <a:xfrm>
            <a:off x="7776429" y="914400"/>
            <a:ext cx="4414591" cy="5357106"/>
          </a:xfrm>
          <a:prstGeom prst="rect">
            <a:avLst/>
          </a:prstGeom>
        </p:spPr>
      </p:pic>
      <p:cxnSp>
        <p:nvCxnSpPr>
          <p:cNvPr id="14" name="Straight Connector 13">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774468" y="6271515"/>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53649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re 1">
            <a:extLst>
              <a:ext uri="{FF2B5EF4-FFF2-40B4-BE49-F238E27FC236}">
                <a16:creationId xmlns:a16="http://schemas.microsoft.com/office/drawing/2014/main" id="{F63D8CE8-726D-684C-E07B-B282FA39934C}"/>
              </a:ext>
            </a:extLst>
          </p:cNvPr>
          <p:cNvSpPr>
            <a:spLocks noGrp="1"/>
          </p:cNvSpPr>
          <p:nvPr>
            <p:ph type="ctrTitle"/>
          </p:nvPr>
        </p:nvSpPr>
        <p:spPr>
          <a:xfrm>
            <a:off x="559219" y="1115844"/>
            <a:ext cx="7680960" cy="4631911"/>
          </a:xfrm>
        </p:spPr>
        <p:txBody>
          <a:bodyPr anchor="b">
            <a:normAutofit/>
          </a:bodyPr>
          <a:lstStyle/>
          <a:p>
            <a:r>
              <a:rPr lang="fr-FR" sz="6500"/>
              <a:t>Accueil individuel en FPA</a:t>
            </a:r>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53674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8FCE029E-5073-4498-8104-8427AA987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re 1">
            <a:extLst>
              <a:ext uri="{FF2B5EF4-FFF2-40B4-BE49-F238E27FC236}">
                <a16:creationId xmlns:a16="http://schemas.microsoft.com/office/drawing/2014/main" id="{E9DAB7CF-70C6-2CD6-2552-735BD6DBC30E}"/>
              </a:ext>
            </a:extLst>
          </p:cNvPr>
          <p:cNvSpPr>
            <a:spLocks noGrp="1"/>
          </p:cNvSpPr>
          <p:nvPr>
            <p:ph type="title"/>
          </p:nvPr>
        </p:nvSpPr>
        <p:spPr>
          <a:xfrm>
            <a:off x="640080" y="914401"/>
            <a:ext cx="4306824" cy="1477817"/>
          </a:xfrm>
        </p:spPr>
        <p:txBody>
          <a:bodyPr vert="horz" lIns="91440" tIns="45720" rIns="91440" bIns="45720" rtlCol="0" anchor="t">
            <a:normAutofit/>
          </a:bodyPr>
          <a:lstStyle/>
          <a:p>
            <a:pPr>
              <a:lnSpc>
                <a:spcPct val="90000"/>
              </a:lnSpc>
            </a:pPr>
            <a:r>
              <a:rPr lang="en-US" sz="3400"/>
              <a:t>Établir un premier contact personnalisé</a:t>
            </a:r>
          </a:p>
        </p:txBody>
      </p:sp>
      <p:pic>
        <p:nvPicPr>
          <p:cNvPr id="5" name="Espace réservé du contenu 4" descr="Homme afro-américain mature (années 50) devant une classe de lycéens ou d’étudiants.">
            <a:extLst>
              <a:ext uri="{FF2B5EF4-FFF2-40B4-BE49-F238E27FC236}">
                <a16:creationId xmlns:a16="http://schemas.microsoft.com/office/drawing/2014/main" id="{9C671BFA-711A-45CB-A4C6-5087ED03F402}"/>
              </a:ext>
            </a:extLst>
          </p:cNvPr>
          <p:cNvPicPr>
            <a:picLocks noGrp="1" noChangeAspect="1"/>
          </p:cNvPicPr>
          <p:nvPr>
            <p:ph sz="half" idx="1"/>
          </p:nvPr>
        </p:nvPicPr>
        <p:blipFill>
          <a:blip r:embed="rId3"/>
          <a:srcRect l="2389" r="8110" b="1"/>
          <a:stretch>
            <a:fillRect/>
          </a:stretch>
        </p:blipFill>
        <p:spPr>
          <a:xfrm>
            <a:off x="1" y="2613892"/>
            <a:ext cx="4946906" cy="3689359"/>
          </a:xfrm>
          <a:prstGeom prst="rect">
            <a:avLst/>
          </a:prstGeom>
        </p:spPr>
      </p:pic>
      <p:cxnSp>
        <p:nvCxnSpPr>
          <p:cNvPr id="14" name="Straight Connector 13">
            <a:extLst>
              <a:ext uri="{FF2B5EF4-FFF2-40B4-BE49-F238E27FC236}">
                <a16:creationId xmlns:a16="http://schemas.microsoft.com/office/drawing/2014/main" id="{BEFF515C-2521-4964-9DAC-2BFB8EC86A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74446"/>
            <a:ext cx="4946904"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FCFC2D69-9F13-EFAC-2B27-13E66A9D81BE}"/>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641848" y="1014984"/>
            <a:ext cx="5889161" cy="5288267"/>
          </a:xfrm>
        </p:spPr>
        <p:txBody>
          <a:bodyPr>
            <a:normAutofit/>
          </a:bodyPr>
          <a:lstStyle/>
          <a:p>
            <a:pPr marL="0" indent="0">
              <a:spcBef>
                <a:spcPts val="2500"/>
              </a:spcBef>
              <a:buNone/>
            </a:pPr>
            <a:r>
              <a:rPr lang="fr-FR" sz="1400" b="1"/>
              <a:t>Importance d'un accueil chaleureux</a:t>
            </a:r>
          </a:p>
          <a:p>
            <a:pPr marL="0" lvl="1" indent="0">
              <a:buNone/>
            </a:pPr>
            <a:r>
              <a:rPr lang="fr-FR" sz="1400"/>
              <a:t>Un premier contact chaleureux favorise un environnement d'apprentissage positif et encourage les apprenants à s'engager.</a:t>
            </a:r>
          </a:p>
          <a:p>
            <a:pPr marL="0" indent="0">
              <a:spcBef>
                <a:spcPts val="2500"/>
              </a:spcBef>
              <a:buNone/>
            </a:pPr>
            <a:r>
              <a:rPr lang="fr-FR" sz="1400" b="1"/>
              <a:t>Écoute active</a:t>
            </a:r>
          </a:p>
          <a:p>
            <a:pPr marL="0" lvl="1" indent="0">
              <a:buNone/>
            </a:pPr>
            <a:r>
              <a:rPr lang="fr-FR" sz="1400"/>
              <a:t>L'écoute active des apprenants permet de mieux comprendre leurs besoins et de répondre à leurs attentes.</a:t>
            </a:r>
          </a:p>
          <a:p>
            <a:pPr marL="0" indent="0">
              <a:spcBef>
                <a:spcPts val="2500"/>
              </a:spcBef>
              <a:buNone/>
            </a:pPr>
            <a:r>
              <a:rPr lang="fr-FR" sz="1400" b="1"/>
              <a:t>Questions ouvertes</a:t>
            </a:r>
          </a:p>
          <a:p>
            <a:pPr marL="0" lvl="1" indent="0">
              <a:buNone/>
            </a:pPr>
            <a:r>
              <a:rPr lang="fr-FR" sz="1400"/>
              <a:t>Poser des questions ouvertes aide à stimuler la discussion et à encourager les apprenants à partager leurs pensées.</a:t>
            </a:r>
          </a:p>
          <a:p>
            <a:pPr marL="0" indent="0">
              <a:spcBef>
                <a:spcPts val="2500"/>
              </a:spcBef>
              <a:buNone/>
            </a:pPr>
            <a:r>
              <a:rPr lang="fr-FR" sz="1400" b="1"/>
              <a:t>Prendre en compte les besoins</a:t>
            </a:r>
          </a:p>
          <a:p>
            <a:pPr marL="0" lvl="1" indent="0">
              <a:buNone/>
            </a:pPr>
            <a:r>
              <a:rPr lang="fr-FR" sz="1400"/>
              <a:t>Montrer que les besoins des apprenants sont pris en compte dès le début renforce leur confiance et leur motivation.</a:t>
            </a:r>
          </a:p>
        </p:txBody>
      </p:sp>
    </p:spTree>
    <p:extLst>
      <p:ext uri="{BB962C8B-B14F-4D97-AF65-F5344CB8AC3E}">
        <p14:creationId xmlns:p14="http://schemas.microsoft.com/office/powerpoint/2010/main" val="37313591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4AD0DF5-51C7-F36D-2DEE-2A819D268E3B}"/>
              </a:ext>
            </a:extLst>
          </p:cNvPr>
          <p:cNvSpPr>
            <a:spLocks noGrp="1"/>
          </p:cNvSpPr>
          <p:nvPr>
            <p:ph type="title"/>
          </p:nvPr>
        </p:nvSpPr>
        <p:spPr>
          <a:xfrm>
            <a:off x="640080" y="914400"/>
            <a:ext cx="6291472" cy="1097280"/>
          </a:xfrm>
        </p:spPr>
        <p:txBody>
          <a:bodyPr vert="horz" lIns="91440" tIns="45720" rIns="91440" bIns="45720" rtlCol="0" anchor="t">
            <a:normAutofit/>
          </a:bodyPr>
          <a:lstStyle/>
          <a:p>
            <a:pPr>
              <a:lnSpc>
                <a:spcPct val="90000"/>
              </a:lnSpc>
            </a:pPr>
            <a:r>
              <a:rPr lang="en-US" sz="3400"/>
              <a:t>Évaluation des objectifs et attentes de l'apprenant</a:t>
            </a:r>
          </a:p>
        </p:txBody>
      </p:sp>
      <p:sp>
        <p:nvSpPr>
          <p:cNvPr id="4" name="Espace réservé du contenu 3">
            <a:extLst>
              <a:ext uri="{FF2B5EF4-FFF2-40B4-BE49-F238E27FC236}">
                <a16:creationId xmlns:a16="http://schemas.microsoft.com/office/drawing/2014/main" id="{E05AEE2F-BA91-B024-69EB-84C21DBA6664}"/>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0080" y="2176036"/>
            <a:ext cx="6291472" cy="4123944"/>
          </a:xfrm>
        </p:spPr>
        <p:txBody>
          <a:bodyPr>
            <a:normAutofit/>
          </a:bodyPr>
          <a:lstStyle/>
          <a:p>
            <a:pPr marL="0" indent="0">
              <a:spcBef>
                <a:spcPts val="2500"/>
              </a:spcBef>
              <a:buNone/>
            </a:pPr>
            <a:r>
              <a:rPr lang="fr-FR" sz="1400" b="1"/>
              <a:t>Importance de l'évaluation</a:t>
            </a:r>
          </a:p>
          <a:p>
            <a:pPr marL="0" lvl="1" indent="0">
              <a:buNone/>
            </a:pPr>
            <a:r>
              <a:rPr lang="fr-FR" sz="1400"/>
              <a:t>Évaluer les objectifs des apprenants est crucial pour orienter correctement la formation. Cela garantit également un apprentissage personnalisé.</a:t>
            </a:r>
          </a:p>
          <a:p>
            <a:pPr marL="0" indent="0">
              <a:spcBef>
                <a:spcPts val="2500"/>
              </a:spcBef>
              <a:buNone/>
            </a:pPr>
            <a:r>
              <a:rPr lang="fr-FR" sz="1400" b="1"/>
              <a:t>Répondre aux besoins individuels</a:t>
            </a:r>
          </a:p>
          <a:p>
            <a:pPr marL="0" lvl="1" indent="0">
              <a:buNone/>
            </a:pPr>
            <a:r>
              <a:rPr lang="fr-FR" sz="1400"/>
              <a:t>Adapter le contenu des cours aux attentes de chaque apprenant aide à maximiser l'engagement et la compréhension.</a:t>
            </a:r>
          </a:p>
          <a:p>
            <a:pPr marL="0" indent="0">
              <a:spcBef>
                <a:spcPts val="2500"/>
              </a:spcBef>
              <a:buNone/>
            </a:pPr>
            <a:r>
              <a:rPr lang="fr-FR" sz="1400" b="1"/>
              <a:t>Orientation de la formation</a:t>
            </a:r>
          </a:p>
          <a:p>
            <a:pPr marL="0" lvl="1" indent="0">
              <a:buNone/>
            </a:pPr>
            <a:r>
              <a:rPr lang="fr-FR" sz="1400"/>
              <a:t>Une évaluation efficace permet d'orienter la formation pour mieux répondre aux défis et aux objectifs spécifiques des apprenants.</a:t>
            </a:r>
          </a:p>
        </p:txBody>
      </p:sp>
      <p:pic>
        <p:nvPicPr>
          <p:cNvPr id="5" name="Espace réservé du contenu 4" descr="Portrait d’un jeune homme d’affaires joyeux faisant la queue en attendant une entrevue et les autres candidats tournant le dos à la caméra">
            <a:extLst>
              <a:ext uri="{FF2B5EF4-FFF2-40B4-BE49-F238E27FC236}">
                <a16:creationId xmlns:a16="http://schemas.microsoft.com/office/drawing/2014/main" id="{5B3139B4-60BF-4135-8D63-8F42B4FCCF8E}"/>
              </a:ext>
            </a:extLst>
          </p:cNvPr>
          <p:cNvPicPr>
            <a:picLocks noGrp="1" noChangeAspect="1"/>
          </p:cNvPicPr>
          <p:nvPr>
            <p:ph sz="half" idx="1"/>
          </p:nvPr>
        </p:nvPicPr>
        <p:blipFill>
          <a:blip r:embed="rId3"/>
          <a:srcRect l="14913" r="30081"/>
          <a:stretch>
            <a:fillRect/>
          </a:stretch>
        </p:blipFill>
        <p:spPr>
          <a:xfrm>
            <a:off x="7776429" y="914400"/>
            <a:ext cx="4414591" cy="5357106"/>
          </a:xfrm>
          <a:prstGeom prst="rect">
            <a:avLst/>
          </a:prstGeom>
        </p:spPr>
      </p:pic>
      <p:cxnSp>
        <p:nvCxnSpPr>
          <p:cNvPr id="14" name="Straight Connector 13">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774468" y="6271515"/>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31766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53AE3C-AC4F-907C-B473-B9A30D2150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31814553-4B4A-7807-131E-7301D4DDEB59}"/>
              </a:ext>
            </a:extLst>
          </p:cNvPr>
          <p:cNvSpPr>
            <a:spLocks noGrp="1"/>
          </p:cNvSpPr>
          <p:nvPr>
            <p:ph type="title"/>
          </p:nvPr>
        </p:nvSpPr>
        <p:spPr>
          <a:xfrm>
            <a:off x="640080" y="914400"/>
            <a:ext cx="3412998" cy="1839433"/>
          </a:xfrm>
        </p:spPr>
        <p:txBody>
          <a:bodyPr>
            <a:normAutofit/>
          </a:bodyPr>
          <a:lstStyle/>
          <a:p>
            <a:r>
              <a:rPr lang="fr-FR" sz="3100"/>
              <a:t>Accompagnement et suivi personnalisé</a:t>
            </a:r>
          </a:p>
        </p:txBody>
      </p:sp>
      <p:graphicFrame>
        <p:nvGraphicFramePr>
          <p:cNvPr id="4" name="Espace réservé du contenu 4">
            <a:extLst>
              <a:ext uri="{FF2B5EF4-FFF2-40B4-BE49-F238E27FC236}">
                <a16:creationId xmlns:a16="http://schemas.microsoft.com/office/drawing/2014/main" id="{FCB9B685-E3E5-4F3F-A8A7-DABD7496DDC5}"/>
              </a:ext>
            </a:extLst>
          </p:cNvPr>
          <p:cNvGraphicFramePr>
            <a:graphicFrameLocks noGrp="1"/>
          </p:cNvGraphicFramePr>
          <p:nvPr>
            <p:ph idx="1"/>
            <p:extLst>
              <p:ext uri="{D42A27DB-BD31-4B8C-83A1-F6EECF244321}">
                <p14:modId xmlns:p14="http://schemas.microsoft.com/office/powerpoint/2010/main" val="3894002798"/>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4632670" y="1014984"/>
          <a:ext cx="7029274" cy="53146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62845642"/>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re 1">
            <a:extLst>
              <a:ext uri="{FF2B5EF4-FFF2-40B4-BE49-F238E27FC236}">
                <a16:creationId xmlns:a16="http://schemas.microsoft.com/office/drawing/2014/main" id="{CBF152D1-758F-D934-2E9C-B39DE120E3A2}"/>
              </a:ext>
            </a:extLst>
          </p:cNvPr>
          <p:cNvSpPr>
            <a:spLocks noGrp="1"/>
          </p:cNvSpPr>
          <p:nvPr>
            <p:ph type="ctrTitle"/>
          </p:nvPr>
        </p:nvSpPr>
        <p:spPr>
          <a:xfrm>
            <a:off x="559219" y="1115844"/>
            <a:ext cx="7680960" cy="4631911"/>
          </a:xfrm>
        </p:spPr>
        <p:txBody>
          <a:bodyPr anchor="b">
            <a:normAutofit/>
          </a:bodyPr>
          <a:lstStyle/>
          <a:p>
            <a:r>
              <a:rPr lang="fr-FR" sz="6500"/>
              <a:t>Accueil collectif en FPA</a:t>
            </a:r>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76792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F9910CC9-8B9D-B0DE-A4BE-EDF9CD5C6377}"/>
              </a:ext>
            </a:extLst>
          </p:cNvPr>
          <p:cNvSpPr>
            <a:spLocks noGrp="1"/>
          </p:cNvSpPr>
          <p:nvPr>
            <p:ph type="title"/>
          </p:nvPr>
        </p:nvSpPr>
        <p:spPr>
          <a:xfrm>
            <a:off x="640080" y="914400"/>
            <a:ext cx="6291472" cy="1097280"/>
          </a:xfrm>
        </p:spPr>
        <p:txBody>
          <a:bodyPr vert="horz" lIns="91440" tIns="45720" rIns="91440" bIns="45720" rtlCol="0" anchor="t">
            <a:normAutofit/>
          </a:bodyPr>
          <a:lstStyle/>
          <a:p>
            <a:pPr>
              <a:lnSpc>
                <a:spcPct val="90000"/>
              </a:lnSpc>
            </a:pPr>
            <a:r>
              <a:rPr lang="en-US" sz="3400"/>
              <a:t>Organisation de la session d'accueil collective</a:t>
            </a:r>
          </a:p>
        </p:txBody>
      </p:sp>
      <p:sp>
        <p:nvSpPr>
          <p:cNvPr id="4" name="Espace réservé du contenu 3">
            <a:extLst>
              <a:ext uri="{FF2B5EF4-FFF2-40B4-BE49-F238E27FC236}">
                <a16:creationId xmlns:a16="http://schemas.microsoft.com/office/drawing/2014/main" id="{5913F966-7030-B26C-FAB1-5EC7C77B88E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0080" y="2176036"/>
            <a:ext cx="6291472" cy="4123944"/>
          </a:xfrm>
        </p:spPr>
        <p:txBody>
          <a:bodyPr>
            <a:normAutofit/>
          </a:bodyPr>
          <a:lstStyle/>
          <a:p>
            <a:pPr marL="0" indent="0">
              <a:spcBef>
                <a:spcPts val="2500"/>
              </a:spcBef>
              <a:buNone/>
            </a:pPr>
            <a:r>
              <a:rPr lang="fr-FR" sz="1400" b="1"/>
              <a:t>Établissement d'un agenda</a:t>
            </a:r>
          </a:p>
          <a:p>
            <a:pPr marL="0" lvl="1" indent="0">
              <a:buNone/>
            </a:pPr>
            <a:r>
              <a:rPr lang="fr-FR" sz="1400"/>
              <a:t>Un agenda clair et bien structuré est essentiel pour guider la session et s'assurer que tous les points importants sont abordés.</a:t>
            </a:r>
          </a:p>
          <a:p>
            <a:pPr marL="0" indent="0">
              <a:spcBef>
                <a:spcPts val="2500"/>
              </a:spcBef>
              <a:buNone/>
            </a:pPr>
            <a:r>
              <a:rPr lang="fr-FR" sz="1400" b="1"/>
              <a:t>Activités brise-glace</a:t>
            </a:r>
          </a:p>
          <a:p>
            <a:pPr marL="0" lvl="1" indent="0">
              <a:buNone/>
            </a:pPr>
            <a:r>
              <a:rPr lang="fr-FR" sz="1400"/>
              <a:t>Les activités brise-glace aident à détendre l'atmosphère et à encourager la participation des participants dès le début de la session.</a:t>
            </a:r>
          </a:p>
          <a:p>
            <a:pPr marL="0" indent="0">
              <a:spcBef>
                <a:spcPts val="2500"/>
              </a:spcBef>
              <a:buNone/>
            </a:pPr>
            <a:r>
              <a:rPr lang="fr-FR" sz="1400" b="1"/>
              <a:t>Favoriser les échanges</a:t>
            </a:r>
          </a:p>
          <a:p>
            <a:pPr marL="0" lvl="1" indent="0">
              <a:buNone/>
            </a:pPr>
            <a:r>
              <a:rPr lang="fr-FR" sz="1400"/>
              <a:t>Encourager les échanges entre les participants est crucial pour créer un climat convivial et renforcer les relations interpersonnelles.</a:t>
            </a:r>
          </a:p>
        </p:txBody>
      </p:sp>
      <p:pic>
        <p:nvPicPr>
          <p:cNvPr id="5" name="Espace réservé du contenu 4" descr="Des hommes d’affaires joyeux de différentes ethnies applaudissent assis à la table du conseil d’administration et regardent la caméra dans la salle de conférence">
            <a:extLst>
              <a:ext uri="{FF2B5EF4-FFF2-40B4-BE49-F238E27FC236}">
                <a16:creationId xmlns:a16="http://schemas.microsoft.com/office/drawing/2014/main" id="{7105BE1B-57C6-42BB-B6A7-8B791B5242DB}"/>
              </a:ext>
            </a:extLst>
          </p:cNvPr>
          <p:cNvPicPr>
            <a:picLocks noGrp="1" noChangeAspect="1"/>
          </p:cNvPicPr>
          <p:nvPr>
            <p:ph sz="half" idx="1"/>
          </p:nvPr>
        </p:nvPicPr>
        <p:blipFill>
          <a:blip r:embed="rId3"/>
          <a:srcRect r="44994"/>
          <a:stretch>
            <a:fillRect/>
          </a:stretch>
        </p:blipFill>
        <p:spPr>
          <a:xfrm>
            <a:off x="7776429" y="914400"/>
            <a:ext cx="4414591" cy="5357106"/>
          </a:xfrm>
          <a:prstGeom prst="rect">
            <a:avLst/>
          </a:prstGeom>
        </p:spPr>
      </p:pic>
      <p:cxnSp>
        <p:nvCxnSpPr>
          <p:cNvPr id="14" name="Straight Connector 13">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774468" y="6271515"/>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14261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02A4574C-8EB8-5B28-6B5D-B8E19F87FAC4}"/>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Techniques de dynamisation de groupe</a:t>
            </a:r>
          </a:p>
        </p:txBody>
      </p:sp>
      <p:pic>
        <p:nvPicPr>
          <p:cNvPr id="5" name="Espace réservé du contenu 4" descr="Étrangers apprenant le japonais">
            <a:extLst>
              <a:ext uri="{FF2B5EF4-FFF2-40B4-BE49-F238E27FC236}">
                <a16:creationId xmlns:a16="http://schemas.microsoft.com/office/drawing/2014/main" id="{94DD2E9B-2189-4DC6-9A06-4CBF4DB9498F}"/>
              </a:ext>
            </a:extLst>
          </p:cNvPr>
          <p:cNvPicPr>
            <a:picLocks noGrp="1" noChangeAspect="1"/>
          </p:cNvPicPr>
          <p:nvPr>
            <p:ph sz="half" idx="1"/>
          </p:nvPr>
        </p:nvPicPr>
        <p:blipFill>
          <a:blip r:embed="rId3"/>
          <a:srcRect l="35597" r="9337" b="2"/>
          <a:stretch>
            <a:fillRect/>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016415D2-E2F7-B3FB-9657-90EA2D8570A4}"/>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fr-FR" sz="1400" b="1"/>
              <a:t>Techniques interactives</a:t>
            </a:r>
          </a:p>
          <a:p>
            <a:pPr marL="0" lvl="1" indent="0">
              <a:buNone/>
            </a:pPr>
            <a:r>
              <a:rPr lang="fr-FR" sz="1400"/>
              <a:t>Les techniques interactives comme les jeux de rôle sont essentielles pour stimuler l'engagement du groupe, favorisant ainsi une atmosphère d'apprentissage dynamique.</a:t>
            </a:r>
          </a:p>
          <a:p>
            <a:pPr marL="0" indent="0">
              <a:spcBef>
                <a:spcPts val="2500"/>
              </a:spcBef>
              <a:buNone/>
            </a:pPr>
            <a:r>
              <a:rPr lang="fr-FR" sz="1400" b="1"/>
              <a:t>Discussions en petits groupes</a:t>
            </a:r>
          </a:p>
          <a:p>
            <a:pPr marL="0" lvl="1" indent="0">
              <a:buNone/>
            </a:pPr>
            <a:r>
              <a:rPr lang="fr-FR" sz="1400"/>
              <a:t>Les discussions en petits groupes permettent une meilleure interaction entre les participants, encourageant les échanges d'idées et le renforcement des liens.</a:t>
            </a:r>
          </a:p>
          <a:p>
            <a:pPr marL="0" indent="0">
              <a:spcBef>
                <a:spcPts val="2500"/>
              </a:spcBef>
              <a:buNone/>
            </a:pPr>
            <a:r>
              <a:rPr lang="fr-FR" sz="1400" b="1"/>
              <a:t>Participation active</a:t>
            </a:r>
          </a:p>
          <a:p>
            <a:pPr marL="0" lvl="1" indent="0">
              <a:buNone/>
            </a:pPr>
            <a:r>
              <a:rPr lang="fr-FR" sz="1400"/>
              <a:t>Encourager une participation active est crucial pour dynamiser un groupe, rendant l'apprentissage plus efficace et agréable pour tous.</a:t>
            </a:r>
          </a:p>
        </p:txBody>
      </p:sp>
    </p:spTree>
    <p:extLst>
      <p:ext uri="{BB962C8B-B14F-4D97-AF65-F5344CB8AC3E}">
        <p14:creationId xmlns:p14="http://schemas.microsoft.com/office/powerpoint/2010/main" val="15393623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03EFD441-8790-D249-2CE1-641E2D851985}"/>
              </a:ext>
            </a:extLst>
          </p:cNvPr>
          <p:cNvSpPr>
            <a:spLocks noGrp="1"/>
          </p:cNvSpPr>
          <p:nvPr>
            <p:ph type="title"/>
          </p:nvPr>
        </p:nvSpPr>
        <p:spPr>
          <a:xfrm>
            <a:off x="640080" y="914400"/>
            <a:ext cx="6291472" cy="1097280"/>
          </a:xfrm>
        </p:spPr>
        <p:txBody>
          <a:bodyPr vert="horz" lIns="91440" tIns="45720" rIns="91440" bIns="45720" rtlCol="0" anchor="t">
            <a:normAutofit/>
          </a:bodyPr>
          <a:lstStyle/>
          <a:p>
            <a:pPr>
              <a:lnSpc>
                <a:spcPct val="90000"/>
              </a:lnSpc>
            </a:pPr>
            <a:r>
              <a:rPr lang="en-US" sz="3400"/>
              <a:t>Présentation des ressources et outils disponibles</a:t>
            </a:r>
          </a:p>
        </p:txBody>
      </p:sp>
      <p:sp>
        <p:nvSpPr>
          <p:cNvPr id="4" name="Espace réservé du contenu 3">
            <a:extLst>
              <a:ext uri="{FF2B5EF4-FFF2-40B4-BE49-F238E27FC236}">
                <a16:creationId xmlns:a16="http://schemas.microsoft.com/office/drawing/2014/main" id="{FE3EEA4A-8193-18B9-95BF-52BD19E968FD}"/>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0080" y="2176036"/>
            <a:ext cx="6291472" cy="4123944"/>
          </a:xfrm>
        </p:spPr>
        <p:txBody>
          <a:bodyPr>
            <a:normAutofit/>
          </a:bodyPr>
          <a:lstStyle/>
          <a:p>
            <a:pPr marL="0" indent="0">
              <a:spcBef>
                <a:spcPts val="2500"/>
              </a:spcBef>
              <a:buNone/>
            </a:pPr>
            <a:r>
              <a:rPr lang="fr-FR" sz="1400" b="1"/>
              <a:t>Manuels d'apprentissage</a:t>
            </a:r>
          </a:p>
          <a:p>
            <a:pPr marL="0" lvl="1" indent="0">
              <a:buNone/>
            </a:pPr>
            <a:r>
              <a:rPr lang="fr-FR" sz="1400"/>
              <a:t>Les manuels fournissent des informations essentielles et des conseils pratiques pour accompagner les apprenants dans leur formation.</a:t>
            </a:r>
          </a:p>
          <a:p>
            <a:pPr marL="0" indent="0">
              <a:spcBef>
                <a:spcPts val="2500"/>
              </a:spcBef>
              <a:buNone/>
            </a:pPr>
            <a:r>
              <a:rPr lang="fr-FR" sz="1400" b="1"/>
              <a:t>Plateformes en ligne</a:t>
            </a:r>
          </a:p>
          <a:p>
            <a:pPr marL="0" lvl="1" indent="0">
              <a:buNone/>
            </a:pPr>
            <a:r>
              <a:rPr lang="fr-FR" sz="1400"/>
              <a:t>Les plateformes en ligne offrent un accès à des ressources interactives et à des cours pour améliorer l'apprentissage des apprenants.</a:t>
            </a:r>
          </a:p>
          <a:p>
            <a:pPr marL="0" indent="0">
              <a:spcBef>
                <a:spcPts val="2500"/>
              </a:spcBef>
              <a:buNone/>
            </a:pPr>
            <a:r>
              <a:rPr lang="fr-FR" sz="1400" b="1"/>
              <a:t>Services d'accompagnement</a:t>
            </a:r>
          </a:p>
          <a:p>
            <a:pPr marL="0" lvl="1" indent="0">
              <a:buNone/>
            </a:pPr>
            <a:r>
              <a:rPr lang="fr-FR" sz="1400"/>
              <a:t>Les services d'accompagnement aident les apprenants à naviguer dans leurs parcours de formation en fournissant un soutien personnalisé.</a:t>
            </a:r>
          </a:p>
        </p:txBody>
      </p:sp>
      <p:pic>
        <p:nvPicPr>
          <p:cNvPr id="5" name="Espace réservé du contenu 4" descr="Concept d’homme d’affaires pensant / à la recherche d’idées.">
            <a:extLst>
              <a:ext uri="{FF2B5EF4-FFF2-40B4-BE49-F238E27FC236}">
                <a16:creationId xmlns:a16="http://schemas.microsoft.com/office/drawing/2014/main" id="{1FF4311F-14F2-44B5-9083-9E6A5C472998}"/>
              </a:ext>
            </a:extLst>
          </p:cNvPr>
          <p:cNvPicPr>
            <a:picLocks noGrp="1" noChangeAspect="1"/>
          </p:cNvPicPr>
          <p:nvPr>
            <p:ph sz="half" idx="1"/>
          </p:nvPr>
        </p:nvPicPr>
        <p:blipFill>
          <a:blip r:embed="rId3"/>
          <a:srcRect l="17481" r="17831" b="1"/>
          <a:stretch>
            <a:fillRect/>
          </a:stretch>
        </p:blipFill>
        <p:spPr>
          <a:xfrm>
            <a:off x="7776429" y="914400"/>
            <a:ext cx="4414591" cy="5357106"/>
          </a:xfrm>
          <a:prstGeom prst="rect">
            <a:avLst/>
          </a:prstGeom>
        </p:spPr>
      </p:pic>
      <p:cxnSp>
        <p:nvCxnSpPr>
          <p:cNvPr id="14" name="Straight Connector 13">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774468" y="6271515"/>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32866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re 1">
            <a:extLst>
              <a:ext uri="{FF2B5EF4-FFF2-40B4-BE49-F238E27FC236}">
                <a16:creationId xmlns:a16="http://schemas.microsoft.com/office/drawing/2014/main" id="{CC8775A2-F3BE-538D-1077-98E99DDD96E0}"/>
              </a:ext>
            </a:extLst>
          </p:cNvPr>
          <p:cNvSpPr>
            <a:spLocks noGrp="1"/>
          </p:cNvSpPr>
          <p:nvPr>
            <p:ph type="ctrTitle"/>
          </p:nvPr>
        </p:nvSpPr>
        <p:spPr>
          <a:xfrm>
            <a:off x="559219" y="1115844"/>
            <a:ext cx="7680960" cy="4631911"/>
          </a:xfrm>
        </p:spPr>
        <p:txBody>
          <a:bodyPr anchor="b">
            <a:normAutofit/>
          </a:bodyPr>
          <a:lstStyle/>
          <a:p>
            <a:r>
              <a:rPr lang="fr-FR" sz="6500"/>
              <a:t>Évaluation et amélioration de l'accueil</a:t>
            </a:r>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98221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D53BE90-365F-370A-AF9F-D8398AEB7F1F}"/>
              </a:ext>
            </a:extLst>
          </p:cNvPr>
          <p:cNvSpPr>
            <a:spLocks noGrp="1"/>
          </p:cNvSpPr>
          <p:nvPr>
            <p:ph type="title"/>
          </p:nvPr>
        </p:nvSpPr>
        <p:spPr>
          <a:xfrm>
            <a:off x="640080" y="914400"/>
            <a:ext cx="6291472" cy="1097280"/>
          </a:xfrm>
        </p:spPr>
        <p:txBody>
          <a:bodyPr vert="horz" lIns="91440" tIns="45720" rIns="91440" bIns="45720" rtlCol="0" anchor="t">
            <a:normAutofit/>
          </a:bodyPr>
          <a:lstStyle/>
          <a:p>
            <a:pPr>
              <a:lnSpc>
                <a:spcPct val="90000"/>
              </a:lnSpc>
            </a:pPr>
            <a:r>
              <a:rPr lang="en-US" sz="3400"/>
              <a:t>Collecte des feedbacks des apprenants</a:t>
            </a:r>
          </a:p>
        </p:txBody>
      </p:sp>
      <p:sp>
        <p:nvSpPr>
          <p:cNvPr id="4" name="Espace réservé du contenu 3">
            <a:extLst>
              <a:ext uri="{FF2B5EF4-FFF2-40B4-BE49-F238E27FC236}">
                <a16:creationId xmlns:a16="http://schemas.microsoft.com/office/drawing/2014/main" id="{FC9F713C-180B-AADD-56AA-5EF3E23F6F02}"/>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0080" y="2176036"/>
            <a:ext cx="6291472" cy="4123944"/>
          </a:xfrm>
        </p:spPr>
        <p:txBody>
          <a:bodyPr>
            <a:normAutofit/>
          </a:bodyPr>
          <a:lstStyle/>
          <a:p>
            <a:pPr marL="0" indent="0">
              <a:spcBef>
                <a:spcPts val="2500"/>
              </a:spcBef>
              <a:buNone/>
            </a:pPr>
            <a:r>
              <a:rPr lang="fr-FR" sz="1400" b="1"/>
              <a:t>Importance des feedbacks</a:t>
            </a:r>
          </a:p>
          <a:p>
            <a:pPr marL="0" lvl="1" indent="0">
              <a:buNone/>
            </a:pPr>
            <a:r>
              <a:rPr lang="fr-FR" sz="1400"/>
              <a:t>La collecte de feedbacks est cruciale pour améliorer l'expérience des apprenants et ajuster les méthodes pédagogiques.</a:t>
            </a:r>
          </a:p>
          <a:p>
            <a:pPr marL="0" indent="0">
              <a:spcBef>
                <a:spcPts val="2500"/>
              </a:spcBef>
              <a:buNone/>
            </a:pPr>
            <a:r>
              <a:rPr lang="fr-FR" sz="1400" b="1"/>
              <a:t>Méthodes de collecte</a:t>
            </a:r>
          </a:p>
          <a:p>
            <a:pPr marL="0" lvl="1" indent="0">
              <a:buNone/>
            </a:pPr>
            <a:r>
              <a:rPr lang="fr-FR" sz="1400"/>
              <a:t>Les feedbacks peuvent être obtenus par différents moyens, tels que des questionnaires, des entretiens ou des discussions de groupe.</a:t>
            </a:r>
          </a:p>
          <a:p>
            <a:pPr marL="0" indent="0">
              <a:spcBef>
                <a:spcPts val="2500"/>
              </a:spcBef>
              <a:buNone/>
            </a:pPr>
            <a:r>
              <a:rPr lang="fr-FR" sz="1400" b="1"/>
              <a:t>Perception de l'accueil</a:t>
            </a:r>
          </a:p>
          <a:p>
            <a:pPr marL="0" lvl="1" indent="0">
              <a:buNone/>
            </a:pPr>
            <a:r>
              <a:rPr lang="fr-FR" sz="1400"/>
              <a:t>Les informations recueillies permettent de comprendre la perception des apprenants sur leur accueil et leur intégration.</a:t>
            </a:r>
          </a:p>
        </p:txBody>
      </p:sp>
      <p:pic>
        <p:nvPicPr>
          <p:cNvPr id="5" name="Espace réservé du contenu 4" descr="Plusieurs étudiants sont assis à leur bureau dans la salle de classe.  L’accent est mis sur deux femmes, qui écoutent un camarade de classe assis de l’autre côté de leur demi-cercle qui parle.">
            <a:extLst>
              <a:ext uri="{FF2B5EF4-FFF2-40B4-BE49-F238E27FC236}">
                <a16:creationId xmlns:a16="http://schemas.microsoft.com/office/drawing/2014/main" id="{B49B8C9D-7C36-42E1-8223-440BCDAE3980}"/>
              </a:ext>
            </a:extLst>
          </p:cNvPr>
          <p:cNvPicPr>
            <a:picLocks noGrp="1" noChangeAspect="1"/>
          </p:cNvPicPr>
          <p:nvPr>
            <p:ph sz="half" idx="1"/>
          </p:nvPr>
        </p:nvPicPr>
        <p:blipFill>
          <a:blip r:embed="rId3"/>
          <a:srcRect l="21497" r="23497"/>
          <a:stretch>
            <a:fillRect/>
          </a:stretch>
        </p:blipFill>
        <p:spPr>
          <a:xfrm>
            <a:off x="7776429" y="914400"/>
            <a:ext cx="4414591" cy="5357106"/>
          </a:xfrm>
          <a:prstGeom prst="rect">
            <a:avLst/>
          </a:prstGeom>
        </p:spPr>
      </p:pic>
      <p:cxnSp>
        <p:nvCxnSpPr>
          <p:cNvPr id="14" name="Straight Connector 13">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774468" y="6271515"/>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41120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B2996FB-75B5-24E2-E379-AFBDE4B6AE2F}"/>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100"/>
              <a:t>Analyse des retours et identification des axes d'amélioration</a:t>
            </a:r>
          </a:p>
        </p:txBody>
      </p:sp>
      <p:pic>
        <p:nvPicPr>
          <p:cNvPr id="5" name="Espace réservé du contenu 4" descr="Représentant du service à la clientèle sur écran tactile.">
            <a:extLst>
              <a:ext uri="{FF2B5EF4-FFF2-40B4-BE49-F238E27FC236}">
                <a16:creationId xmlns:a16="http://schemas.microsoft.com/office/drawing/2014/main" id="{6EC9595C-D120-476C-8589-6005E8F07CF9}"/>
              </a:ext>
            </a:extLst>
          </p:cNvPr>
          <p:cNvPicPr>
            <a:picLocks noGrp="1" noChangeAspect="1"/>
          </p:cNvPicPr>
          <p:nvPr>
            <p:ph sz="half" idx="1"/>
          </p:nvPr>
        </p:nvPicPr>
        <p:blipFill>
          <a:blip r:embed="rId3"/>
          <a:srcRect l="18278" r="26656" b="2"/>
          <a:stretch>
            <a:fillRect/>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Espace réservé du contenu 3">
            <a:extLst>
              <a:ext uri="{FF2B5EF4-FFF2-40B4-BE49-F238E27FC236}">
                <a16:creationId xmlns:a16="http://schemas.microsoft.com/office/drawing/2014/main" id="{CF98854A-CC91-11BC-87D2-F39A55E1703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fr-FR" sz="1400" b="1"/>
              <a:t>Collecte des feedbacks</a:t>
            </a:r>
          </a:p>
          <a:p>
            <a:pPr marL="0" lvl="1" indent="0">
              <a:buNone/>
            </a:pPr>
            <a:r>
              <a:rPr lang="fr-FR" sz="1400"/>
              <a:t>La première étape consiste à collecter les feedbacks de manière efficace pour obtenir des informations précises sur les performances.</a:t>
            </a:r>
          </a:p>
          <a:p>
            <a:pPr marL="0" indent="0">
              <a:spcBef>
                <a:spcPts val="2500"/>
              </a:spcBef>
              <a:buNone/>
            </a:pPr>
            <a:r>
              <a:rPr lang="fr-FR" sz="1400" b="1"/>
              <a:t>Analyse des feedbacks</a:t>
            </a:r>
          </a:p>
          <a:p>
            <a:pPr marL="0" lvl="1" indent="0">
              <a:buNone/>
            </a:pPr>
            <a:r>
              <a:rPr lang="fr-FR" sz="1400"/>
              <a:t>Une analyse minutieuse des feedbacks permet d'identifier les points forts, mais aussi les domaines nécessitant des améliorations.</a:t>
            </a:r>
          </a:p>
          <a:p>
            <a:pPr marL="0" indent="0">
              <a:spcBef>
                <a:spcPts val="2500"/>
              </a:spcBef>
              <a:buNone/>
            </a:pPr>
            <a:r>
              <a:rPr lang="fr-FR" sz="1400" b="1"/>
              <a:t>Identification des axes d'amélioration</a:t>
            </a:r>
          </a:p>
          <a:p>
            <a:pPr marL="0" lvl="1" indent="0">
              <a:buNone/>
            </a:pPr>
            <a:r>
              <a:rPr lang="fr-FR" sz="1400"/>
              <a:t>L'objectif est de transformer les retours en actions concrètes pour améliorer l'accueil et la satisfaction client.</a:t>
            </a:r>
          </a:p>
        </p:txBody>
      </p:sp>
    </p:spTree>
    <p:extLst>
      <p:ext uri="{BB962C8B-B14F-4D97-AF65-F5344CB8AC3E}">
        <p14:creationId xmlns:p14="http://schemas.microsoft.com/office/powerpoint/2010/main" val="26438783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53AE3C-AC4F-907C-B473-B9A30D2150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re 1">
            <a:extLst>
              <a:ext uri="{FF2B5EF4-FFF2-40B4-BE49-F238E27FC236}">
                <a16:creationId xmlns:a16="http://schemas.microsoft.com/office/drawing/2014/main" id="{A8C786FA-A2D5-B956-3915-331C2C269A90}"/>
              </a:ext>
            </a:extLst>
          </p:cNvPr>
          <p:cNvSpPr>
            <a:spLocks noGrp="1"/>
          </p:cNvSpPr>
          <p:nvPr>
            <p:ph type="title"/>
          </p:nvPr>
        </p:nvSpPr>
        <p:spPr>
          <a:xfrm>
            <a:off x="640080" y="914400"/>
            <a:ext cx="3412998" cy="1839433"/>
          </a:xfrm>
        </p:spPr>
        <p:txBody>
          <a:bodyPr>
            <a:normAutofit/>
          </a:bodyPr>
          <a:lstStyle/>
          <a:p>
            <a:r>
              <a:rPr lang="fr-FR" sz="3600"/>
              <a:t>Mise en place des actions correctives</a:t>
            </a:r>
          </a:p>
        </p:txBody>
      </p:sp>
      <p:graphicFrame>
        <p:nvGraphicFramePr>
          <p:cNvPr id="4" name="Espace réservé du contenu 4">
            <a:extLst>
              <a:ext uri="{FF2B5EF4-FFF2-40B4-BE49-F238E27FC236}">
                <a16:creationId xmlns:a16="http://schemas.microsoft.com/office/drawing/2014/main" id="{F347D810-7BB0-412A-98BE-45898D7E4FAD}"/>
              </a:ext>
            </a:extLst>
          </p:cNvPr>
          <p:cNvGraphicFramePr>
            <a:graphicFrameLocks noGrp="1"/>
          </p:cNvGraphicFramePr>
          <p:nvPr>
            <p:ph idx="1"/>
            <p:extLst>
              <p:ext uri="{D42A27DB-BD31-4B8C-83A1-F6EECF244321}">
                <p14:modId xmlns:p14="http://schemas.microsoft.com/office/powerpoint/2010/main" val="2178465157"/>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4632670" y="1014984"/>
          <a:ext cx="7029274" cy="53146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51101515"/>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re 1">
            <a:extLst>
              <a:ext uri="{FF2B5EF4-FFF2-40B4-BE49-F238E27FC236}">
                <a16:creationId xmlns:a16="http://schemas.microsoft.com/office/drawing/2014/main" id="{B78191D5-8C7D-7AE5-1303-6022C9AE393B}"/>
              </a:ext>
            </a:extLst>
          </p:cNvPr>
          <p:cNvSpPr>
            <a:spLocks noGrp="1"/>
          </p:cNvSpPr>
          <p:nvPr>
            <p:ph type="title"/>
          </p:nvPr>
        </p:nvSpPr>
        <p:spPr>
          <a:xfrm>
            <a:off x="640079" y="1572768"/>
            <a:ext cx="8162176" cy="1406993"/>
          </a:xfrm>
        </p:spPr>
        <p:txBody>
          <a:bodyPr anchor="b">
            <a:normAutofit/>
          </a:bodyPr>
          <a:lstStyle/>
          <a:p>
            <a:r>
              <a:rPr lang="fr-FR" sz="6000"/>
              <a:t>Conclusion</a:t>
            </a:r>
          </a:p>
        </p:txBody>
      </p:sp>
      <p:graphicFrame>
        <p:nvGraphicFramePr>
          <p:cNvPr id="11" name="Espace réservé du contenu 2">
            <a:extLst>
              <a:ext uri="{FF2B5EF4-FFF2-40B4-BE49-F238E27FC236}">
                <a16:creationId xmlns:a16="http://schemas.microsoft.com/office/drawing/2014/main" id="{218429A8-3D78-151C-6173-88E36531AD94}"/>
              </a:ext>
            </a:extLst>
          </p:cNvPr>
          <p:cNvGraphicFramePr>
            <a:graphicFrameLocks noGrp="1"/>
          </p:cNvGraphicFramePr>
          <p:nvPr>
            <p:ph idx="1"/>
            <p:extLst>
              <p:ext uri="{D42A27DB-BD31-4B8C-83A1-F6EECF244321}">
                <p14:modId xmlns:p14="http://schemas.microsoft.com/office/powerpoint/2010/main" val="2618289004"/>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640078" y="3593592"/>
          <a:ext cx="10808208" cy="2514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0" name="Straight Connector 9">
            <a:extLst>
              <a:ext uri="{FF2B5EF4-FFF2-40B4-BE49-F238E27FC236}">
                <a16:creationId xmlns:a16="http://schemas.microsoft.com/office/drawing/2014/main" id="{F21FC8CC-145C-8745-889B-6521F9CCB6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3256965"/>
            <a:ext cx="978862"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7624987"/>
      </p:ext>
    </p:extLst>
  </p:cSld>
  <p:clrMapOvr>
    <a:masterClrMapping/>
  </p:clrMapOvr>
  <p:transition>
    <p:fade/>
  </p:transition>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2173</Words>
  <Application>Microsoft Office PowerPoint</Application>
  <PresentationFormat>Grand écran</PresentationFormat>
  <Paragraphs>173</Paragraphs>
  <Slides>23</Slides>
  <Notes>23</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23</vt:i4>
      </vt:variant>
    </vt:vector>
  </HeadingPairs>
  <TitlesOfParts>
    <vt:vector size="28" baseType="lpstr">
      <vt:lpstr>Aptos</vt:lpstr>
      <vt:lpstr>Arial</vt:lpstr>
      <vt:lpstr>Bierstadt</vt:lpstr>
      <vt:lpstr>Grandview Display</vt:lpstr>
      <vt:lpstr>DashVTI</vt:lpstr>
      <vt:lpstr>Optimiser l'accueil individuel et collectif en Formation Professionnelle pour Adultes (FPA)</vt:lpstr>
      <vt:lpstr>Plan de la présentation</vt:lpstr>
      <vt:lpstr>Introduction à l'accueil en FPA</vt:lpstr>
      <vt:lpstr>Définition de l'accueil en FPA</vt:lpstr>
      <vt:lpstr>Importance de l'accueil pour les apprenants</vt:lpstr>
      <vt:lpstr>Objectifs de la présentation</vt:lpstr>
      <vt:lpstr>Préparation de l'accueil</vt:lpstr>
      <vt:lpstr>Analyse des besoins des apprenants</vt:lpstr>
      <vt:lpstr>Planification logistique et matérielle</vt:lpstr>
      <vt:lpstr>Formation et préparation des formateurs</vt:lpstr>
      <vt:lpstr>Accueil individuel en FPA</vt:lpstr>
      <vt:lpstr>Établir un premier contact personnalisé</vt:lpstr>
      <vt:lpstr>Évaluation des objectifs et attentes de l'apprenant</vt:lpstr>
      <vt:lpstr>Accompagnement et suivi personnalisé</vt:lpstr>
      <vt:lpstr>Accueil collectif en FPA</vt:lpstr>
      <vt:lpstr>Organisation de la session d'accueil collective</vt:lpstr>
      <vt:lpstr>Techniques de dynamisation de groupe</vt:lpstr>
      <vt:lpstr>Présentation des ressources et outils disponibles</vt:lpstr>
      <vt:lpstr>Évaluation et amélioration de l'accueil</vt:lpstr>
      <vt:lpstr>Collecte des feedbacks des apprenants</vt:lpstr>
      <vt:lpstr>Analyse des retours et identification des axes d'amélioration</vt:lpstr>
      <vt:lpstr>Mise en place des actions correctives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florence pruvot</dc:creator>
  <cp:lastModifiedBy>florence pruvot</cp:lastModifiedBy>
  <cp:revision>1</cp:revision>
  <dcterms:created xsi:type="dcterms:W3CDTF">2025-05-19T15:54:44Z</dcterms:created>
  <dcterms:modified xsi:type="dcterms:W3CDTF">2025-05-19T15:55:56Z</dcterms:modified>
</cp:coreProperties>
</file>