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 Rôle Du Comité Social Et Économique (CSE) Dans L'Entreprise" id="{C9CB5B0B-30AF-4A83-999A-21DA4395C829}">
          <p14:sldIdLst>
            <p14:sldId id="2561"/>
            <p14:sldId id="2562"/>
          </p14:sldIdLst>
        </p14:section>
        <p14:section name="Introduction Au CSE" id="{CA222BB4-08E3-4ECC-8D82-02560A94A672}">
          <p14:sldIdLst>
            <p14:sldId id="2563"/>
            <p14:sldId id="2564"/>
            <p14:sldId id="2565"/>
            <p14:sldId id="2566"/>
          </p14:sldIdLst>
        </p14:section>
        <p14:section name="Fonctionnement Du CSE" id="{135C321A-B002-486E-8E62-EE3B99EC060B}">
          <p14:sldIdLst>
            <p14:sldId id="2567"/>
            <p14:sldId id="2568"/>
            <p14:sldId id="2569"/>
            <p14:sldId id="2570"/>
          </p14:sldIdLst>
        </p14:section>
        <p14:section name="Activités Et Attributions Du CSE" id="{E66FCA6E-096B-4D3A-BFB4-6FF0A79F9592}">
          <p14:sldIdLst>
            <p14:sldId id="2571"/>
            <p14:sldId id="2572"/>
            <p14:sldId id="2573"/>
            <p14:sldId id="2574"/>
          </p14:sldIdLst>
        </p14:section>
        <p14:section name="Impact Du CSE Sur L'Entreprise" id="{FE00E445-AFE0-4505-A4AF-2C8A849D41B1}">
          <p14:sldIdLst>
            <p14:sldId id="2575"/>
            <p14:sldId id="2576"/>
            <p14:sldId id="2577"/>
            <p14:sldId id="2578"/>
          </p14:sldIdLst>
        </p14:section>
        <p14:section name="Défis Et Perspectives Du CSE" id="{538C0494-C61F-40A8-A9EE-AAC505193564}">
          <p14:sldIdLst>
            <p14:sldId id="2579"/>
            <p14:sldId id="2580"/>
            <p14:sldId id="2581"/>
            <p14:sldId id="2582"/>
          </p14:sldIdLst>
        </p14:section>
        <p14:section name="Conclusion" id="{8938DA7B-20F6-4B58-89B3-3D16A80B9EB3}">
          <p14:sldIdLst>
            <p14:sldId id="25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745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_rels/data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C15153-E250-4D63-86DF-5CB4C60C04BA}"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fr-FR"/>
        </a:p>
      </dgm:t>
    </dgm:pt>
    <dgm:pt modelId="{5DD9B988-DE50-4270-AC10-A2BBB2434D51}">
      <dgm:prSet/>
      <dgm:spPr/>
      <dgm:t>
        <a:bodyPr/>
        <a:lstStyle/>
        <a:p>
          <a:pPr>
            <a:lnSpc>
              <a:spcPct val="100000"/>
            </a:lnSpc>
            <a:defRPr b="1"/>
          </a:pPr>
          <a:r>
            <a:rPr lang="fr-FR"/>
            <a:t>Évolution du cadre législatif</a:t>
          </a:r>
        </a:p>
      </dgm:t>
    </dgm:pt>
    <dgm:pt modelId="{0DB61E62-D6CC-44F9-9376-BC760DBE83D4}" type="parTrans" cxnId="{8D6181EA-F2A8-405D-B869-0418279506A0}">
      <dgm:prSet/>
      <dgm:spPr/>
      <dgm:t>
        <a:bodyPr/>
        <a:lstStyle/>
        <a:p>
          <a:endParaRPr lang="fr-FR"/>
        </a:p>
      </dgm:t>
    </dgm:pt>
    <dgm:pt modelId="{083BF4AB-D359-49B6-85F9-1A45F381AC78}" type="sibTrans" cxnId="{8D6181EA-F2A8-405D-B869-0418279506A0}">
      <dgm:prSet/>
      <dgm:spPr/>
      <dgm:t>
        <a:bodyPr/>
        <a:lstStyle/>
        <a:p>
          <a:pPr>
            <a:lnSpc>
              <a:spcPct val="100000"/>
            </a:lnSpc>
            <a:defRPr b="1"/>
          </a:pPr>
          <a:endParaRPr lang="fr-FR"/>
        </a:p>
      </dgm:t>
    </dgm:pt>
    <dgm:pt modelId="{AD376164-9620-4CE3-A35F-35CF48C1FCE3}">
      <dgm:prSet/>
      <dgm:spPr/>
      <dgm:t>
        <a:bodyPr/>
        <a:lstStyle/>
        <a:p>
          <a:pPr>
            <a:lnSpc>
              <a:spcPct val="100000"/>
            </a:lnSpc>
          </a:pPr>
          <a:r>
            <a:rPr lang="fr-FR"/>
            <a:t>Le cadre législatif autour du CSE subit des modifications fréquentes, il est crucial de suivre ces évolutions.</a:t>
          </a:r>
        </a:p>
      </dgm:t>
    </dgm:pt>
    <dgm:pt modelId="{C9A2A761-B56A-4326-AAA4-EC3BC1B8B409}" type="parTrans" cxnId="{61D4CFBC-1F92-4A33-A850-1BAA61F11415}">
      <dgm:prSet/>
      <dgm:spPr/>
      <dgm:t>
        <a:bodyPr/>
        <a:lstStyle/>
        <a:p>
          <a:endParaRPr lang="fr-FR"/>
        </a:p>
      </dgm:t>
    </dgm:pt>
    <dgm:pt modelId="{47D5F7DF-28BB-4D16-923C-37AC43834E0D}" type="sibTrans" cxnId="{61D4CFBC-1F92-4A33-A850-1BAA61F11415}">
      <dgm:prSet/>
      <dgm:spPr/>
      <dgm:t>
        <a:bodyPr/>
        <a:lstStyle/>
        <a:p>
          <a:endParaRPr lang="fr-FR"/>
        </a:p>
      </dgm:t>
    </dgm:pt>
    <dgm:pt modelId="{A7C18FBC-6730-488C-AEF8-F818CBD2983C}">
      <dgm:prSet/>
      <dgm:spPr/>
      <dgm:t>
        <a:bodyPr/>
        <a:lstStyle/>
        <a:p>
          <a:pPr>
            <a:lnSpc>
              <a:spcPct val="100000"/>
            </a:lnSpc>
            <a:defRPr b="1"/>
          </a:pPr>
          <a:r>
            <a:rPr lang="fr-FR"/>
            <a:t>Importance de l'information</a:t>
          </a:r>
        </a:p>
      </dgm:t>
    </dgm:pt>
    <dgm:pt modelId="{6A5EB75A-79C8-41D1-8CD2-78AF4EB8F26B}" type="parTrans" cxnId="{8C610A05-CDE0-4611-B6CB-98D9A097EC8E}">
      <dgm:prSet/>
      <dgm:spPr/>
      <dgm:t>
        <a:bodyPr/>
        <a:lstStyle/>
        <a:p>
          <a:endParaRPr lang="fr-FR"/>
        </a:p>
      </dgm:t>
    </dgm:pt>
    <dgm:pt modelId="{848630D4-7404-4FB0-A20B-9B59C7A9FC79}" type="sibTrans" cxnId="{8C610A05-CDE0-4611-B6CB-98D9A097EC8E}">
      <dgm:prSet/>
      <dgm:spPr/>
      <dgm:t>
        <a:bodyPr/>
        <a:lstStyle/>
        <a:p>
          <a:pPr>
            <a:lnSpc>
              <a:spcPct val="100000"/>
            </a:lnSpc>
            <a:defRPr b="1"/>
          </a:pPr>
          <a:endParaRPr lang="fr-FR"/>
        </a:p>
      </dgm:t>
    </dgm:pt>
    <dgm:pt modelId="{5A00C02A-D3DF-4495-9050-96C8FD9A7252}">
      <dgm:prSet/>
      <dgm:spPr/>
      <dgm:t>
        <a:bodyPr/>
        <a:lstStyle/>
        <a:p>
          <a:pPr>
            <a:lnSpc>
              <a:spcPct val="100000"/>
            </a:lnSpc>
          </a:pPr>
          <a:r>
            <a:rPr lang="fr-FR"/>
            <a:t>Les membres doivent se tenir informés des changements afin de s'adapter et de rester efficaces dans leurs missions.</a:t>
          </a:r>
        </a:p>
      </dgm:t>
    </dgm:pt>
    <dgm:pt modelId="{C29DAA69-5D29-40E0-8F70-FA565A612391}" type="parTrans" cxnId="{BCDB1A37-49FB-4426-AB89-182540321A2E}">
      <dgm:prSet/>
      <dgm:spPr/>
      <dgm:t>
        <a:bodyPr/>
        <a:lstStyle/>
        <a:p>
          <a:endParaRPr lang="fr-FR"/>
        </a:p>
      </dgm:t>
    </dgm:pt>
    <dgm:pt modelId="{C96C3730-3791-4D54-83B6-6F120731C0A9}" type="sibTrans" cxnId="{BCDB1A37-49FB-4426-AB89-182540321A2E}">
      <dgm:prSet/>
      <dgm:spPr/>
      <dgm:t>
        <a:bodyPr/>
        <a:lstStyle/>
        <a:p>
          <a:endParaRPr lang="fr-FR"/>
        </a:p>
      </dgm:t>
    </dgm:pt>
    <dgm:pt modelId="{EB61B35D-D95B-4DDC-8B70-EEF55BFE0AE8}">
      <dgm:prSet/>
      <dgm:spPr/>
      <dgm:t>
        <a:bodyPr/>
        <a:lstStyle/>
        <a:p>
          <a:pPr>
            <a:lnSpc>
              <a:spcPct val="100000"/>
            </a:lnSpc>
            <a:defRPr b="1"/>
          </a:pPr>
          <a:r>
            <a:rPr lang="fr-FR"/>
            <a:t>Adaptation des pratiques</a:t>
          </a:r>
        </a:p>
      </dgm:t>
    </dgm:pt>
    <dgm:pt modelId="{C79C4CE7-F858-4740-8125-86FFDFF71D2A}" type="parTrans" cxnId="{42FE047A-8C86-4D1D-BFEA-9AA8CBCEAD36}">
      <dgm:prSet/>
      <dgm:spPr/>
      <dgm:t>
        <a:bodyPr/>
        <a:lstStyle/>
        <a:p>
          <a:endParaRPr lang="fr-FR"/>
        </a:p>
      </dgm:t>
    </dgm:pt>
    <dgm:pt modelId="{49A6FCA7-0D23-4EFB-83C3-D4C353A54022}" type="sibTrans" cxnId="{42FE047A-8C86-4D1D-BFEA-9AA8CBCEAD36}">
      <dgm:prSet/>
      <dgm:spPr/>
      <dgm:t>
        <a:bodyPr/>
        <a:lstStyle/>
        <a:p>
          <a:endParaRPr lang="fr-FR"/>
        </a:p>
      </dgm:t>
    </dgm:pt>
    <dgm:pt modelId="{9FD541E3-91FA-4BB6-ABE6-1DCC267288B5}">
      <dgm:prSet/>
      <dgm:spPr/>
      <dgm:t>
        <a:bodyPr/>
        <a:lstStyle/>
        <a:p>
          <a:pPr>
            <a:lnSpc>
              <a:spcPct val="100000"/>
            </a:lnSpc>
          </a:pPr>
          <a:r>
            <a:rPr lang="fr-FR"/>
            <a:t>Il est vital d'adapter les pratiques en fonction des nouvelles réglementations pour assurer une bonne gouvernance.</a:t>
          </a:r>
        </a:p>
      </dgm:t>
    </dgm:pt>
    <dgm:pt modelId="{EE916FFB-9D19-4DEA-9445-36A79F8FA2A9}" type="parTrans" cxnId="{F302818D-0558-4465-AC79-178C6ADCD0E8}">
      <dgm:prSet/>
      <dgm:spPr/>
      <dgm:t>
        <a:bodyPr/>
        <a:lstStyle/>
        <a:p>
          <a:endParaRPr lang="fr-FR"/>
        </a:p>
      </dgm:t>
    </dgm:pt>
    <dgm:pt modelId="{C3FEB332-A0CA-416A-A915-892DBE9056D4}" type="sibTrans" cxnId="{F302818D-0558-4465-AC79-178C6ADCD0E8}">
      <dgm:prSet/>
      <dgm:spPr/>
      <dgm:t>
        <a:bodyPr/>
        <a:lstStyle/>
        <a:p>
          <a:endParaRPr lang="fr-FR"/>
        </a:p>
      </dgm:t>
    </dgm:pt>
    <dgm:pt modelId="{A528AD8E-C599-48C3-920B-80C60EC034A0}" type="pres">
      <dgm:prSet presAssocID="{B4C15153-E250-4D63-86DF-5CB4C60C04BA}" presName="Root" presStyleCnt="0">
        <dgm:presLayoutVars>
          <dgm:dir/>
          <dgm:resizeHandles val="exact"/>
        </dgm:presLayoutVars>
      </dgm:prSet>
      <dgm:spPr/>
    </dgm:pt>
    <dgm:pt modelId="{CAFD9C6F-7FBF-422F-BA66-4ABEA3ACBD59}" type="pres">
      <dgm:prSet presAssocID="{5DD9B988-DE50-4270-AC10-A2BBB2434D51}" presName="Composite" presStyleCnt="0"/>
      <dgm:spPr/>
    </dgm:pt>
    <dgm:pt modelId="{AE0ED032-EDF1-4001-AD1F-F738CC48DBBC}" type="pres">
      <dgm:prSet presAssocID="{5DD9B988-DE50-4270-AC10-A2BBB2434D51}"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2157" r="21094" b="2"/>
          <a:stretch/>
        </a:blipFill>
      </dgm:spPr>
      <dgm:extLst>
        <a:ext uri="{E40237B7-FDA0-4F09-8148-C483321AD2D9}">
          <dgm14:cNvPr xmlns:dgm14="http://schemas.microsoft.com/office/drawing/2010/diagram" id="0" name="" descr="Homme d’affaires tenant une pile de livres sur un tableau noir"/>
        </a:ext>
      </dgm:extLst>
    </dgm:pt>
    <dgm:pt modelId="{93549D95-EACB-4B8B-9710-2DA1ECE9A666}" type="pres">
      <dgm:prSet presAssocID="{5DD9B988-DE50-4270-AC10-A2BBB2434D51}" presName="Subtitle" presStyleLbl="revTx" presStyleIdx="0" presStyleCnt="6">
        <dgm:presLayoutVars>
          <dgm:chMax val="0"/>
          <dgm:bulletEnabled/>
        </dgm:presLayoutVars>
      </dgm:prSet>
      <dgm:spPr/>
    </dgm:pt>
    <dgm:pt modelId="{10081B31-0296-47B1-AD40-BCAFDEC715AD}" type="pres">
      <dgm:prSet presAssocID="{5DD9B988-DE50-4270-AC10-A2BBB2434D51}" presName="Description" presStyleLbl="revTx" presStyleIdx="1" presStyleCnt="6">
        <dgm:presLayoutVars>
          <dgm:bulletEnabled/>
        </dgm:presLayoutVars>
      </dgm:prSet>
      <dgm:spPr/>
    </dgm:pt>
    <dgm:pt modelId="{330B945B-0F1B-4800-80A9-16D652435BF0}" type="pres">
      <dgm:prSet presAssocID="{083BF4AB-D359-49B6-85F9-1A45F381AC78}" presName="sibTrans" presStyleLbl="sibTrans2D1" presStyleIdx="0" presStyleCnt="0"/>
      <dgm:spPr/>
    </dgm:pt>
    <dgm:pt modelId="{04678BF7-6E7C-4634-A0C8-7CB49936F7A9}" type="pres">
      <dgm:prSet presAssocID="{A7C18FBC-6730-488C-AEF8-F818CBD2983C}" presName="Composite" presStyleCnt="0"/>
      <dgm:spPr/>
    </dgm:pt>
    <dgm:pt modelId="{3C6B66E7-BDAA-454E-A5AC-CE0F7CD2814E}" type="pres">
      <dgm:prSet presAssocID="{A7C18FBC-6730-488C-AEF8-F818CBD2983C}"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0065" r="13186" b="2"/>
          <a:stretch/>
        </a:blipFill>
      </dgm:spPr>
      <dgm:extLst>
        <a:ext uri="{E40237B7-FDA0-4F09-8148-C483321AD2D9}">
          <dgm14:cNvPr xmlns:dgm14="http://schemas.microsoft.com/office/drawing/2010/diagram" id="0" name="" descr="Place pour la signature"/>
        </a:ext>
      </dgm:extLst>
    </dgm:pt>
    <dgm:pt modelId="{64F977BE-1CA2-41CF-B8DD-26A32F33A6E6}" type="pres">
      <dgm:prSet presAssocID="{A7C18FBC-6730-488C-AEF8-F818CBD2983C}" presName="Subtitle" presStyleLbl="revTx" presStyleIdx="2" presStyleCnt="6">
        <dgm:presLayoutVars>
          <dgm:chMax val="0"/>
          <dgm:bulletEnabled/>
        </dgm:presLayoutVars>
      </dgm:prSet>
      <dgm:spPr/>
    </dgm:pt>
    <dgm:pt modelId="{2993CCF2-33BD-4301-8D85-7577570740FF}" type="pres">
      <dgm:prSet presAssocID="{A7C18FBC-6730-488C-AEF8-F818CBD2983C}" presName="Description" presStyleLbl="revTx" presStyleIdx="3" presStyleCnt="6">
        <dgm:presLayoutVars>
          <dgm:bulletEnabled/>
        </dgm:presLayoutVars>
      </dgm:prSet>
      <dgm:spPr/>
    </dgm:pt>
    <dgm:pt modelId="{C277E482-3D83-4FBC-B95E-1AD22E9EE405}" type="pres">
      <dgm:prSet presAssocID="{848630D4-7404-4FB0-A20B-9B59C7A9FC79}" presName="sibTrans" presStyleLbl="sibTrans2D1" presStyleIdx="0" presStyleCnt="0"/>
      <dgm:spPr/>
    </dgm:pt>
    <dgm:pt modelId="{725E48DB-4CF6-42B2-9D62-4D4D8508A4DA}" type="pres">
      <dgm:prSet presAssocID="{EB61B35D-D95B-4DDC-8B70-EEF55BFE0AE8}" presName="Composite" presStyleCnt="0"/>
      <dgm:spPr/>
    </dgm:pt>
    <dgm:pt modelId="{E4169814-0E37-4BBD-8324-092B27C1D390}" type="pres">
      <dgm:prSet presAssocID="{EB61B35D-D95B-4DDC-8B70-EEF55BFE0AE8}"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625" r="30875"/>
          <a:stretch/>
        </a:blipFill>
      </dgm:spPr>
      <dgm:extLst>
        <a:ext uri="{E40237B7-FDA0-4F09-8148-C483321AD2D9}">
          <dgm14:cNvPr xmlns:dgm14="http://schemas.microsoft.com/office/drawing/2010/diagram" id="0" name="" descr="Les gens parlent sur le lieu de travail"/>
        </a:ext>
      </dgm:extLst>
    </dgm:pt>
    <dgm:pt modelId="{05BBA43E-75D1-4387-A119-971E865966BA}" type="pres">
      <dgm:prSet presAssocID="{EB61B35D-D95B-4DDC-8B70-EEF55BFE0AE8}" presName="Subtitle" presStyleLbl="revTx" presStyleIdx="4" presStyleCnt="6">
        <dgm:presLayoutVars>
          <dgm:chMax val="0"/>
          <dgm:bulletEnabled/>
        </dgm:presLayoutVars>
      </dgm:prSet>
      <dgm:spPr/>
    </dgm:pt>
    <dgm:pt modelId="{0850F246-7036-42CC-9953-99788759FC16}" type="pres">
      <dgm:prSet presAssocID="{EB61B35D-D95B-4DDC-8B70-EEF55BFE0AE8}" presName="Description" presStyleLbl="revTx" presStyleIdx="5" presStyleCnt="6">
        <dgm:presLayoutVars>
          <dgm:bulletEnabled/>
        </dgm:presLayoutVars>
      </dgm:prSet>
      <dgm:spPr/>
    </dgm:pt>
  </dgm:ptLst>
  <dgm:cxnLst>
    <dgm:cxn modelId="{8C610A05-CDE0-4611-B6CB-98D9A097EC8E}" srcId="{B4C15153-E250-4D63-86DF-5CB4C60C04BA}" destId="{A7C18FBC-6730-488C-AEF8-F818CBD2983C}" srcOrd="1" destOrd="0" parTransId="{6A5EB75A-79C8-41D1-8CD2-78AF4EB8F26B}" sibTransId="{848630D4-7404-4FB0-A20B-9B59C7A9FC79}"/>
    <dgm:cxn modelId="{7252CD21-1837-4DAB-919F-FA2FA0567833}" type="presOf" srcId="{EB61B35D-D95B-4DDC-8B70-EEF55BFE0AE8}" destId="{05BBA43E-75D1-4387-A119-971E865966BA}" srcOrd="0" destOrd="0" presId="urn:microsoft.com/office/officeart/2024/3/layout/verticalVisualTextBlock1"/>
    <dgm:cxn modelId="{BCDB1A37-49FB-4426-AB89-182540321A2E}" srcId="{A7C18FBC-6730-488C-AEF8-F818CBD2983C}" destId="{5A00C02A-D3DF-4495-9050-96C8FD9A7252}" srcOrd="0" destOrd="0" parTransId="{C29DAA69-5D29-40E0-8F70-FA565A612391}" sibTransId="{C96C3730-3791-4D54-83B6-6F120731C0A9}"/>
    <dgm:cxn modelId="{65C26261-FF44-445E-B840-BCF6157A9E1E}" type="presOf" srcId="{083BF4AB-D359-49B6-85F9-1A45F381AC78}" destId="{330B945B-0F1B-4800-80A9-16D652435BF0}" srcOrd="0" destOrd="0" presId="urn:microsoft.com/office/officeart/2024/3/layout/verticalVisualTextBlock1"/>
    <dgm:cxn modelId="{664A0451-3958-46B7-B0BE-1FF23A02143C}" type="presOf" srcId="{848630D4-7404-4FB0-A20B-9B59C7A9FC79}" destId="{C277E482-3D83-4FBC-B95E-1AD22E9EE405}" srcOrd="0" destOrd="0" presId="urn:microsoft.com/office/officeart/2024/3/layout/verticalVisualTextBlock1"/>
    <dgm:cxn modelId="{42FE047A-8C86-4D1D-BFEA-9AA8CBCEAD36}" srcId="{B4C15153-E250-4D63-86DF-5CB4C60C04BA}" destId="{EB61B35D-D95B-4DDC-8B70-EEF55BFE0AE8}" srcOrd="2" destOrd="0" parTransId="{C79C4CE7-F858-4740-8125-86FFDFF71D2A}" sibTransId="{49A6FCA7-0D23-4EFB-83C3-D4C353A54022}"/>
    <dgm:cxn modelId="{F302818D-0558-4465-AC79-178C6ADCD0E8}" srcId="{EB61B35D-D95B-4DDC-8B70-EEF55BFE0AE8}" destId="{9FD541E3-91FA-4BB6-ABE6-1DCC267288B5}" srcOrd="0" destOrd="0" parTransId="{EE916FFB-9D19-4DEA-9445-36A79F8FA2A9}" sibTransId="{C3FEB332-A0CA-416A-A915-892DBE9056D4}"/>
    <dgm:cxn modelId="{9ED5ED9E-41E4-4D44-A359-8AB189EDB17E}" type="presOf" srcId="{AD376164-9620-4CE3-A35F-35CF48C1FCE3}" destId="{10081B31-0296-47B1-AD40-BCAFDEC715AD}" srcOrd="0" destOrd="0" presId="urn:microsoft.com/office/officeart/2024/3/layout/verticalVisualTextBlock1"/>
    <dgm:cxn modelId="{2A340DA7-E31C-411E-BB16-E138254FADF8}" type="presOf" srcId="{A7C18FBC-6730-488C-AEF8-F818CBD2983C}" destId="{64F977BE-1CA2-41CF-B8DD-26A32F33A6E6}" srcOrd="0" destOrd="0" presId="urn:microsoft.com/office/officeart/2024/3/layout/verticalVisualTextBlock1"/>
    <dgm:cxn modelId="{8D0E35B2-5FB3-4FA2-BB05-CC1794DECA99}" type="presOf" srcId="{5A00C02A-D3DF-4495-9050-96C8FD9A7252}" destId="{2993CCF2-33BD-4301-8D85-7577570740FF}" srcOrd="0" destOrd="0" presId="urn:microsoft.com/office/officeart/2024/3/layout/verticalVisualTextBlock1"/>
    <dgm:cxn modelId="{61D4CFBC-1F92-4A33-A850-1BAA61F11415}" srcId="{5DD9B988-DE50-4270-AC10-A2BBB2434D51}" destId="{AD376164-9620-4CE3-A35F-35CF48C1FCE3}" srcOrd="0" destOrd="0" parTransId="{C9A2A761-B56A-4326-AAA4-EC3BC1B8B409}" sibTransId="{47D5F7DF-28BB-4D16-923C-37AC43834E0D}"/>
    <dgm:cxn modelId="{5AF9A3C8-B4E1-4D21-9097-0252254CC77E}" type="presOf" srcId="{9FD541E3-91FA-4BB6-ABE6-1DCC267288B5}" destId="{0850F246-7036-42CC-9953-99788759FC16}" srcOrd="0" destOrd="0" presId="urn:microsoft.com/office/officeart/2024/3/layout/verticalVisualTextBlock1"/>
    <dgm:cxn modelId="{4D9C61D2-F777-49B7-A7B7-A9ACAB3387AF}" type="presOf" srcId="{B4C15153-E250-4D63-86DF-5CB4C60C04BA}" destId="{A528AD8E-C599-48C3-920B-80C60EC034A0}" srcOrd="0" destOrd="0" presId="urn:microsoft.com/office/officeart/2024/3/layout/verticalVisualTextBlock1"/>
    <dgm:cxn modelId="{8D6181EA-F2A8-405D-B869-0418279506A0}" srcId="{B4C15153-E250-4D63-86DF-5CB4C60C04BA}" destId="{5DD9B988-DE50-4270-AC10-A2BBB2434D51}" srcOrd="0" destOrd="0" parTransId="{0DB61E62-D6CC-44F9-9376-BC760DBE83D4}" sibTransId="{083BF4AB-D359-49B6-85F9-1A45F381AC78}"/>
    <dgm:cxn modelId="{5E361DFE-8033-42C3-949E-E8B08F5F5A00}" type="presOf" srcId="{5DD9B988-DE50-4270-AC10-A2BBB2434D51}" destId="{93549D95-EACB-4B8B-9710-2DA1ECE9A666}" srcOrd="0" destOrd="0" presId="urn:microsoft.com/office/officeart/2024/3/layout/verticalVisualTextBlock1"/>
    <dgm:cxn modelId="{4B178A34-C84C-4747-A277-79487995E7BE}" type="presParOf" srcId="{A528AD8E-C599-48C3-920B-80C60EC034A0}" destId="{CAFD9C6F-7FBF-422F-BA66-4ABEA3ACBD59}" srcOrd="0" destOrd="0" presId="urn:microsoft.com/office/officeart/2024/3/layout/verticalVisualTextBlock1"/>
    <dgm:cxn modelId="{67C44E7D-59CA-4ADF-90A1-D15BF3CC9AC8}" type="presParOf" srcId="{CAFD9C6F-7FBF-422F-BA66-4ABEA3ACBD59}" destId="{AE0ED032-EDF1-4001-AD1F-F738CC48DBBC}" srcOrd="0" destOrd="0" presId="urn:microsoft.com/office/officeart/2024/3/layout/verticalVisualTextBlock1"/>
    <dgm:cxn modelId="{9B6F0911-099C-4838-8714-28E08C4B0F71}" type="presParOf" srcId="{CAFD9C6F-7FBF-422F-BA66-4ABEA3ACBD59}" destId="{93549D95-EACB-4B8B-9710-2DA1ECE9A666}" srcOrd="1" destOrd="0" presId="urn:microsoft.com/office/officeart/2024/3/layout/verticalVisualTextBlock1"/>
    <dgm:cxn modelId="{A188AD1F-7A23-499C-AE1F-0A0675F6370C}" type="presParOf" srcId="{CAFD9C6F-7FBF-422F-BA66-4ABEA3ACBD59}" destId="{10081B31-0296-47B1-AD40-BCAFDEC715AD}" srcOrd="2" destOrd="0" presId="urn:microsoft.com/office/officeart/2024/3/layout/verticalVisualTextBlock1"/>
    <dgm:cxn modelId="{03B778A8-5293-4BBD-8F6A-1A747C5263EA}" type="presParOf" srcId="{A528AD8E-C599-48C3-920B-80C60EC034A0}" destId="{330B945B-0F1B-4800-80A9-16D652435BF0}" srcOrd="1" destOrd="0" presId="urn:microsoft.com/office/officeart/2024/3/layout/verticalVisualTextBlock1"/>
    <dgm:cxn modelId="{7A8168AF-EDAB-4739-93D4-BAA2E8B096CF}" type="presParOf" srcId="{A528AD8E-C599-48C3-920B-80C60EC034A0}" destId="{04678BF7-6E7C-4634-A0C8-7CB49936F7A9}" srcOrd="2" destOrd="0" presId="urn:microsoft.com/office/officeart/2024/3/layout/verticalVisualTextBlock1"/>
    <dgm:cxn modelId="{207265A2-4220-436F-B85E-70DE7A3027BE}" type="presParOf" srcId="{04678BF7-6E7C-4634-A0C8-7CB49936F7A9}" destId="{3C6B66E7-BDAA-454E-A5AC-CE0F7CD2814E}" srcOrd="0" destOrd="0" presId="urn:microsoft.com/office/officeart/2024/3/layout/verticalVisualTextBlock1"/>
    <dgm:cxn modelId="{3C8914C5-F774-489F-9B26-766E92A93E59}" type="presParOf" srcId="{04678BF7-6E7C-4634-A0C8-7CB49936F7A9}" destId="{64F977BE-1CA2-41CF-B8DD-26A32F33A6E6}" srcOrd="1" destOrd="0" presId="urn:microsoft.com/office/officeart/2024/3/layout/verticalVisualTextBlock1"/>
    <dgm:cxn modelId="{E64A4649-A0C9-4603-88F9-B2F9ECF82441}" type="presParOf" srcId="{04678BF7-6E7C-4634-A0C8-7CB49936F7A9}" destId="{2993CCF2-33BD-4301-8D85-7577570740FF}" srcOrd="2" destOrd="0" presId="urn:microsoft.com/office/officeart/2024/3/layout/verticalVisualTextBlock1"/>
    <dgm:cxn modelId="{59F610EE-8A3C-402E-A7CC-5B0718D79038}" type="presParOf" srcId="{A528AD8E-C599-48C3-920B-80C60EC034A0}" destId="{C277E482-3D83-4FBC-B95E-1AD22E9EE405}" srcOrd="3" destOrd="0" presId="urn:microsoft.com/office/officeart/2024/3/layout/verticalVisualTextBlock1"/>
    <dgm:cxn modelId="{91E4CCA0-51E6-406F-B952-E2382B953DB7}" type="presParOf" srcId="{A528AD8E-C599-48C3-920B-80C60EC034A0}" destId="{725E48DB-4CF6-42B2-9D62-4D4D8508A4DA}" srcOrd="4" destOrd="0" presId="urn:microsoft.com/office/officeart/2024/3/layout/verticalVisualTextBlock1"/>
    <dgm:cxn modelId="{8A9E69A5-A240-4A7E-8C3F-F616831BA2B2}" type="presParOf" srcId="{725E48DB-4CF6-42B2-9D62-4D4D8508A4DA}" destId="{E4169814-0E37-4BBD-8324-092B27C1D390}" srcOrd="0" destOrd="0" presId="urn:microsoft.com/office/officeart/2024/3/layout/verticalVisualTextBlock1"/>
    <dgm:cxn modelId="{5A9EABC4-6B69-4D6E-95F3-96667965F43A}" type="presParOf" srcId="{725E48DB-4CF6-42B2-9D62-4D4D8508A4DA}" destId="{05BBA43E-75D1-4387-A119-971E865966BA}" srcOrd="1" destOrd="0" presId="urn:microsoft.com/office/officeart/2024/3/layout/verticalVisualTextBlock1"/>
    <dgm:cxn modelId="{56DF9C4D-D5B5-4864-8775-346365266F64}" type="presParOf" srcId="{725E48DB-4CF6-42B2-9D62-4D4D8508A4DA}" destId="{0850F246-7036-42CC-9953-99788759FC16}"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DEBFBD-9F1E-4511-AA56-FB060904D1B7}"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fr-FR"/>
        </a:p>
      </dgm:t>
    </dgm:pt>
    <dgm:pt modelId="{26AD7090-40B4-48E4-A93A-766CD5B39EF5}">
      <dgm:prSet/>
      <dgm:spPr/>
      <dgm:t>
        <a:bodyPr/>
        <a:lstStyle/>
        <a:p>
          <a:pPr>
            <a:lnSpc>
              <a:spcPct val="100000"/>
            </a:lnSpc>
            <a:defRPr b="1"/>
          </a:pPr>
          <a:r>
            <a:rPr lang="fr-FR"/>
            <a:t>Adoption de nouvelles technologies</a:t>
          </a:r>
        </a:p>
      </dgm:t>
    </dgm:pt>
    <dgm:pt modelId="{57FABA04-89AD-4B6C-ABAF-42A47B0B2D6D}" type="parTrans" cxnId="{8E2C2501-1B03-4D5F-B17C-9C34142C247F}">
      <dgm:prSet/>
      <dgm:spPr/>
      <dgm:t>
        <a:bodyPr/>
        <a:lstStyle/>
        <a:p>
          <a:endParaRPr lang="fr-FR"/>
        </a:p>
      </dgm:t>
    </dgm:pt>
    <dgm:pt modelId="{23E539CA-2322-4789-A429-B6FA5161DA4F}" type="sibTrans" cxnId="{8E2C2501-1B03-4D5F-B17C-9C34142C247F}">
      <dgm:prSet/>
      <dgm:spPr/>
      <dgm:t>
        <a:bodyPr/>
        <a:lstStyle/>
        <a:p>
          <a:pPr>
            <a:lnSpc>
              <a:spcPct val="100000"/>
            </a:lnSpc>
            <a:defRPr b="1"/>
          </a:pPr>
          <a:endParaRPr lang="fr-FR"/>
        </a:p>
      </dgm:t>
    </dgm:pt>
    <dgm:pt modelId="{6133C281-80DE-4877-AFF8-C8AD875CFF4C}">
      <dgm:prSet/>
      <dgm:spPr/>
      <dgm:t>
        <a:bodyPr/>
        <a:lstStyle/>
        <a:p>
          <a:pPr>
            <a:lnSpc>
              <a:spcPct val="100000"/>
            </a:lnSpc>
          </a:pPr>
          <a:r>
            <a:rPr lang="fr-FR"/>
            <a:t>Le CSE pourrait intégrer des technologies avancées pour renforcer son efficacité et faciliter la communication avec les employés.</a:t>
          </a:r>
        </a:p>
      </dgm:t>
    </dgm:pt>
    <dgm:pt modelId="{21EFAFB4-BD75-4774-9828-08CAEDE8F263}" type="parTrans" cxnId="{98843219-33B1-4D30-A8D3-8F5A4FA6F2DF}">
      <dgm:prSet/>
      <dgm:spPr/>
      <dgm:t>
        <a:bodyPr/>
        <a:lstStyle/>
        <a:p>
          <a:endParaRPr lang="fr-FR"/>
        </a:p>
      </dgm:t>
    </dgm:pt>
    <dgm:pt modelId="{2509E336-FFF2-4550-AB23-63F731FE8781}" type="sibTrans" cxnId="{98843219-33B1-4D30-A8D3-8F5A4FA6F2DF}">
      <dgm:prSet/>
      <dgm:spPr/>
      <dgm:t>
        <a:bodyPr/>
        <a:lstStyle/>
        <a:p>
          <a:endParaRPr lang="fr-FR"/>
        </a:p>
      </dgm:t>
    </dgm:pt>
    <dgm:pt modelId="{2DF9EE41-7857-49C5-9A5C-DF6486952D45}">
      <dgm:prSet/>
      <dgm:spPr/>
      <dgm:t>
        <a:bodyPr/>
        <a:lstStyle/>
        <a:p>
          <a:pPr>
            <a:lnSpc>
              <a:spcPct val="100000"/>
            </a:lnSpc>
            <a:defRPr b="1"/>
          </a:pPr>
          <a:r>
            <a:rPr lang="fr-FR"/>
            <a:t>Méthodes de travail innovantes</a:t>
          </a:r>
        </a:p>
      </dgm:t>
    </dgm:pt>
    <dgm:pt modelId="{FEB5C5DC-C7D9-4F2D-BEF6-8C677D8AAF0C}" type="parTrans" cxnId="{86804188-5077-4F6E-B445-5EC45FFE10BD}">
      <dgm:prSet/>
      <dgm:spPr/>
      <dgm:t>
        <a:bodyPr/>
        <a:lstStyle/>
        <a:p>
          <a:endParaRPr lang="fr-FR"/>
        </a:p>
      </dgm:t>
    </dgm:pt>
    <dgm:pt modelId="{96C48156-4567-4181-A349-F711F2506467}" type="sibTrans" cxnId="{86804188-5077-4F6E-B445-5EC45FFE10BD}">
      <dgm:prSet/>
      <dgm:spPr/>
      <dgm:t>
        <a:bodyPr/>
        <a:lstStyle/>
        <a:p>
          <a:pPr>
            <a:lnSpc>
              <a:spcPct val="100000"/>
            </a:lnSpc>
            <a:defRPr b="1"/>
          </a:pPr>
          <a:endParaRPr lang="fr-FR"/>
        </a:p>
      </dgm:t>
    </dgm:pt>
    <dgm:pt modelId="{FF8CF712-8E6A-4CA0-A2E2-E951FBF8EE1F}">
      <dgm:prSet/>
      <dgm:spPr/>
      <dgm:t>
        <a:bodyPr/>
        <a:lstStyle/>
        <a:p>
          <a:pPr>
            <a:lnSpc>
              <a:spcPct val="100000"/>
            </a:lnSpc>
          </a:pPr>
          <a:r>
            <a:rPr lang="fr-FR"/>
            <a:t>L'innovation dans les méthodes de travail sera essentielle pour améliorer l'engagement des salariés et s'adapter aux nouveaux défis.</a:t>
          </a:r>
        </a:p>
      </dgm:t>
    </dgm:pt>
    <dgm:pt modelId="{0BCFF15D-8C12-4AA8-98F4-F5F6E77FF4A5}" type="parTrans" cxnId="{C7B5797F-4075-4B10-9A54-A3CEFA9AE58D}">
      <dgm:prSet/>
      <dgm:spPr/>
      <dgm:t>
        <a:bodyPr/>
        <a:lstStyle/>
        <a:p>
          <a:endParaRPr lang="fr-FR"/>
        </a:p>
      </dgm:t>
    </dgm:pt>
    <dgm:pt modelId="{43BF7DFB-74B4-44AD-A371-E53BAB91B35D}" type="sibTrans" cxnId="{C7B5797F-4075-4B10-9A54-A3CEFA9AE58D}">
      <dgm:prSet/>
      <dgm:spPr/>
      <dgm:t>
        <a:bodyPr/>
        <a:lstStyle/>
        <a:p>
          <a:endParaRPr lang="fr-FR"/>
        </a:p>
      </dgm:t>
    </dgm:pt>
    <dgm:pt modelId="{12094AA7-B3A1-4BBC-93AA-53EB6B6AAF43}">
      <dgm:prSet/>
      <dgm:spPr/>
      <dgm:t>
        <a:bodyPr/>
        <a:lstStyle/>
        <a:p>
          <a:pPr>
            <a:lnSpc>
              <a:spcPct val="100000"/>
            </a:lnSpc>
            <a:defRPr b="1"/>
          </a:pPr>
          <a:r>
            <a:rPr lang="fr-FR"/>
            <a:t>Adaptation aux évolutions du travail</a:t>
          </a:r>
        </a:p>
      </dgm:t>
    </dgm:pt>
    <dgm:pt modelId="{FBDE054F-414F-49E1-9289-DC4CFD782B72}" type="parTrans" cxnId="{26E1AA8B-D06C-4DE8-90EF-16B0CF91979E}">
      <dgm:prSet/>
      <dgm:spPr/>
      <dgm:t>
        <a:bodyPr/>
        <a:lstStyle/>
        <a:p>
          <a:endParaRPr lang="fr-FR"/>
        </a:p>
      </dgm:t>
    </dgm:pt>
    <dgm:pt modelId="{34042B2E-61CE-43DE-870C-112BD7153820}" type="sibTrans" cxnId="{26E1AA8B-D06C-4DE8-90EF-16B0CF91979E}">
      <dgm:prSet/>
      <dgm:spPr/>
      <dgm:t>
        <a:bodyPr/>
        <a:lstStyle/>
        <a:p>
          <a:endParaRPr lang="fr-FR"/>
        </a:p>
      </dgm:t>
    </dgm:pt>
    <dgm:pt modelId="{B33D32AB-2252-4A91-9AFF-96BD024123AF}">
      <dgm:prSet/>
      <dgm:spPr/>
      <dgm:t>
        <a:bodyPr/>
        <a:lstStyle/>
        <a:p>
          <a:pPr>
            <a:lnSpc>
              <a:spcPct val="100000"/>
            </a:lnSpc>
          </a:pPr>
          <a:r>
            <a:rPr lang="fr-FR"/>
            <a:t>Le CSE devra évoluer avec les changements du monde du travail pour répondre aux besoins des salariés et des entreprises.</a:t>
          </a:r>
        </a:p>
      </dgm:t>
    </dgm:pt>
    <dgm:pt modelId="{1C0242DB-0D19-4E83-BAC9-BF348A2BC87E}" type="parTrans" cxnId="{07EBB388-685D-4DC7-886B-8F3F793A809D}">
      <dgm:prSet/>
      <dgm:spPr/>
      <dgm:t>
        <a:bodyPr/>
        <a:lstStyle/>
        <a:p>
          <a:endParaRPr lang="fr-FR"/>
        </a:p>
      </dgm:t>
    </dgm:pt>
    <dgm:pt modelId="{60C97067-DF89-47EA-BBD3-F288BB5D74B7}" type="sibTrans" cxnId="{07EBB388-685D-4DC7-886B-8F3F793A809D}">
      <dgm:prSet/>
      <dgm:spPr/>
      <dgm:t>
        <a:bodyPr/>
        <a:lstStyle/>
        <a:p>
          <a:endParaRPr lang="fr-FR"/>
        </a:p>
      </dgm:t>
    </dgm:pt>
    <dgm:pt modelId="{C814A2E0-F9CE-46E1-955A-88FCD03D154B}" type="pres">
      <dgm:prSet presAssocID="{10DEBFBD-9F1E-4511-AA56-FB060904D1B7}" presName="Root" presStyleCnt="0">
        <dgm:presLayoutVars>
          <dgm:dir/>
          <dgm:resizeHandles val="exact"/>
        </dgm:presLayoutVars>
      </dgm:prSet>
      <dgm:spPr/>
    </dgm:pt>
    <dgm:pt modelId="{38F1B429-475D-4897-B067-7437DE597D19}" type="pres">
      <dgm:prSet presAssocID="{26AD7090-40B4-48E4-A93A-766CD5B39EF5}" presName="Composite" presStyleCnt="0"/>
      <dgm:spPr/>
    </dgm:pt>
    <dgm:pt modelId="{75F34238-D427-4518-B13D-57B0D5243135}" type="pres">
      <dgm:prSet presAssocID="{26AD7090-40B4-48E4-A93A-766CD5B39EF5}"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8458" r="14793" b="2"/>
          <a:stretch/>
        </a:blipFill>
      </dgm:spPr>
      <dgm:extLst>
        <a:ext uri="{E40237B7-FDA0-4F09-8148-C483321AD2D9}">
          <dgm14:cNvPr xmlns:dgm14="http://schemas.microsoft.com/office/drawing/2010/diagram" id="0" name="" descr="Main tenant une tablette numérique sur un bureau en bois rempli d’outils"/>
        </a:ext>
      </dgm:extLst>
    </dgm:pt>
    <dgm:pt modelId="{90F1325E-3389-4D2D-B7F0-A666AC43CBB9}" type="pres">
      <dgm:prSet presAssocID="{26AD7090-40B4-48E4-A93A-766CD5B39EF5}" presName="Subtitle" presStyleLbl="revTx" presStyleIdx="0" presStyleCnt="6">
        <dgm:presLayoutVars>
          <dgm:chMax val="0"/>
          <dgm:bulletEnabled/>
        </dgm:presLayoutVars>
      </dgm:prSet>
      <dgm:spPr/>
    </dgm:pt>
    <dgm:pt modelId="{A62BBDD1-00FB-4546-91B2-E001BA3DFBED}" type="pres">
      <dgm:prSet presAssocID="{26AD7090-40B4-48E4-A93A-766CD5B39EF5}" presName="Description" presStyleLbl="revTx" presStyleIdx="1" presStyleCnt="6">
        <dgm:presLayoutVars>
          <dgm:bulletEnabled/>
        </dgm:presLayoutVars>
      </dgm:prSet>
      <dgm:spPr/>
    </dgm:pt>
    <dgm:pt modelId="{1B8E0B9A-1346-4D5E-AB98-857B63C54926}" type="pres">
      <dgm:prSet presAssocID="{23E539CA-2322-4789-A429-B6FA5161DA4F}" presName="sibTrans" presStyleLbl="sibTrans2D1" presStyleIdx="0" presStyleCnt="0"/>
      <dgm:spPr/>
    </dgm:pt>
    <dgm:pt modelId="{D12D26DA-2937-41C6-A26A-D1E651EDFA5F}" type="pres">
      <dgm:prSet presAssocID="{2DF9EE41-7857-49C5-9A5C-DF6486952D45}" presName="Composite" presStyleCnt="0"/>
      <dgm:spPr/>
    </dgm:pt>
    <dgm:pt modelId="{42153984-2646-4643-BE36-44D3CD14C2DD}" type="pres">
      <dgm:prSet presAssocID="{2DF9EE41-7857-49C5-9A5C-DF6486952D45}"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4455" r="20547" b="3"/>
          <a:stretch/>
        </a:blipFill>
      </dgm:spPr>
      <dgm:extLst>
        <a:ext uri="{E40237B7-FDA0-4F09-8148-C483321AD2D9}">
          <dgm14:cNvPr xmlns:dgm14="http://schemas.microsoft.com/office/drawing/2010/diagram" id="0" name="" descr="Plan d’ensemble de trois collègues d’affaires travaillant ensemble dans leur bureau"/>
        </a:ext>
      </dgm:extLst>
    </dgm:pt>
    <dgm:pt modelId="{E183AD6B-7FD3-41C0-A6D5-97835FFAF072}" type="pres">
      <dgm:prSet presAssocID="{2DF9EE41-7857-49C5-9A5C-DF6486952D45}" presName="Subtitle" presStyleLbl="revTx" presStyleIdx="2" presStyleCnt="6">
        <dgm:presLayoutVars>
          <dgm:chMax val="0"/>
          <dgm:bulletEnabled/>
        </dgm:presLayoutVars>
      </dgm:prSet>
      <dgm:spPr/>
    </dgm:pt>
    <dgm:pt modelId="{10F3FA08-4B38-453C-BCE7-15908DBF12D0}" type="pres">
      <dgm:prSet presAssocID="{2DF9EE41-7857-49C5-9A5C-DF6486952D45}" presName="Description" presStyleLbl="revTx" presStyleIdx="3" presStyleCnt="6">
        <dgm:presLayoutVars>
          <dgm:bulletEnabled/>
        </dgm:presLayoutVars>
      </dgm:prSet>
      <dgm:spPr/>
    </dgm:pt>
    <dgm:pt modelId="{3E7D48AB-8242-4200-BE05-1A8534E5BC90}" type="pres">
      <dgm:prSet presAssocID="{96C48156-4567-4181-A349-F711F2506467}" presName="sibTrans" presStyleLbl="sibTrans2D1" presStyleIdx="0" presStyleCnt="0"/>
      <dgm:spPr/>
    </dgm:pt>
    <dgm:pt modelId="{4961F0A9-DCD7-4391-B1F8-A009473209D2}" type="pres">
      <dgm:prSet presAssocID="{12094AA7-B3A1-4BBC-93AA-53EB6B6AAF43}" presName="Composite" presStyleCnt="0"/>
      <dgm:spPr/>
    </dgm:pt>
    <dgm:pt modelId="{74EF787A-ECE4-45A2-9F35-B7BD66E4D4E4}" type="pres">
      <dgm:prSet presAssocID="{12094AA7-B3A1-4BBC-93AA-53EB6B6AAF43}"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8580" r="14671" b="2"/>
          <a:stretch/>
        </a:blipFill>
      </dgm:spPr>
      <dgm:extLst>
        <a:ext uri="{E40237B7-FDA0-4F09-8148-C483321AD2D9}">
          <dgm14:cNvPr xmlns:dgm14="http://schemas.microsoft.com/office/drawing/2010/diagram" id="0" name="" descr="Deux chaises de salle de réunion. Teinte bleue"/>
        </a:ext>
      </dgm:extLst>
    </dgm:pt>
    <dgm:pt modelId="{050A27CE-6A2C-488A-A8BA-BB005ED88E46}" type="pres">
      <dgm:prSet presAssocID="{12094AA7-B3A1-4BBC-93AA-53EB6B6AAF43}" presName="Subtitle" presStyleLbl="revTx" presStyleIdx="4" presStyleCnt="6">
        <dgm:presLayoutVars>
          <dgm:chMax val="0"/>
          <dgm:bulletEnabled/>
        </dgm:presLayoutVars>
      </dgm:prSet>
      <dgm:spPr/>
    </dgm:pt>
    <dgm:pt modelId="{078E9338-E613-4282-8D43-AEFCDCD147F1}" type="pres">
      <dgm:prSet presAssocID="{12094AA7-B3A1-4BBC-93AA-53EB6B6AAF43}" presName="Description" presStyleLbl="revTx" presStyleIdx="5" presStyleCnt="6">
        <dgm:presLayoutVars>
          <dgm:bulletEnabled/>
        </dgm:presLayoutVars>
      </dgm:prSet>
      <dgm:spPr/>
    </dgm:pt>
  </dgm:ptLst>
  <dgm:cxnLst>
    <dgm:cxn modelId="{8E2C2501-1B03-4D5F-B17C-9C34142C247F}" srcId="{10DEBFBD-9F1E-4511-AA56-FB060904D1B7}" destId="{26AD7090-40B4-48E4-A93A-766CD5B39EF5}" srcOrd="0" destOrd="0" parTransId="{57FABA04-89AD-4B6C-ABAF-42A47B0B2D6D}" sibTransId="{23E539CA-2322-4789-A429-B6FA5161DA4F}"/>
    <dgm:cxn modelId="{98843219-33B1-4D30-A8D3-8F5A4FA6F2DF}" srcId="{26AD7090-40B4-48E4-A93A-766CD5B39EF5}" destId="{6133C281-80DE-4877-AFF8-C8AD875CFF4C}" srcOrd="0" destOrd="0" parTransId="{21EFAFB4-BD75-4774-9828-08CAEDE8F263}" sibTransId="{2509E336-FFF2-4550-AB23-63F731FE8781}"/>
    <dgm:cxn modelId="{F74D441A-724F-41F1-982A-B70045A2DEC8}" type="presOf" srcId="{23E539CA-2322-4789-A429-B6FA5161DA4F}" destId="{1B8E0B9A-1346-4D5E-AB98-857B63C54926}" srcOrd="0" destOrd="0" presId="urn:microsoft.com/office/officeart/2024/3/layout/verticalVisualTextBlock1"/>
    <dgm:cxn modelId="{BD558722-6CDC-49AE-B395-0BCD2E542AC2}" type="presOf" srcId="{10DEBFBD-9F1E-4511-AA56-FB060904D1B7}" destId="{C814A2E0-F9CE-46E1-955A-88FCD03D154B}" srcOrd="0" destOrd="0" presId="urn:microsoft.com/office/officeart/2024/3/layout/verticalVisualTextBlock1"/>
    <dgm:cxn modelId="{1882FC3B-20A4-45D5-9260-F5D2E1ADCE04}" type="presOf" srcId="{26AD7090-40B4-48E4-A93A-766CD5B39EF5}" destId="{90F1325E-3389-4D2D-B7F0-A666AC43CBB9}" srcOrd="0" destOrd="0" presId="urn:microsoft.com/office/officeart/2024/3/layout/verticalVisualTextBlock1"/>
    <dgm:cxn modelId="{3EFF8D44-2C42-4F22-9CC0-19A3CAD32B4E}" type="presOf" srcId="{B33D32AB-2252-4A91-9AFF-96BD024123AF}" destId="{078E9338-E613-4282-8D43-AEFCDCD147F1}" srcOrd="0" destOrd="0" presId="urn:microsoft.com/office/officeart/2024/3/layout/verticalVisualTextBlock1"/>
    <dgm:cxn modelId="{C7B5797F-4075-4B10-9A54-A3CEFA9AE58D}" srcId="{2DF9EE41-7857-49C5-9A5C-DF6486952D45}" destId="{FF8CF712-8E6A-4CA0-A2E2-E951FBF8EE1F}" srcOrd="0" destOrd="0" parTransId="{0BCFF15D-8C12-4AA8-98F4-F5F6E77FF4A5}" sibTransId="{43BF7DFB-74B4-44AD-A371-E53BAB91B35D}"/>
    <dgm:cxn modelId="{0F354180-2291-4D29-98C7-A802CB1A9AF9}" type="presOf" srcId="{12094AA7-B3A1-4BBC-93AA-53EB6B6AAF43}" destId="{050A27CE-6A2C-488A-A8BA-BB005ED88E46}" srcOrd="0" destOrd="0" presId="urn:microsoft.com/office/officeart/2024/3/layout/verticalVisualTextBlock1"/>
    <dgm:cxn modelId="{C2344C81-3985-4689-AB08-1264A50D83D4}" type="presOf" srcId="{6133C281-80DE-4877-AFF8-C8AD875CFF4C}" destId="{A62BBDD1-00FB-4546-91B2-E001BA3DFBED}" srcOrd="0" destOrd="0" presId="urn:microsoft.com/office/officeart/2024/3/layout/verticalVisualTextBlock1"/>
    <dgm:cxn modelId="{86804188-5077-4F6E-B445-5EC45FFE10BD}" srcId="{10DEBFBD-9F1E-4511-AA56-FB060904D1B7}" destId="{2DF9EE41-7857-49C5-9A5C-DF6486952D45}" srcOrd="1" destOrd="0" parTransId="{FEB5C5DC-C7D9-4F2D-BEF6-8C677D8AAF0C}" sibTransId="{96C48156-4567-4181-A349-F711F2506467}"/>
    <dgm:cxn modelId="{07EBB388-685D-4DC7-886B-8F3F793A809D}" srcId="{12094AA7-B3A1-4BBC-93AA-53EB6B6AAF43}" destId="{B33D32AB-2252-4A91-9AFF-96BD024123AF}" srcOrd="0" destOrd="0" parTransId="{1C0242DB-0D19-4E83-BAC9-BF348A2BC87E}" sibTransId="{60C97067-DF89-47EA-BBD3-F288BB5D74B7}"/>
    <dgm:cxn modelId="{26E1AA8B-D06C-4DE8-90EF-16B0CF91979E}" srcId="{10DEBFBD-9F1E-4511-AA56-FB060904D1B7}" destId="{12094AA7-B3A1-4BBC-93AA-53EB6B6AAF43}" srcOrd="2" destOrd="0" parTransId="{FBDE054F-414F-49E1-9289-DC4CFD782B72}" sibTransId="{34042B2E-61CE-43DE-870C-112BD7153820}"/>
    <dgm:cxn modelId="{1DCC3290-BC80-4418-BDE8-2B8CC95CAACE}" type="presOf" srcId="{FF8CF712-8E6A-4CA0-A2E2-E951FBF8EE1F}" destId="{10F3FA08-4B38-453C-BCE7-15908DBF12D0}" srcOrd="0" destOrd="0" presId="urn:microsoft.com/office/officeart/2024/3/layout/verticalVisualTextBlock1"/>
    <dgm:cxn modelId="{431AE4C0-4692-4CB1-9AFA-0453259C7423}" type="presOf" srcId="{2DF9EE41-7857-49C5-9A5C-DF6486952D45}" destId="{E183AD6B-7FD3-41C0-A6D5-97835FFAF072}" srcOrd="0" destOrd="0" presId="urn:microsoft.com/office/officeart/2024/3/layout/verticalVisualTextBlock1"/>
    <dgm:cxn modelId="{278C52E5-F5BB-461B-BD3A-088EFB41B5A8}" type="presOf" srcId="{96C48156-4567-4181-A349-F711F2506467}" destId="{3E7D48AB-8242-4200-BE05-1A8534E5BC90}" srcOrd="0" destOrd="0" presId="urn:microsoft.com/office/officeart/2024/3/layout/verticalVisualTextBlock1"/>
    <dgm:cxn modelId="{46634DA9-680D-4C6E-8E47-54087B516892}" type="presParOf" srcId="{C814A2E0-F9CE-46E1-955A-88FCD03D154B}" destId="{38F1B429-475D-4897-B067-7437DE597D19}" srcOrd="0" destOrd="0" presId="urn:microsoft.com/office/officeart/2024/3/layout/verticalVisualTextBlock1"/>
    <dgm:cxn modelId="{6992E473-50ED-4C24-AC1F-E343FD1E9A91}" type="presParOf" srcId="{38F1B429-475D-4897-B067-7437DE597D19}" destId="{75F34238-D427-4518-B13D-57B0D5243135}" srcOrd="0" destOrd="0" presId="urn:microsoft.com/office/officeart/2024/3/layout/verticalVisualTextBlock1"/>
    <dgm:cxn modelId="{2CC7C5ED-6A78-4EB6-B0C7-AA3D5A734745}" type="presParOf" srcId="{38F1B429-475D-4897-B067-7437DE597D19}" destId="{90F1325E-3389-4D2D-B7F0-A666AC43CBB9}" srcOrd="1" destOrd="0" presId="urn:microsoft.com/office/officeart/2024/3/layout/verticalVisualTextBlock1"/>
    <dgm:cxn modelId="{056F1BAD-BFED-44D7-8173-06B0CB23E5A4}" type="presParOf" srcId="{38F1B429-475D-4897-B067-7437DE597D19}" destId="{A62BBDD1-00FB-4546-91B2-E001BA3DFBED}" srcOrd="2" destOrd="0" presId="urn:microsoft.com/office/officeart/2024/3/layout/verticalVisualTextBlock1"/>
    <dgm:cxn modelId="{8735409B-ABE6-45FE-BF68-EA9A9DA867C0}" type="presParOf" srcId="{C814A2E0-F9CE-46E1-955A-88FCD03D154B}" destId="{1B8E0B9A-1346-4D5E-AB98-857B63C54926}" srcOrd="1" destOrd="0" presId="urn:microsoft.com/office/officeart/2024/3/layout/verticalVisualTextBlock1"/>
    <dgm:cxn modelId="{661EDA92-C751-4112-916E-9E169127F0A6}" type="presParOf" srcId="{C814A2E0-F9CE-46E1-955A-88FCD03D154B}" destId="{D12D26DA-2937-41C6-A26A-D1E651EDFA5F}" srcOrd="2" destOrd="0" presId="urn:microsoft.com/office/officeart/2024/3/layout/verticalVisualTextBlock1"/>
    <dgm:cxn modelId="{037691B3-84B1-4043-B457-2A059B37CFDD}" type="presParOf" srcId="{D12D26DA-2937-41C6-A26A-D1E651EDFA5F}" destId="{42153984-2646-4643-BE36-44D3CD14C2DD}" srcOrd="0" destOrd="0" presId="urn:microsoft.com/office/officeart/2024/3/layout/verticalVisualTextBlock1"/>
    <dgm:cxn modelId="{55AC3271-1B4B-4B80-A66E-D1EF77759A34}" type="presParOf" srcId="{D12D26DA-2937-41C6-A26A-D1E651EDFA5F}" destId="{E183AD6B-7FD3-41C0-A6D5-97835FFAF072}" srcOrd="1" destOrd="0" presId="urn:microsoft.com/office/officeart/2024/3/layout/verticalVisualTextBlock1"/>
    <dgm:cxn modelId="{B3456E84-16AA-48E4-BD98-E249A21335C5}" type="presParOf" srcId="{D12D26DA-2937-41C6-A26A-D1E651EDFA5F}" destId="{10F3FA08-4B38-453C-BCE7-15908DBF12D0}" srcOrd="2" destOrd="0" presId="urn:microsoft.com/office/officeart/2024/3/layout/verticalVisualTextBlock1"/>
    <dgm:cxn modelId="{CD4B977F-97C3-46E2-A00F-A02FCC58371E}" type="presParOf" srcId="{C814A2E0-F9CE-46E1-955A-88FCD03D154B}" destId="{3E7D48AB-8242-4200-BE05-1A8534E5BC90}" srcOrd="3" destOrd="0" presId="urn:microsoft.com/office/officeart/2024/3/layout/verticalVisualTextBlock1"/>
    <dgm:cxn modelId="{168C2B3A-501C-412A-A06A-385B1CE83796}" type="presParOf" srcId="{C814A2E0-F9CE-46E1-955A-88FCD03D154B}" destId="{4961F0A9-DCD7-4391-B1F8-A009473209D2}" srcOrd="4" destOrd="0" presId="urn:microsoft.com/office/officeart/2024/3/layout/verticalVisualTextBlock1"/>
    <dgm:cxn modelId="{7EFBFD6F-49B5-4844-A221-6B8D180B8CE4}" type="presParOf" srcId="{4961F0A9-DCD7-4391-B1F8-A009473209D2}" destId="{74EF787A-ECE4-45A2-9F35-B7BD66E4D4E4}" srcOrd="0" destOrd="0" presId="urn:microsoft.com/office/officeart/2024/3/layout/verticalVisualTextBlock1"/>
    <dgm:cxn modelId="{7113A040-9349-47AB-8762-889D400A8F0B}" type="presParOf" srcId="{4961F0A9-DCD7-4391-B1F8-A009473209D2}" destId="{050A27CE-6A2C-488A-A8BA-BB005ED88E46}" srcOrd="1" destOrd="0" presId="urn:microsoft.com/office/officeart/2024/3/layout/verticalVisualTextBlock1"/>
    <dgm:cxn modelId="{0A3BCF16-1C6B-4CDF-907E-47F677CC3A70}" type="presParOf" srcId="{4961F0A9-DCD7-4391-B1F8-A009473209D2}" destId="{078E9338-E613-4282-8D43-AEFCDCD147F1}"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9A86C8-8FC1-4393-BFDF-7AF4128A582D}"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31295D00-EB1E-41C0-8173-D51F0D47DA07}">
      <dgm:prSet/>
      <dgm:spPr/>
      <dgm:t>
        <a:bodyPr/>
        <a:lstStyle/>
        <a:p>
          <a:pPr>
            <a:lnSpc>
              <a:spcPct val="100000"/>
            </a:lnSpc>
            <a:defRPr b="1"/>
          </a:pPr>
          <a:r>
            <a:rPr lang="fr-FR"/>
            <a:t>Rôle du CSE</a:t>
          </a:r>
          <a:endParaRPr lang="en-US"/>
        </a:p>
      </dgm:t>
    </dgm:pt>
    <dgm:pt modelId="{6E62CE07-D894-411C-BEDF-73C44864E72D}" type="parTrans" cxnId="{2A20F799-8B3E-4433-86ED-DF84D933EF1C}">
      <dgm:prSet/>
      <dgm:spPr/>
      <dgm:t>
        <a:bodyPr/>
        <a:lstStyle/>
        <a:p>
          <a:endParaRPr lang="en-US"/>
        </a:p>
      </dgm:t>
    </dgm:pt>
    <dgm:pt modelId="{9AC4940A-50E2-4CCB-9B6D-6D725110B74F}" type="sibTrans" cxnId="{2A20F799-8B3E-4433-86ED-DF84D933EF1C}">
      <dgm:prSet/>
      <dgm:spPr/>
      <dgm:t>
        <a:bodyPr/>
        <a:lstStyle/>
        <a:p>
          <a:pPr>
            <a:lnSpc>
              <a:spcPct val="100000"/>
            </a:lnSpc>
            <a:defRPr b="1"/>
          </a:pPr>
          <a:endParaRPr lang="en-US"/>
        </a:p>
      </dgm:t>
    </dgm:pt>
    <dgm:pt modelId="{6B69FB5E-4CAB-4E4F-9727-733F170069CD}">
      <dgm:prSet/>
      <dgm:spPr/>
      <dgm:t>
        <a:bodyPr/>
        <a:lstStyle/>
        <a:p>
          <a:pPr>
            <a:lnSpc>
              <a:spcPct val="100000"/>
            </a:lnSpc>
          </a:pPr>
          <a:r>
            <a:rPr lang="fr-FR"/>
            <a:t>Le CSE joue un rôle fondamental dans la représentation des salariés et leur bien-être au travail, assurant ainsi une voix aux employés.</a:t>
          </a:r>
          <a:endParaRPr lang="en-US"/>
        </a:p>
      </dgm:t>
    </dgm:pt>
    <dgm:pt modelId="{A3B5CFAE-8D25-47C5-9061-C18CBAAB20C0}" type="parTrans" cxnId="{7C01234D-55D9-47F2-91E7-FED9CC8D7F7E}">
      <dgm:prSet/>
      <dgm:spPr/>
      <dgm:t>
        <a:bodyPr/>
        <a:lstStyle/>
        <a:p>
          <a:endParaRPr lang="en-US"/>
        </a:p>
      </dgm:t>
    </dgm:pt>
    <dgm:pt modelId="{62618AB5-D282-455E-9F4A-53B85C7ED1D8}" type="sibTrans" cxnId="{7C01234D-55D9-47F2-91E7-FED9CC8D7F7E}">
      <dgm:prSet/>
      <dgm:spPr/>
      <dgm:t>
        <a:bodyPr/>
        <a:lstStyle/>
        <a:p>
          <a:endParaRPr lang="en-US"/>
        </a:p>
      </dgm:t>
    </dgm:pt>
    <dgm:pt modelId="{54CC78FB-B79A-40EE-AA6D-606A641D5119}">
      <dgm:prSet/>
      <dgm:spPr/>
      <dgm:t>
        <a:bodyPr/>
        <a:lstStyle/>
        <a:p>
          <a:pPr>
            <a:lnSpc>
              <a:spcPct val="100000"/>
            </a:lnSpc>
            <a:defRPr b="1"/>
          </a:pPr>
          <a:r>
            <a:rPr lang="fr-FR"/>
            <a:t>Amélioration des conditions de travail</a:t>
          </a:r>
          <a:endParaRPr lang="en-US"/>
        </a:p>
      </dgm:t>
    </dgm:pt>
    <dgm:pt modelId="{4A7A8CD2-7142-4250-9FB0-C7B0C0BE3C94}" type="parTrans" cxnId="{55BBD8A9-00E4-4E75-8FB8-48E7E637DD08}">
      <dgm:prSet/>
      <dgm:spPr/>
      <dgm:t>
        <a:bodyPr/>
        <a:lstStyle/>
        <a:p>
          <a:endParaRPr lang="en-US"/>
        </a:p>
      </dgm:t>
    </dgm:pt>
    <dgm:pt modelId="{B96AF2A3-146F-448A-B907-68EB0370AB08}" type="sibTrans" cxnId="{55BBD8A9-00E4-4E75-8FB8-48E7E637DD08}">
      <dgm:prSet/>
      <dgm:spPr/>
      <dgm:t>
        <a:bodyPr/>
        <a:lstStyle/>
        <a:p>
          <a:pPr>
            <a:lnSpc>
              <a:spcPct val="100000"/>
            </a:lnSpc>
            <a:defRPr b="1"/>
          </a:pPr>
          <a:endParaRPr lang="en-US"/>
        </a:p>
      </dgm:t>
    </dgm:pt>
    <dgm:pt modelId="{A8244C76-EBBE-42E9-BB25-0E52622217BC}">
      <dgm:prSet/>
      <dgm:spPr/>
      <dgm:t>
        <a:bodyPr/>
        <a:lstStyle/>
        <a:p>
          <a:pPr>
            <a:lnSpc>
              <a:spcPct val="100000"/>
            </a:lnSpc>
          </a:pPr>
          <a:r>
            <a:rPr lang="fr-FR"/>
            <a:t>En améliorant les conditions de travail, le CSE contribue à une ambiance de travail positive et à la satisfaction des employés.</a:t>
          </a:r>
          <a:endParaRPr lang="en-US"/>
        </a:p>
      </dgm:t>
    </dgm:pt>
    <dgm:pt modelId="{BE8A21FB-E66D-4CB5-BB11-12AEDDC815F4}" type="parTrans" cxnId="{FC741B50-5FC0-4EED-B6AD-756230C8ABF6}">
      <dgm:prSet/>
      <dgm:spPr/>
      <dgm:t>
        <a:bodyPr/>
        <a:lstStyle/>
        <a:p>
          <a:endParaRPr lang="en-US"/>
        </a:p>
      </dgm:t>
    </dgm:pt>
    <dgm:pt modelId="{98B34E0D-419C-4716-8CB4-9D4DF37C0FF0}" type="sibTrans" cxnId="{FC741B50-5FC0-4EED-B6AD-756230C8ABF6}">
      <dgm:prSet/>
      <dgm:spPr/>
      <dgm:t>
        <a:bodyPr/>
        <a:lstStyle/>
        <a:p>
          <a:endParaRPr lang="en-US"/>
        </a:p>
      </dgm:t>
    </dgm:pt>
    <dgm:pt modelId="{F994EA0F-68DB-4C5B-A41F-2218FC5DC3B6}">
      <dgm:prSet/>
      <dgm:spPr/>
      <dgm:t>
        <a:bodyPr/>
        <a:lstStyle/>
        <a:p>
          <a:pPr>
            <a:lnSpc>
              <a:spcPct val="100000"/>
            </a:lnSpc>
            <a:defRPr b="1"/>
          </a:pPr>
          <a:r>
            <a:rPr lang="fr-FR"/>
            <a:t>Évolution du CSE</a:t>
          </a:r>
          <a:endParaRPr lang="en-US"/>
        </a:p>
      </dgm:t>
    </dgm:pt>
    <dgm:pt modelId="{5085C414-58FB-4FA8-BA40-8183CF29400B}" type="parTrans" cxnId="{E764A6FD-2FE5-466F-82D7-15F7E16238A6}">
      <dgm:prSet/>
      <dgm:spPr/>
      <dgm:t>
        <a:bodyPr/>
        <a:lstStyle/>
        <a:p>
          <a:endParaRPr lang="en-US"/>
        </a:p>
      </dgm:t>
    </dgm:pt>
    <dgm:pt modelId="{BF15700C-5F9D-4F69-8C64-95A92DDBCFE4}" type="sibTrans" cxnId="{E764A6FD-2FE5-466F-82D7-15F7E16238A6}">
      <dgm:prSet/>
      <dgm:spPr/>
      <dgm:t>
        <a:bodyPr/>
        <a:lstStyle/>
        <a:p>
          <a:endParaRPr lang="en-US"/>
        </a:p>
      </dgm:t>
    </dgm:pt>
    <dgm:pt modelId="{4760468A-B059-490A-99B2-747524C3029D}">
      <dgm:prSet/>
      <dgm:spPr/>
      <dgm:t>
        <a:bodyPr/>
        <a:lstStyle/>
        <a:p>
          <a:pPr>
            <a:lnSpc>
              <a:spcPct val="100000"/>
            </a:lnSpc>
          </a:pPr>
          <a:r>
            <a:rPr lang="fr-FR"/>
            <a:t>Avec chaque défi surmonté, le CSE s'adapte et évolue, continuant à favoriser le dialogue entre les employés et la direction.</a:t>
          </a:r>
          <a:endParaRPr lang="en-US"/>
        </a:p>
      </dgm:t>
    </dgm:pt>
    <dgm:pt modelId="{79C2025B-0A16-4EA2-8E7E-BCB731DB3BBB}" type="parTrans" cxnId="{CFE952A2-CF49-4F25-AAF4-71AA4B0BCE4D}">
      <dgm:prSet/>
      <dgm:spPr/>
      <dgm:t>
        <a:bodyPr/>
        <a:lstStyle/>
        <a:p>
          <a:endParaRPr lang="en-US"/>
        </a:p>
      </dgm:t>
    </dgm:pt>
    <dgm:pt modelId="{4AF1E245-E447-4FC6-9297-52DA8AECC137}" type="sibTrans" cxnId="{CFE952A2-CF49-4F25-AAF4-71AA4B0BCE4D}">
      <dgm:prSet/>
      <dgm:spPr/>
      <dgm:t>
        <a:bodyPr/>
        <a:lstStyle/>
        <a:p>
          <a:endParaRPr lang="en-US"/>
        </a:p>
      </dgm:t>
    </dgm:pt>
    <dgm:pt modelId="{8203D5AF-BC07-4FD1-AFED-EE47BF68E20E}" type="pres">
      <dgm:prSet presAssocID="{F79A86C8-8FC1-4393-BFDF-7AF4128A582D}" presName="Name0" presStyleCnt="0">
        <dgm:presLayoutVars>
          <dgm:dir/>
          <dgm:resizeHandles val="exact"/>
        </dgm:presLayoutVars>
      </dgm:prSet>
      <dgm:spPr/>
    </dgm:pt>
    <dgm:pt modelId="{92B2B70E-B4A6-42CE-B56C-18B1108E9E21}" type="pres">
      <dgm:prSet presAssocID="{31295D00-EB1E-41C0-8173-D51F0D47DA07}" presName="compNode" presStyleCnt="0"/>
      <dgm:spPr/>
    </dgm:pt>
    <dgm:pt modelId="{2EEE7D8C-ADBE-411B-A4DF-AB5558407EF3}" type="pres">
      <dgm:prSet presAssocID="{31295D00-EB1E-41C0-8173-D51F0D47DA07}" presName="pictRect" presStyleLbl="revTx" presStyleIdx="0" presStyleCnt="6">
        <dgm:presLayoutVars>
          <dgm:chMax val="0"/>
          <dgm:bulletEnabled/>
        </dgm:presLayoutVars>
      </dgm:prSet>
      <dgm:spPr/>
    </dgm:pt>
    <dgm:pt modelId="{AFAF6984-0EE7-4113-9625-EED5EB4EBEBA}" type="pres">
      <dgm:prSet presAssocID="{31295D00-EB1E-41C0-8173-D51F0D47DA07}" presName="textRect" presStyleLbl="revTx" presStyleIdx="1" presStyleCnt="6">
        <dgm:presLayoutVars>
          <dgm:bulletEnabled/>
        </dgm:presLayoutVars>
      </dgm:prSet>
      <dgm:spPr/>
    </dgm:pt>
    <dgm:pt modelId="{3BADFE90-4329-46C5-8FDE-C46519BF4EF1}" type="pres">
      <dgm:prSet presAssocID="{9AC4940A-50E2-4CCB-9B6D-6D725110B74F}" presName="sibTrans" presStyleLbl="sibTrans2D1" presStyleIdx="0" presStyleCnt="0"/>
      <dgm:spPr/>
    </dgm:pt>
    <dgm:pt modelId="{07F7D900-9188-4A41-8A89-576B2422BEC8}" type="pres">
      <dgm:prSet presAssocID="{54CC78FB-B79A-40EE-AA6D-606A641D5119}" presName="compNode" presStyleCnt="0"/>
      <dgm:spPr/>
    </dgm:pt>
    <dgm:pt modelId="{87EDC62F-B6A0-4EC6-945C-8597A2BC12ED}" type="pres">
      <dgm:prSet presAssocID="{54CC78FB-B79A-40EE-AA6D-606A641D5119}" presName="pictRect" presStyleLbl="revTx" presStyleIdx="2" presStyleCnt="6">
        <dgm:presLayoutVars>
          <dgm:chMax val="0"/>
          <dgm:bulletEnabled/>
        </dgm:presLayoutVars>
      </dgm:prSet>
      <dgm:spPr/>
    </dgm:pt>
    <dgm:pt modelId="{2A6E6BE5-F953-4C0F-A58C-F3617B1F66F1}" type="pres">
      <dgm:prSet presAssocID="{54CC78FB-B79A-40EE-AA6D-606A641D5119}" presName="textRect" presStyleLbl="revTx" presStyleIdx="3" presStyleCnt="6">
        <dgm:presLayoutVars>
          <dgm:bulletEnabled/>
        </dgm:presLayoutVars>
      </dgm:prSet>
      <dgm:spPr/>
    </dgm:pt>
    <dgm:pt modelId="{B8303D37-1B10-4E74-B240-DB3535F36C28}" type="pres">
      <dgm:prSet presAssocID="{B96AF2A3-146F-448A-B907-68EB0370AB08}" presName="sibTrans" presStyleLbl="sibTrans2D1" presStyleIdx="0" presStyleCnt="0"/>
      <dgm:spPr/>
    </dgm:pt>
    <dgm:pt modelId="{9C22C059-A078-4E85-945D-2582EE193A3C}" type="pres">
      <dgm:prSet presAssocID="{F994EA0F-68DB-4C5B-A41F-2218FC5DC3B6}" presName="compNode" presStyleCnt="0"/>
      <dgm:spPr/>
    </dgm:pt>
    <dgm:pt modelId="{280FC844-2B26-487D-84B3-A75DAC18261C}" type="pres">
      <dgm:prSet presAssocID="{F994EA0F-68DB-4C5B-A41F-2218FC5DC3B6}" presName="pictRect" presStyleLbl="revTx" presStyleIdx="4" presStyleCnt="6">
        <dgm:presLayoutVars>
          <dgm:chMax val="0"/>
          <dgm:bulletEnabled/>
        </dgm:presLayoutVars>
      </dgm:prSet>
      <dgm:spPr/>
    </dgm:pt>
    <dgm:pt modelId="{205692E6-3266-4886-A499-5632552C3F6B}" type="pres">
      <dgm:prSet presAssocID="{F994EA0F-68DB-4C5B-A41F-2218FC5DC3B6}" presName="textRect" presStyleLbl="revTx" presStyleIdx="5" presStyleCnt="6">
        <dgm:presLayoutVars>
          <dgm:bulletEnabled/>
        </dgm:presLayoutVars>
      </dgm:prSet>
      <dgm:spPr/>
    </dgm:pt>
  </dgm:ptLst>
  <dgm:cxnLst>
    <dgm:cxn modelId="{7640BD27-F6BE-404F-B63A-3652B45AE8FC}" type="presOf" srcId="{B96AF2A3-146F-448A-B907-68EB0370AB08}" destId="{B8303D37-1B10-4E74-B240-DB3535F36C28}" srcOrd="0" destOrd="0" presId="urn:microsoft.com/office/officeart/2024/3/layout/hArchList1"/>
    <dgm:cxn modelId="{7ED3B664-213A-4CB5-8E3F-656F1FD7526F}" type="presOf" srcId="{6B69FB5E-4CAB-4E4F-9727-733F170069CD}" destId="{AFAF6984-0EE7-4113-9625-EED5EB4EBEBA}" srcOrd="0" destOrd="0" presId="urn:microsoft.com/office/officeart/2024/3/layout/hArchList1"/>
    <dgm:cxn modelId="{7C01234D-55D9-47F2-91E7-FED9CC8D7F7E}" srcId="{31295D00-EB1E-41C0-8173-D51F0D47DA07}" destId="{6B69FB5E-4CAB-4E4F-9727-733F170069CD}" srcOrd="0" destOrd="0" parTransId="{A3B5CFAE-8D25-47C5-9061-C18CBAAB20C0}" sibTransId="{62618AB5-D282-455E-9F4A-53B85C7ED1D8}"/>
    <dgm:cxn modelId="{FC741B50-5FC0-4EED-B6AD-756230C8ABF6}" srcId="{54CC78FB-B79A-40EE-AA6D-606A641D5119}" destId="{A8244C76-EBBE-42E9-BB25-0E52622217BC}" srcOrd="0" destOrd="0" parTransId="{BE8A21FB-E66D-4CB5-BB11-12AEDDC815F4}" sibTransId="{98B34E0D-419C-4716-8CB4-9D4DF37C0FF0}"/>
    <dgm:cxn modelId="{60AC7978-66F5-44D8-9E41-74250C6CC9C0}" type="presOf" srcId="{4760468A-B059-490A-99B2-747524C3029D}" destId="{205692E6-3266-4886-A499-5632552C3F6B}" srcOrd="0" destOrd="0" presId="urn:microsoft.com/office/officeart/2024/3/layout/hArchList1"/>
    <dgm:cxn modelId="{E876FF5A-74FF-4402-A64E-249FAC57E494}" type="presOf" srcId="{9AC4940A-50E2-4CCB-9B6D-6D725110B74F}" destId="{3BADFE90-4329-46C5-8FDE-C46519BF4EF1}" srcOrd="0" destOrd="0" presId="urn:microsoft.com/office/officeart/2024/3/layout/hArchList1"/>
    <dgm:cxn modelId="{2A20F799-8B3E-4433-86ED-DF84D933EF1C}" srcId="{F79A86C8-8FC1-4393-BFDF-7AF4128A582D}" destId="{31295D00-EB1E-41C0-8173-D51F0D47DA07}" srcOrd="0" destOrd="0" parTransId="{6E62CE07-D894-411C-BEDF-73C44864E72D}" sibTransId="{9AC4940A-50E2-4CCB-9B6D-6D725110B74F}"/>
    <dgm:cxn modelId="{CFE952A2-CF49-4F25-AAF4-71AA4B0BCE4D}" srcId="{F994EA0F-68DB-4C5B-A41F-2218FC5DC3B6}" destId="{4760468A-B059-490A-99B2-747524C3029D}" srcOrd="0" destOrd="0" parTransId="{79C2025B-0A16-4EA2-8E7E-BCB731DB3BBB}" sibTransId="{4AF1E245-E447-4FC6-9297-52DA8AECC137}"/>
    <dgm:cxn modelId="{55BBD8A9-00E4-4E75-8FB8-48E7E637DD08}" srcId="{F79A86C8-8FC1-4393-BFDF-7AF4128A582D}" destId="{54CC78FB-B79A-40EE-AA6D-606A641D5119}" srcOrd="1" destOrd="0" parTransId="{4A7A8CD2-7142-4250-9FB0-C7B0C0BE3C94}" sibTransId="{B96AF2A3-146F-448A-B907-68EB0370AB08}"/>
    <dgm:cxn modelId="{C9BBD2B0-1BE2-4E38-B174-4255E8E09749}" type="presOf" srcId="{A8244C76-EBBE-42E9-BB25-0E52622217BC}" destId="{2A6E6BE5-F953-4C0F-A58C-F3617B1F66F1}" srcOrd="0" destOrd="0" presId="urn:microsoft.com/office/officeart/2024/3/layout/hArchList1"/>
    <dgm:cxn modelId="{EF41BDBC-C130-4727-A7CF-CE6EC3F5EB65}" type="presOf" srcId="{F994EA0F-68DB-4C5B-A41F-2218FC5DC3B6}" destId="{280FC844-2B26-487D-84B3-A75DAC18261C}" srcOrd="0" destOrd="0" presId="urn:microsoft.com/office/officeart/2024/3/layout/hArchList1"/>
    <dgm:cxn modelId="{5A8E79CE-CD50-4FF6-84BC-630F206D5A9A}" type="presOf" srcId="{31295D00-EB1E-41C0-8173-D51F0D47DA07}" destId="{2EEE7D8C-ADBE-411B-A4DF-AB5558407EF3}" srcOrd="0" destOrd="0" presId="urn:microsoft.com/office/officeart/2024/3/layout/hArchList1"/>
    <dgm:cxn modelId="{5D7A42EF-1B62-47C4-8E0F-D0C075980902}" type="presOf" srcId="{54CC78FB-B79A-40EE-AA6D-606A641D5119}" destId="{87EDC62F-B6A0-4EC6-945C-8597A2BC12ED}" srcOrd="0" destOrd="0" presId="urn:microsoft.com/office/officeart/2024/3/layout/hArchList1"/>
    <dgm:cxn modelId="{8A5DCAF9-5A19-4D89-B85A-DC0D77EE6802}" type="presOf" srcId="{F79A86C8-8FC1-4393-BFDF-7AF4128A582D}" destId="{8203D5AF-BC07-4FD1-AFED-EE47BF68E20E}" srcOrd="0" destOrd="0" presId="urn:microsoft.com/office/officeart/2024/3/layout/hArchList1"/>
    <dgm:cxn modelId="{E764A6FD-2FE5-466F-82D7-15F7E16238A6}" srcId="{F79A86C8-8FC1-4393-BFDF-7AF4128A582D}" destId="{F994EA0F-68DB-4C5B-A41F-2218FC5DC3B6}" srcOrd="2" destOrd="0" parTransId="{5085C414-58FB-4FA8-BA40-8183CF29400B}" sibTransId="{BF15700C-5F9D-4F69-8C64-95A92DDBCFE4}"/>
    <dgm:cxn modelId="{AC94C152-11A8-45DE-BC49-52EF2D427B42}" type="presParOf" srcId="{8203D5AF-BC07-4FD1-AFED-EE47BF68E20E}" destId="{92B2B70E-B4A6-42CE-B56C-18B1108E9E21}" srcOrd="0" destOrd="0" presId="urn:microsoft.com/office/officeart/2024/3/layout/hArchList1"/>
    <dgm:cxn modelId="{958E0725-627C-4C0D-B9EC-7BFB6A991AD8}" type="presParOf" srcId="{92B2B70E-B4A6-42CE-B56C-18B1108E9E21}" destId="{2EEE7D8C-ADBE-411B-A4DF-AB5558407EF3}" srcOrd="0" destOrd="0" presId="urn:microsoft.com/office/officeart/2024/3/layout/hArchList1"/>
    <dgm:cxn modelId="{6EFFCF4B-3BF4-4B4B-B7F5-669822DB1821}" type="presParOf" srcId="{92B2B70E-B4A6-42CE-B56C-18B1108E9E21}" destId="{AFAF6984-0EE7-4113-9625-EED5EB4EBEBA}" srcOrd="1" destOrd="0" presId="urn:microsoft.com/office/officeart/2024/3/layout/hArchList1"/>
    <dgm:cxn modelId="{2F4CF23C-BDB0-41DD-8CA3-047C03DDEFC8}" type="presParOf" srcId="{8203D5AF-BC07-4FD1-AFED-EE47BF68E20E}" destId="{3BADFE90-4329-46C5-8FDE-C46519BF4EF1}" srcOrd="1" destOrd="0" presId="urn:microsoft.com/office/officeart/2024/3/layout/hArchList1"/>
    <dgm:cxn modelId="{BD7C0EB5-6A84-41D6-A4A2-4E7CF99F2FCF}" type="presParOf" srcId="{8203D5AF-BC07-4FD1-AFED-EE47BF68E20E}" destId="{07F7D900-9188-4A41-8A89-576B2422BEC8}" srcOrd="2" destOrd="0" presId="urn:microsoft.com/office/officeart/2024/3/layout/hArchList1"/>
    <dgm:cxn modelId="{14895B60-22AA-400F-9BEE-466E7A4711D0}" type="presParOf" srcId="{07F7D900-9188-4A41-8A89-576B2422BEC8}" destId="{87EDC62F-B6A0-4EC6-945C-8597A2BC12ED}" srcOrd="0" destOrd="0" presId="urn:microsoft.com/office/officeart/2024/3/layout/hArchList1"/>
    <dgm:cxn modelId="{565A949B-FAD5-4BE3-8E04-A6546B5D6BA1}" type="presParOf" srcId="{07F7D900-9188-4A41-8A89-576B2422BEC8}" destId="{2A6E6BE5-F953-4C0F-A58C-F3617B1F66F1}" srcOrd="1" destOrd="0" presId="urn:microsoft.com/office/officeart/2024/3/layout/hArchList1"/>
    <dgm:cxn modelId="{9EF7DE68-D8A3-4464-AB3A-9585F777E3B2}" type="presParOf" srcId="{8203D5AF-BC07-4FD1-AFED-EE47BF68E20E}" destId="{B8303D37-1B10-4E74-B240-DB3535F36C28}" srcOrd="3" destOrd="0" presId="urn:microsoft.com/office/officeart/2024/3/layout/hArchList1"/>
    <dgm:cxn modelId="{31AAC2A7-54DD-4A4C-A675-17021CDC5604}" type="presParOf" srcId="{8203D5AF-BC07-4FD1-AFED-EE47BF68E20E}" destId="{9C22C059-A078-4E85-945D-2582EE193A3C}" srcOrd="4" destOrd="0" presId="urn:microsoft.com/office/officeart/2024/3/layout/hArchList1"/>
    <dgm:cxn modelId="{8FE3FDD2-A1D6-4008-B607-ACE2064A70A0}" type="presParOf" srcId="{9C22C059-A078-4E85-945D-2582EE193A3C}" destId="{280FC844-2B26-487D-84B3-A75DAC18261C}" srcOrd="0" destOrd="0" presId="urn:microsoft.com/office/officeart/2024/3/layout/hArchList1"/>
    <dgm:cxn modelId="{99C778EA-D262-4BE7-812D-55E0D0362B21}" type="presParOf" srcId="{9C22C059-A078-4E85-945D-2582EE193A3C}" destId="{205692E6-3266-4886-A499-5632552C3F6B}"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ED032-EDF1-4001-AD1F-F738CC48DBBC}">
      <dsp:nvSpPr>
        <dsp:cNvPr id="0" name=""/>
        <dsp:cNvSpPr/>
      </dsp:nvSpPr>
      <dsp:spPr>
        <a:xfrm>
          <a:off x="0" y="0"/>
          <a:ext cx="1854553" cy="185455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2157" r="21094" b="2"/>
          <a:stretch/>
        </a:blipFill>
        <a:ln>
          <a:noFill/>
        </a:ln>
        <a:effectLst/>
      </dsp:spPr>
      <dsp:style>
        <a:lnRef idx="0">
          <a:scrgbClr r="0" g="0" b="0"/>
        </a:lnRef>
        <a:fillRef idx="3">
          <a:scrgbClr r="0" g="0" b="0"/>
        </a:fillRef>
        <a:effectRef idx="2">
          <a:scrgbClr r="0" g="0" b="0"/>
        </a:effectRef>
        <a:fontRef idx="minor">
          <a:schemeClr val="lt1"/>
        </a:fontRef>
      </dsp:style>
    </dsp:sp>
    <dsp:sp modelId="{93549D95-EACB-4B8B-9710-2DA1ECE9A666}">
      <dsp:nvSpPr>
        <dsp:cNvPr id="0" name=""/>
        <dsp:cNvSpPr/>
      </dsp:nvSpPr>
      <dsp:spPr>
        <a:xfrm>
          <a:off x="2034553" y="0"/>
          <a:ext cx="4155226" cy="370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Évolution du cadre législatif</a:t>
          </a:r>
        </a:p>
      </dsp:txBody>
      <dsp:txXfrm>
        <a:off x="2034553" y="0"/>
        <a:ext cx="4155226" cy="370034"/>
      </dsp:txXfrm>
    </dsp:sp>
    <dsp:sp modelId="{10081B31-0296-47B1-AD40-BCAFDEC715AD}">
      <dsp:nvSpPr>
        <dsp:cNvPr id="0" name=""/>
        <dsp:cNvSpPr/>
      </dsp:nvSpPr>
      <dsp:spPr>
        <a:xfrm>
          <a:off x="2034553" y="370034"/>
          <a:ext cx="4155226" cy="1484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 cadre législatif autour du CSE subit des modifications fréquentes, il est crucial de suivre ces évolutions.</a:t>
          </a:r>
        </a:p>
      </dsp:txBody>
      <dsp:txXfrm>
        <a:off x="2034553" y="370034"/>
        <a:ext cx="4155226" cy="1484518"/>
      </dsp:txXfrm>
    </dsp:sp>
    <dsp:sp modelId="{3C6B66E7-BDAA-454E-A5AC-CE0F7CD2814E}">
      <dsp:nvSpPr>
        <dsp:cNvPr id="0" name=""/>
        <dsp:cNvSpPr/>
      </dsp:nvSpPr>
      <dsp:spPr>
        <a:xfrm>
          <a:off x="0" y="2002917"/>
          <a:ext cx="1854553" cy="185455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0065" r="13186" b="2"/>
          <a:stretch/>
        </a:blipFill>
        <a:ln>
          <a:noFill/>
        </a:ln>
        <a:effectLst/>
      </dsp:spPr>
      <dsp:style>
        <a:lnRef idx="0">
          <a:scrgbClr r="0" g="0" b="0"/>
        </a:lnRef>
        <a:fillRef idx="3">
          <a:scrgbClr r="0" g="0" b="0"/>
        </a:fillRef>
        <a:effectRef idx="2">
          <a:scrgbClr r="0" g="0" b="0"/>
        </a:effectRef>
        <a:fontRef idx="minor">
          <a:schemeClr val="lt1"/>
        </a:fontRef>
      </dsp:style>
    </dsp:sp>
    <dsp:sp modelId="{64F977BE-1CA2-41CF-B8DD-26A32F33A6E6}">
      <dsp:nvSpPr>
        <dsp:cNvPr id="0" name=""/>
        <dsp:cNvSpPr/>
      </dsp:nvSpPr>
      <dsp:spPr>
        <a:xfrm>
          <a:off x="2034553" y="2002917"/>
          <a:ext cx="4155226" cy="370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de l'information</a:t>
          </a:r>
        </a:p>
      </dsp:txBody>
      <dsp:txXfrm>
        <a:off x="2034553" y="2002917"/>
        <a:ext cx="4155226" cy="370034"/>
      </dsp:txXfrm>
    </dsp:sp>
    <dsp:sp modelId="{2993CCF2-33BD-4301-8D85-7577570740FF}">
      <dsp:nvSpPr>
        <dsp:cNvPr id="0" name=""/>
        <dsp:cNvSpPr/>
      </dsp:nvSpPr>
      <dsp:spPr>
        <a:xfrm>
          <a:off x="2034553" y="2372952"/>
          <a:ext cx="4155226" cy="1484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membres doivent se tenir informés des changements afin de s'adapter et de rester efficaces dans leurs missions.</a:t>
          </a:r>
        </a:p>
      </dsp:txBody>
      <dsp:txXfrm>
        <a:off x="2034553" y="2372952"/>
        <a:ext cx="4155226" cy="1484518"/>
      </dsp:txXfrm>
    </dsp:sp>
    <dsp:sp modelId="{E4169814-0E37-4BBD-8324-092B27C1D390}">
      <dsp:nvSpPr>
        <dsp:cNvPr id="0" name=""/>
        <dsp:cNvSpPr/>
      </dsp:nvSpPr>
      <dsp:spPr>
        <a:xfrm>
          <a:off x="0" y="4005834"/>
          <a:ext cx="1854553" cy="185455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625" r="30875"/>
          <a:stretch/>
        </a:blipFill>
        <a:ln>
          <a:noFill/>
        </a:ln>
        <a:effectLst/>
      </dsp:spPr>
      <dsp:style>
        <a:lnRef idx="0">
          <a:scrgbClr r="0" g="0" b="0"/>
        </a:lnRef>
        <a:fillRef idx="3">
          <a:scrgbClr r="0" g="0" b="0"/>
        </a:fillRef>
        <a:effectRef idx="2">
          <a:scrgbClr r="0" g="0" b="0"/>
        </a:effectRef>
        <a:fontRef idx="minor">
          <a:schemeClr val="lt1"/>
        </a:fontRef>
      </dsp:style>
    </dsp:sp>
    <dsp:sp modelId="{05BBA43E-75D1-4387-A119-971E865966BA}">
      <dsp:nvSpPr>
        <dsp:cNvPr id="0" name=""/>
        <dsp:cNvSpPr/>
      </dsp:nvSpPr>
      <dsp:spPr>
        <a:xfrm>
          <a:off x="2034553" y="4005834"/>
          <a:ext cx="4155226" cy="370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Adaptation des pratiques</a:t>
          </a:r>
        </a:p>
      </dsp:txBody>
      <dsp:txXfrm>
        <a:off x="2034553" y="4005834"/>
        <a:ext cx="4155226" cy="370034"/>
      </dsp:txXfrm>
    </dsp:sp>
    <dsp:sp modelId="{0850F246-7036-42CC-9953-99788759FC16}">
      <dsp:nvSpPr>
        <dsp:cNvPr id="0" name=""/>
        <dsp:cNvSpPr/>
      </dsp:nvSpPr>
      <dsp:spPr>
        <a:xfrm>
          <a:off x="2034553" y="4375869"/>
          <a:ext cx="4155226" cy="1484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Il est vital d'adapter les pratiques en fonction des nouvelles réglementations pour assurer une bonne gouvernance.</a:t>
          </a:r>
        </a:p>
      </dsp:txBody>
      <dsp:txXfrm>
        <a:off x="2034553" y="4375869"/>
        <a:ext cx="4155226" cy="14845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F34238-D427-4518-B13D-57B0D5243135}">
      <dsp:nvSpPr>
        <dsp:cNvPr id="0" name=""/>
        <dsp:cNvSpPr/>
      </dsp:nvSpPr>
      <dsp:spPr>
        <a:xfrm>
          <a:off x="0" y="0"/>
          <a:ext cx="1854553" cy="185455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8458" r="14793" b="2"/>
          <a:stretch/>
        </a:blipFill>
        <a:ln>
          <a:noFill/>
        </a:ln>
        <a:effectLst/>
      </dsp:spPr>
      <dsp:style>
        <a:lnRef idx="0">
          <a:scrgbClr r="0" g="0" b="0"/>
        </a:lnRef>
        <a:fillRef idx="3">
          <a:scrgbClr r="0" g="0" b="0"/>
        </a:fillRef>
        <a:effectRef idx="2">
          <a:scrgbClr r="0" g="0" b="0"/>
        </a:effectRef>
        <a:fontRef idx="minor">
          <a:schemeClr val="lt1"/>
        </a:fontRef>
      </dsp:style>
    </dsp:sp>
    <dsp:sp modelId="{90F1325E-3389-4D2D-B7F0-A666AC43CBB9}">
      <dsp:nvSpPr>
        <dsp:cNvPr id="0" name=""/>
        <dsp:cNvSpPr/>
      </dsp:nvSpPr>
      <dsp:spPr>
        <a:xfrm>
          <a:off x="2034553" y="0"/>
          <a:ext cx="4155226" cy="359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Adoption de nouvelles technologies</a:t>
          </a:r>
        </a:p>
      </dsp:txBody>
      <dsp:txXfrm>
        <a:off x="2034553" y="0"/>
        <a:ext cx="4155226" cy="359083"/>
      </dsp:txXfrm>
    </dsp:sp>
    <dsp:sp modelId="{A62BBDD1-00FB-4546-91B2-E001BA3DFBED}">
      <dsp:nvSpPr>
        <dsp:cNvPr id="0" name=""/>
        <dsp:cNvSpPr/>
      </dsp:nvSpPr>
      <dsp:spPr>
        <a:xfrm>
          <a:off x="2034553" y="359083"/>
          <a:ext cx="4155226" cy="1495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 CSE pourrait intégrer des technologies avancées pour renforcer son efficacité et faciliter la communication avec les employés.</a:t>
          </a:r>
        </a:p>
      </dsp:txBody>
      <dsp:txXfrm>
        <a:off x="2034553" y="359083"/>
        <a:ext cx="4155226" cy="1495469"/>
      </dsp:txXfrm>
    </dsp:sp>
    <dsp:sp modelId="{42153984-2646-4643-BE36-44D3CD14C2DD}">
      <dsp:nvSpPr>
        <dsp:cNvPr id="0" name=""/>
        <dsp:cNvSpPr/>
      </dsp:nvSpPr>
      <dsp:spPr>
        <a:xfrm>
          <a:off x="0" y="2002917"/>
          <a:ext cx="1854553" cy="185455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4455" r="20547" b="3"/>
          <a:stretch/>
        </a:blipFill>
        <a:ln>
          <a:noFill/>
        </a:ln>
        <a:effectLst/>
      </dsp:spPr>
      <dsp:style>
        <a:lnRef idx="0">
          <a:scrgbClr r="0" g="0" b="0"/>
        </a:lnRef>
        <a:fillRef idx="3">
          <a:scrgbClr r="0" g="0" b="0"/>
        </a:fillRef>
        <a:effectRef idx="2">
          <a:scrgbClr r="0" g="0" b="0"/>
        </a:effectRef>
        <a:fontRef idx="minor">
          <a:schemeClr val="lt1"/>
        </a:fontRef>
      </dsp:style>
    </dsp:sp>
    <dsp:sp modelId="{E183AD6B-7FD3-41C0-A6D5-97835FFAF072}">
      <dsp:nvSpPr>
        <dsp:cNvPr id="0" name=""/>
        <dsp:cNvSpPr/>
      </dsp:nvSpPr>
      <dsp:spPr>
        <a:xfrm>
          <a:off x="2034553" y="2002917"/>
          <a:ext cx="4155226" cy="370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Méthodes de travail innovantes</a:t>
          </a:r>
        </a:p>
      </dsp:txBody>
      <dsp:txXfrm>
        <a:off x="2034553" y="2002917"/>
        <a:ext cx="4155226" cy="370034"/>
      </dsp:txXfrm>
    </dsp:sp>
    <dsp:sp modelId="{10F3FA08-4B38-453C-BCE7-15908DBF12D0}">
      <dsp:nvSpPr>
        <dsp:cNvPr id="0" name=""/>
        <dsp:cNvSpPr/>
      </dsp:nvSpPr>
      <dsp:spPr>
        <a:xfrm>
          <a:off x="2034553" y="2372952"/>
          <a:ext cx="4155226" cy="1484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L'innovation dans les méthodes de travail sera essentielle pour améliorer l'engagement des salariés et s'adapter aux nouveaux défis.</a:t>
          </a:r>
        </a:p>
      </dsp:txBody>
      <dsp:txXfrm>
        <a:off x="2034553" y="2372952"/>
        <a:ext cx="4155226" cy="1484518"/>
      </dsp:txXfrm>
    </dsp:sp>
    <dsp:sp modelId="{74EF787A-ECE4-45A2-9F35-B7BD66E4D4E4}">
      <dsp:nvSpPr>
        <dsp:cNvPr id="0" name=""/>
        <dsp:cNvSpPr/>
      </dsp:nvSpPr>
      <dsp:spPr>
        <a:xfrm>
          <a:off x="0" y="4005834"/>
          <a:ext cx="1854553" cy="185455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8580" r="14671" b="2"/>
          <a:stretch/>
        </a:blipFill>
        <a:ln>
          <a:noFill/>
        </a:ln>
        <a:effectLst/>
      </dsp:spPr>
      <dsp:style>
        <a:lnRef idx="0">
          <a:scrgbClr r="0" g="0" b="0"/>
        </a:lnRef>
        <a:fillRef idx="3">
          <a:scrgbClr r="0" g="0" b="0"/>
        </a:fillRef>
        <a:effectRef idx="2">
          <a:scrgbClr r="0" g="0" b="0"/>
        </a:effectRef>
        <a:fontRef idx="minor">
          <a:schemeClr val="lt1"/>
        </a:fontRef>
      </dsp:style>
    </dsp:sp>
    <dsp:sp modelId="{050A27CE-6A2C-488A-A8BA-BB005ED88E46}">
      <dsp:nvSpPr>
        <dsp:cNvPr id="0" name=""/>
        <dsp:cNvSpPr/>
      </dsp:nvSpPr>
      <dsp:spPr>
        <a:xfrm>
          <a:off x="2034553" y="4005834"/>
          <a:ext cx="4155226" cy="359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Adaptation aux évolutions du travail</a:t>
          </a:r>
        </a:p>
      </dsp:txBody>
      <dsp:txXfrm>
        <a:off x="2034553" y="4005834"/>
        <a:ext cx="4155226" cy="359083"/>
      </dsp:txXfrm>
    </dsp:sp>
    <dsp:sp modelId="{078E9338-E613-4282-8D43-AEFCDCD147F1}">
      <dsp:nvSpPr>
        <dsp:cNvPr id="0" name=""/>
        <dsp:cNvSpPr/>
      </dsp:nvSpPr>
      <dsp:spPr>
        <a:xfrm>
          <a:off x="2034553" y="4364918"/>
          <a:ext cx="4155226" cy="1495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 CSE devra évoluer avec les changements du monde du travail pour répondre aux besoins des salariés et des entreprises.</a:t>
          </a:r>
        </a:p>
      </dsp:txBody>
      <dsp:txXfrm>
        <a:off x="2034553" y="4364918"/>
        <a:ext cx="4155226" cy="14954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E7D8C-ADBE-411B-A4DF-AB5558407EF3}">
      <dsp:nvSpPr>
        <dsp:cNvPr id="0" name=""/>
        <dsp:cNvSpPr/>
      </dsp:nvSpPr>
      <dsp:spPr>
        <a:xfrm>
          <a:off x="0" y="0"/>
          <a:ext cx="3403282" cy="624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Rôle du CSE</a:t>
          </a:r>
          <a:endParaRPr lang="en-US" sz="1800" kern="1200"/>
        </a:p>
      </dsp:txBody>
      <dsp:txXfrm>
        <a:off x="0" y="0"/>
        <a:ext cx="3403282" cy="624969"/>
      </dsp:txXfrm>
    </dsp:sp>
    <dsp:sp modelId="{AFAF6984-0EE7-4113-9625-EED5EB4EBEBA}">
      <dsp:nvSpPr>
        <dsp:cNvPr id="0" name=""/>
        <dsp:cNvSpPr/>
      </dsp:nvSpPr>
      <dsp:spPr>
        <a:xfrm>
          <a:off x="0" y="624969"/>
          <a:ext cx="3403282" cy="1887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 CSE joue un rôle fondamental dans la représentation des salariés et leur bien-être au travail, assurant ainsi une voix aux employés.</a:t>
          </a:r>
          <a:endParaRPr lang="en-US" sz="1400" kern="1200"/>
        </a:p>
      </dsp:txBody>
      <dsp:txXfrm>
        <a:off x="0" y="624969"/>
        <a:ext cx="3403282" cy="1887445"/>
      </dsp:txXfrm>
    </dsp:sp>
    <dsp:sp modelId="{87EDC62F-B6A0-4EC6-945C-8597A2BC12ED}">
      <dsp:nvSpPr>
        <dsp:cNvPr id="0" name=""/>
        <dsp:cNvSpPr/>
      </dsp:nvSpPr>
      <dsp:spPr>
        <a:xfrm>
          <a:off x="3743610" y="0"/>
          <a:ext cx="3403282" cy="624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Amélioration des conditions de travail</a:t>
          </a:r>
          <a:endParaRPr lang="en-US" sz="1800" kern="1200"/>
        </a:p>
      </dsp:txBody>
      <dsp:txXfrm>
        <a:off x="3743610" y="0"/>
        <a:ext cx="3403282" cy="624969"/>
      </dsp:txXfrm>
    </dsp:sp>
    <dsp:sp modelId="{2A6E6BE5-F953-4C0F-A58C-F3617B1F66F1}">
      <dsp:nvSpPr>
        <dsp:cNvPr id="0" name=""/>
        <dsp:cNvSpPr/>
      </dsp:nvSpPr>
      <dsp:spPr>
        <a:xfrm>
          <a:off x="3743610" y="624969"/>
          <a:ext cx="3403282" cy="1887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En améliorant les conditions de travail, le CSE contribue à une ambiance de travail positive et à la satisfaction des employés.</a:t>
          </a:r>
          <a:endParaRPr lang="en-US" sz="1400" kern="1200"/>
        </a:p>
      </dsp:txBody>
      <dsp:txXfrm>
        <a:off x="3743610" y="624969"/>
        <a:ext cx="3403282" cy="1887445"/>
      </dsp:txXfrm>
    </dsp:sp>
    <dsp:sp modelId="{280FC844-2B26-487D-84B3-A75DAC18261C}">
      <dsp:nvSpPr>
        <dsp:cNvPr id="0" name=""/>
        <dsp:cNvSpPr/>
      </dsp:nvSpPr>
      <dsp:spPr>
        <a:xfrm>
          <a:off x="7487221" y="0"/>
          <a:ext cx="3403282" cy="624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Évolution du CSE</a:t>
          </a:r>
          <a:endParaRPr lang="en-US" sz="1800" kern="1200"/>
        </a:p>
      </dsp:txBody>
      <dsp:txXfrm>
        <a:off x="7487221" y="0"/>
        <a:ext cx="3403282" cy="624969"/>
      </dsp:txXfrm>
    </dsp:sp>
    <dsp:sp modelId="{205692E6-3266-4886-A499-5632552C3F6B}">
      <dsp:nvSpPr>
        <dsp:cNvPr id="0" name=""/>
        <dsp:cNvSpPr/>
      </dsp:nvSpPr>
      <dsp:spPr>
        <a:xfrm>
          <a:off x="7487221" y="624969"/>
          <a:ext cx="3403282" cy="1887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Avec chaque défi surmonté, le CSE s'adapte et évolue, continuant à favoriser le dialogue entre les employés et la direction.</a:t>
          </a:r>
          <a:endParaRPr lang="en-US" sz="1400" kern="1200"/>
        </a:p>
      </dsp:txBody>
      <dsp:txXfrm>
        <a:off x="7487221" y="624969"/>
        <a:ext cx="3403282" cy="1887445"/>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65235-DA13-40FB-8544-408778372454}" type="datetimeFigureOut">
              <a:rPr lang="fr-FR" smtClean="0"/>
              <a:t>27/04/2025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8510B-35F8-4E71-9971-3A173B6CE580}" type="slidenum">
              <a:rPr lang="fr-FR" smtClean="0"/>
              <a:t>‹N°›</a:t>
            </a:fld>
            <a:endParaRPr lang="fr-FR"/>
          </a:p>
        </p:txBody>
      </p:sp>
    </p:spTree>
    <p:extLst>
      <p:ext uri="{BB962C8B-B14F-4D97-AF65-F5344CB8AC3E}">
        <p14:creationId xmlns:p14="http://schemas.microsoft.com/office/powerpoint/2010/main" val="3912272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Le Comité Social et Économique (CSE) joue un rôle essentiel dans la représentation des salariés et l'amélioration des conditions de travail au sein de l'entreprise. Cette présentation abordera son fonctionnement, ses attributions et son impact sur la dynamique de l'entreprise.
</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a:t>
            </a:fld>
            <a:endParaRPr lang="fr-FR"/>
          </a:p>
        </p:txBody>
      </p:sp>
    </p:spTree>
    <p:extLst>
      <p:ext uri="{BB962C8B-B14F-4D97-AF65-F5344CB8AC3E}">
        <p14:creationId xmlns:p14="http://schemas.microsoft.com/office/powerpoint/2010/main" val="541674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Nous allons examiner plusieurs aspects du CSE, y compris une introduction à son fonctionnement, ses principales missions, et comment il influence la qualité de vie au travail. Nous aborderons également les défis auxquels il fait face et les perspectives d'avenir pour le CSE.</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2</a:t>
            </a:fld>
            <a:endParaRPr lang="fr-FR"/>
          </a:p>
        </p:txBody>
      </p:sp>
    </p:spTree>
    <p:extLst>
      <p:ext uri="{BB962C8B-B14F-4D97-AF65-F5344CB8AC3E}">
        <p14:creationId xmlns:p14="http://schemas.microsoft.com/office/powerpoint/2010/main" val="3543441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est un organe représentatif des salariés dans les entreprises. Il a été instauré pour remplacer les anciennes instances représentatives. Voyons maintenant comment il est composé et son évolution au fil du temps.</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3</a:t>
            </a:fld>
            <a:endParaRPr lang="fr-FR"/>
          </a:p>
        </p:txBody>
      </p:sp>
    </p:spTree>
    <p:extLst>
      <p:ext uri="{BB962C8B-B14F-4D97-AF65-F5344CB8AC3E}">
        <p14:creationId xmlns:p14="http://schemas.microsoft.com/office/powerpoint/2010/main" val="2149739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a pour mission de représenter les salariés et d’assurer le dialogue social au sein de l’entreprise. Sa composition varie en fonction de la taille de l'entreprise et inclut des représentants élus par les salariés.</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4</a:t>
            </a:fld>
            <a:endParaRPr lang="fr-FR"/>
          </a:p>
        </p:txBody>
      </p:sp>
    </p:spTree>
    <p:extLst>
      <p:ext uri="{BB962C8B-B14F-4D97-AF65-F5344CB8AC3E}">
        <p14:creationId xmlns:p14="http://schemas.microsoft.com/office/powerpoint/2010/main" val="362142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a été introduit par les ordonnances Macron en 2017, regroupant les anciennes instances comme le comité d'entreprise, les délégués du personnel, et le CHSCT. Cette évolution vise à simplifier le dialogue social et renforcer la représentation des salariés.</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5</a:t>
            </a:fld>
            <a:endParaRPr lang="fr-FR"/>
          </a:p>
        </p:txBody>
      </p:sp>
    </p:spTree>
    <p:extLst>
      <p:ext uri="{BB962C8B-B14F-4D97-AF65-F5344CB8AC3E}">
        <p14:creationId xmlns:p14="http://schemas.microsoft.com/office/powerpoint/2010/main" val="252631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missions du CSE incluent la protection des droits des salariés, la consultation sur les projets de l’entreprise, et la gestion des activités sociales. Il joue un rôle clé dans le maintien d’un environnement de travail sain et productif.</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6</a:t>
            </a:fld>
            <a:endParaRPr lang="fr-FR"/>
          </a:p>
        </p:txBody>
      </p:sp>
    </p:spTree>
    <p:extLst>
      <p:ext uri="{BB962C8B-B14F-4D97-AF65-F5344CB8AC3E}">
        <p14:creationId xmlns:p14="http://schemas.microsoft.com/office/powerpoint/2010/main" val="17241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Comprendre le fonctionnement du CSE est crucial pour apprécier son efficacité. Examinons comment il est organisé et comment les décisions sont prises au sein de cette instance.</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7</a:t>
            </a:fld>
            <a:endParaRPr lang="fr-FR"/>
          </a:p>
        </p:txBody>
      </p:sp>
    </p:spTree>
    <p:extLst>
      <p:ext uri="{BB962C8B-B14F-4D97-AF65-F5344CB8AC3E}">
        <p14:creationId xmlns:p14="http://schemas.microsoft.com/office/powerpoint/2010/main" val="1338145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est structuré autour de plusieurs commissions qui se concentrent sur des domaines spécifiques, tels que la santé, la sécurité et les activités sociales. Cette structure permet de traiter efficacement les différentes problématiques.</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8</a:t>
            </a:fld>
            <a:endParaRPr lang="fr-FR"/>
          </a:p>
        </p:txBody>
      </p:sp>
    </p:spTree>
    <p:extLst>
      <p:ext uri="{BB962C8B-B14F-4D97-AF65-F5344CB8AC3E}">
        <p14:creationId xmlns:p14="http://schemas.microsoft.com/office/powerpoint/2010/main" val="401266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réunions du CSE se tiennent régulièrement, souvent mensuellement, permettant une discussion continue sur les préoccupations des salariés. Le processus de décision implique des votes et des consultations, assurant une démocratie interne.</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9</a:t>
            </a:fld>
            <a:endParaRPr lang="fr-FR"/>
          </a:p>
        </p:txBody>
      </p:sp>
    </p:spTree>
    <p:extLst>
      <p:ext uri="{BB962C8B-B14F-4D97-AF65-F5344CB8AC3E}">
        <p14:creationId xmlns:p14="http://schemas.microsoft.com/office/powerpoint/2010/main" val="112841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Chaque membre du CSE a des responsabilités spécifiques, allant de la représentation des salariés à la prise de décisions sur les projets de l'entreprise. La collaboration entre les membres est essentielle pour le succès du CSE.</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10</a:t>
            </a:fld>
            <a:endParaRPr lang="fr-FR"/>
          </a:p>
        </p:txBody>
      </p:sp>
    </p:spTree>
    <p:extLst>
      <p:ext uri="{BB962C8B-B14F-4D97-AF65-F5344CB8AC3E}">
        <p14:creationId xmlns:p14="http://schemas.microsoft.com/office/powerpoint/2010/main" val="3792534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ne se limite pas à des missions consultatives; il est également impliqué dans diverses activités qui améliorent la qualité de vie au travail. Examinons ces attributions en détail.</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11</a:t>
            </a:fld>
            <a:endParaRPr lang="fr-FR"/>
          </a:p>
        </p:txBody>
      </p:sp>
    </p:spTree>
    <p:extLst>
      <p:ext uri="{BB962C8B-B14F-4D97-AF65-F5344CB8AC3E}">
        <p14:creationId xmlns:p14="http://schemas.microsoft.com/office/powerpoint/2010/main" val="2798314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a un rôle crucial dans la consultation sur les projets de l'entreprise. Cela inclut l'examen des changements structurels, des licenciements ou de la mise en place de nouvelles technologies, assurant ainsi que les intérêts des salariés soient pris en compte.</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12</a:t>
            </a:fld>
            <a:endParaRPr lang="fr-FR"/>
          </a:p>
        </p:txBody>
      </p:sp>
    </p:spTree>
    <p:extLst>
      <p:ext uri="{BB962C8B-B14F-4D97-AF65-F5344CB8AC3E}">
        <p14:creationId xmlns:p14="http://schemas.microsoft.com/office/powerpoint/2010/main" val="2495244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veille à la santé et à la sécurité des employés, en mettant en œuvre des actions préventives et en améliorant les conditions de travail. Cela peut inclure des formations et des audits de sécurité.</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13</a:t>
            </a:fld>
            <a:endParaRPr lang="fr-FR"/>
          </a:p>
        </p:txBody>
      </p:sp>
    </p:spTree>
    <p:extLst>
      <p:ext uri="{BB962C8B-B14F-4D97-AF65-F5344CB8AC3E}">
        <p14:creationId xmlns:p14="http://schemas.microsoft.com/office/powerpoint/2010/main" val="3911508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organise des événements sociaux et culturels pour renforcer la cohésion entre les salariés. Ces activités contribuent à un meilleur climat de travail et à une plus grande satisfaction des employés.</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14</a:t>
            </a:fld>
            <a:endParaRPr lang="fr-FR"/>
          </a:p>
        </p:txBody>
      </p:sp>
    </p:spTree>
    <p:extLst>
      <p:ext uri="{BB962C8B-B14F-4D97-AF65-F5344CB8AC3E}">
        <p14:creationId xmlns:p14="http://schemas.microsoft.com/office/powerpoint/2010/main" val="3611351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a un impact significatif sur l'organisation et la culture de l'entreprise. Passons en revue certains des effets positifs qu'il peut engendrer.</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15</a:t>
            </a:fld>
            <a:endParaRPr lang="fr-FR"/>
          </a:p>
        </p:txBody>
      </p:sp>
    </p:spTree>
    <p:extLst>
      <p:ext uri="{BB962C8B-B14F-4D97-AF65-F5344CB8AC3E}">
        <p14:creationId xmlns:p14="http://schemas.microsoft.com/office/powerpoint/2010/main" val="891985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L'un des principaux impacts du CSE est l'amélioration du dialogue social. En favorisant la communication entre la direction et les salariés, le CSE contribue à une meilleure compréhension et à la résolution des conflits.</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16</a:t>
            </a:fld>
            <a:endParaRPr lang="fr-FR"/>
          </a:p>
        </p:txBody>
      </p:sp>
    </p:spTree>
    <p:extLst>
      <p:ext uri="{BB962C8B-B14F-4D97-AF65-F5344CB8AC3E}">
        <p14:creationId xmlns:p14="http://schemas.microsoft.com/office/powerpoint/2010/main" val="3296996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joue un rôle déterminant dans l'amélioration de la qualité de vie au travail, en soutenant des initiatives qui favorisent le bien-être des employés et en facilitant l'équilibre entre vie professionnelle et vie personnelle.</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17</a:t>
            </a:fld>
            <a:endParaRPr lang="fr-FR"/>
          </a:p>
        </p:txBody>
      </p:sp>
    </p:spTree>
    <p:extLst>
      <p:ext uri="{BB962C8B-B14F-4D97-AF65-F5344CB8AC3E}">
        <p14:creationId xmlns:p14="http://schemas.microsoft.com/office/powerpoint/2010/main" val="2009895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En améliorant la satisfaction et l'engagement des salariés, le CSE contribue également à la performance globale de l'entreprise. Un personnel heureux et en bonne santé est souvent plus productif.</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18</a:t>
            </a:fld>
            <a:endParaRPr lang="fr-FR"/>
          </a:p>
        </p:txBody>
      </p:sp>
    </p:spTree>
    <p:extLst>
      <p:ext uri="{BB962C8B-B14F-4D97-AF65-F5344CB8AC3E}">
        <p14:creationId xmlns:p14="http://schemas.microsoft.com/office/powerpoint/2010/main" val="264615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CSE fait face à divers défis dans son fonctionnement et son influence. Analysons ces défis ainsi que les perspectives d’avenir pour son rôle dans l’entreprise.</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19</a:t>
            </a:fld>
            <a:endParaRPr lang="fr-FR"/>
          </a:p>
        </p:txBody>
      </p:sp>
    </p:spTree>
    <p:extLst>
      <p:ext uri="{BB962C8B-B14F-4D97-AF65-F5344CB8AC3E}">
        <p14:creationId xmlns:p14="http://schemas.microsoft.com/office/powerpoint/2010/main" val="1693928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membres du CSE peuvent faire face à des difficultés telles que le manque de temps pour remplir leurs fonctions, des ressources limitées ou le manque d’engagement de la direction pour les consulter.</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20</a:t>
            </a:fld>
            <a:endParaRPr lang="fr-FR"/>
          </a:p>
        </p:txBody>
      </p:sp>
    </p:spTree>
    <p:extLst>
      <p:ext uri="{BB962C8B-B14F-4D97-AF65-F5344CB8AC3E}">
        <p14:creationId xmlns:p14="http://schemas.microsoft.com/office/powerpoint/2010/main" val="3566653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cadre législatif et réglementaire autour du CSE continue d’évoluer. Il est essentiel pour les membres de s’informer sur ces changements pour adapter leurs pratiques et missions.</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21</a:t>
            </a:fld>
            <a:endParaRPr lang="fr-FR"/>
          </a:p>
        </p:txBody>
      </p:sp>
    </p:spTree>
    <p:extLst>
      <p:ext uri="{BB962C8B-B14F-4D97-AF65-F5344CB8AC3E}">
        <p14:creationId xmlns:p14="http://schemas.microsoft.com/office/powerpoint/2010/main" val="1254070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À l'avenir, le CSE pourrait adopter de nouvelles technologies et méthodes de travail pour améliorer son efficacité et son engagement auprès des salariés. L'innovation sera clé pour s'adapter aux évolutions du monde du travail.</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22</a:t>
            </a:fld>
            <a:endParaRPr lang="fr-FR"/>
          </a:p>
        </p:txBody>
      </p:sp>
    </p:spTree>
    <p:extLst>
      <p:ext uri="{BB962C8B-B14F-4D97-AF65-F5344CB8AC3E}">
        <p14:creationId xmlns:p14="http://schemas.microsoft.com/office/powerpoint/2010/main" val="3906847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Comité Social et Économique est un acteur essentiel dans la dynamique de l'entreprise, jouant un rôle clé dans la représentation des salariés et l'amélioration des conditions de travail. En surmontant les défis, le CSE peut continuer à évoluer et à bénéficier à l'ensemble des parties prenantes.</a:t>
            </a:r>
          </a:p>
        </p:txBody>
      </p:sp>
      <p:sp>
        <p:nvSpPr>
          <p:cNvPr id="4" name="Espace réservé du numéro de diapositive 3"/>
          <p:cNvSpPr>
            <a:spLocks noGrp="1"/>
          </p:cNvSpPr>
          <p:nvPr>
            <p:ph type="sldNum" sz="quarter" idx="5"/>
          </p:nvPr>
        </p:nvSpPr>
        <p:spPr/>
        <p:txBody>
          <a:bodyPr/>
          <a:lstStyle/>
          <a:p>
            <a:fld id="{A925619E-5024-422E-837D-3641ACB48FA0}" type="slidenum">
              <a:rPr lang="fr-FR" smtClean="0"/>
              <a:t>23</a:t>
            </a:fld>
            <a:endParaRPr lang="fr-FR"/>
          </a:p>
        </p:txBody>
      </p:sp>
    </p:spTree>
    <p:extLst>
      <p:ext uri="{BB962C8B-B14F-4D97-AF65-F5344CB8AC3E}">
        <p14:creationId xmlns:p14="http://schemas.microsoft.com/office/powerpoint/2010/main" val="1590993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4/27/2025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455210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4/27/2025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379369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4/27/2025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07195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4/27/2025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636452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4/27/2025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576538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4/27/2025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9143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4/27/2025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342359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4/27/2025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634420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4/27/2025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138745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4/27/2025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711765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4/27/2025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675021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4/27/2025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‹N°›</a:t>
            </a:fld>
            <a:endParaRPr lang="en-US"/>
          </a:p>
        </p:txBody>
      </p:sp>
    </p:spTree>
    <p:extLst>
      <p:ext uri="{BB962C8B-B14F-4D97-AF65-F5344CB8AC3E}">
        <p14:creationId xmlns:p14="http://schemas.microsoft.com/office/powerpoint/2010/main" val="26259383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Image 3" descr="Une équipe de personnes multiethniques. Femme d’affaires faisant une présentation sur un projet sur lequel elle travaille. Jeune femme discutant avec ses collègues de ses idées pour un nouveau projet.">
            <a:extLst>
              <a:ext uri="{FF2B5EF4-FFF2-40B4-BE49-F238E27FC236}">
                <a16:creationId xmlns:a16="http://schemas.microsoft.com/office/drawing/2014/main" id="{C4C2DD83-C4EC-4164-B3C6-17DF1D1A867F}"/>
              </a:ext>
            </a:extLst>
          </p:cNvPr>
          <p:cNvPicPr>
            <a:picLocks noChangeAspect="1"/>
          </p:cNvPicPr>
          <p:nvPr/>
        </p:nvPicPr>
        <p:blipFill>
          <a:blip r:embed="rId3"/>
          <a:srcRect r="9091" b="23391"/>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F43FE54C-A196-1FF2-C394-62026A3329D5}"/>
              </a:ext>
            </a:extLst>
          </p:cNvPr>
          <p:cNvSpPr>
            <a:spLocks noGrp="1"/>
          </p:cNvSpPr>
          <p:nvPr>
            <p:ph type="ctrTitle"/>
          </p:nvPr>
        </p:nvSpPr>
        <p:spPr>
          <a:xfrm>
            <a:off x="286506" y="603315"/>
            <a:ext cx="5649211" cy="3685731"/>
          </a:xfrm>
        </p:spPr>
        <p:txBody>
          <a:bodyPr anchor="t">
            <a:normAutofit/>
          </a:bodyPr>
          <a:lstStyle/>
          <a:p>
            <a:pPr algn="l"/>
            <a:r>
              <a:rPr lang="fr-FR" sz="5100"/>
              <a:t>Le Rôle Du Comité Social Et Économique (CSE) Dans L'Entreprise</a:t>
            </a:r>
          </a:p>
        </p:txBody>
      </p:sp>
      <p:sp>
        <p:nvSpPr>
          <p:cNvPr id="3" name="Sous-titre 2">
            <a:extLst>
              <a:ext uri="{FF2B5EF4-FFF2-40B4-BE49-F238E27FC236}">
                <a16:creationId xmlns:a16="http://schemas.microsoft.com/office/drawing/2014/main" id="{15A72420-746A-746E-11A8-AF0135555B6B}"/>
              </a:ext>
            </a:extLst>
          </p:cNvPr>
          <p:cNvSpPr>
            <a:spLocks noGrp="1"/>
          </p:cNvSpPr>
          <p:nvPr>
            <p:ph type="subTitle" idx="1"/>
          </p:nvPr>
        </p:nvSpPr>
        <p:spPr>
          <a:xfrm>
            <a:off x="286507" y="4437176"/>
            <a:ext cx="4007587" cy="1290807"/>
          </a:xfrm>
        </p:spPr>
        <p:txBody>
          <a:bodyPr anchor="ctr">
            <a:normAutofit/>
          </a:bodyPr>
          <a:lstStyle/>
          <a:p>
            <a:pPr algn="l"/>
            <a:r>
              <a:rPr lang="fr-FR" sz="2200"/>
              <a:t>Importance et impact du CSE sur les salariés</a:t>
            </a:r>
          </a:p>
        </p:txBody>
      </p:sp>
    </p:spTree>
    <p:extLst>
      <p:ext uri="{BB962C8B-B14F-4D97-AF65-F5344CB8AC3E}">
        <p14:creationId xmlns:p14="http://schemas.microsoft.com/office/powerpoint/2010/main" val="9882965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F25F737-398F-9F65-BB95-47FA40A7AF9D}"/>
              </a:ext>
            </a:extLst>
          </p:cNvPr>
          <p:cNvSpPr>
            <a:spLocks noGrp="1"/>
          </p:cNvSpPr>
          <p:nvPr>
            <p:ph type="title"/>
          </p:nvPr>
        </p:nvSpPr>
        <p:spPr>
          <a:xfrm>
            <a:off x="612648" y="603504"/>
            <a:ext cx="4361686" cy="1527048"/>
          </a:xfrm>
        </p:spPr>
        <p:txBody>
          <a:bodyPr vert="horz" lIns="91440" tIns="45720" rIns="91440" bIns="45720" rtlCol="0" anchor="b">
            <a:normAutofit/>
          </a:bodyPr>
          <a:lstStyle/>
          <a:p>
            <a:r>
              <a:rPr lang="en-US" b="1" kern="1200" dirty="0">
                <a:solidFill>
                  <a:schemeClr val="tx1"/>
                </a:solidFill>
                <a:latin typeface="+mj-lt"/>
                <a:ea typeface="+mj-ea"/>
                <a:cs typeface="+mj-cs"/>
              </a:rPr>
              <a:t>Points à Explorer</a:t>
            </a:r>
          </a:p>
        </p:txBody>
      </p:sp>
      <p:sp>
        <p:nvSpPr>
          <p:cNvPr id="4" name="Espace réservé du contenu 3">
            <a:extLst>
              <a:ext uri="{FF2B5EF4-FFF2-40B4-BE49-F238E27FC236}">
                <a16:creationId xmlns:a16="http://schemas.microsoft.com/office/drawing/2014/main" id="{5981392B-03B7-FF6D-963D-A5E135CEFF4C}"/>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12647" y="2212848"/>
            <a:ext cx="4361687" cy="4096512"/>
          </a:xfrm>
        </p:spPr>
        <p:txBody>
          <a:bodyPr vert="horz" lIns="91440" tIns="45720" rIns="91440" bIns="45720" rtlCol="0">
            <a:normAutofit/>
          </a:bodyPr>
          <a:lstStyle/>
          <a:p>
            <a:r>
              <a:rPr lang="en-US" sz="1800"/>
              <a:t>Introduction Au CSE</a:t>
            </a:r>
          </a:p>
          <a:p>
            <a:r>
              <a:rPr lang="en-US" sz="1800"/>
              <a:t>Fonctionnement Du CSE</a:t>
            </a:r>
          </a:p>
          <a:p>
            <a:r>
              <a:rPr lang="en-US" sz="1800"/>
              <a:t>Activités Et Attributions Du CSE</a:t>
            </a:r>
          </a:p>
          <a:p>
            <a:r>
              <a:rPr lang="en-US" sz="1800"/>
              <a:t>Impact Du CSE Sur L'Entreprise</a:t>
            </a:r>
          </a:p>
          <a:p>
            <a:r>
              <a:rPr lang="en-US" sz="1800"/>
              <a:t>Défis Et Perspectives Du CSE</a:t>
            </a:r>
          </a:p>
        </p:txBody>
      </p:sp>
      <p:pic>
        <p:nvPicPr>
          <p:cNvPr id="5" name="Espace réservé du contenu 4" descr="Vue en plongée d’un groupe d’hommes d’affaires en réunion dans un bureau moderne">
            <a:extLst>
              <a:ext uri="{FF2B5EF4-FFF2-40B4-BE49-F238E27FC236}">
                <a16:creationId xmlns:a16="http://schemas.microsoft.com/office/drawing/2014/main" id="{7323EE37-1962-487D-A210-4D1F6EAD82DB}"/>
              </a:ext>
            </a:extLst>
          </p:cNvPr>
          <p:cNvPicPr>
            <a:picLocks noGrp="1" noChangeAspect="1"/>
          </p:cNvPicPr>
          <p:nvPr>
            <p:ph sz="half" idx="1"/>
          </p:nvPr>
        </p:nvPicPr>
        <p:blipFill>
          <a:blip r:embed="rId3"/>
          <a:srcRect l="18369" r="19597" b="-2"/>
          <a:stretch/>
        </p:blipFill>
        <p:spPr>
          <a:xfrm>
            <a:off x="5818632" y="-1"/>
            <a:ext cx="6373368" cy="6858001"/>
          </a:xfrm>
          <a:prstGeom prst="rect">
            <a:avLst/>
          </a:prstGeom>
        </p:spPr>
      </p:pic>
    </p:spTree>
    <p:extLst>
      <p:ext uri="{BB962C8B-B14F-4D97-AF65-F5344CB8AC3E}">
        <p14:creationId xmlns:p14="http://schemas.microsoft.com/office/powerpoint/2010/main" val="35365301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F4231656-6F65-02F5-9B33-F1AD47CCBE73}"/>
              </a:ext>
            </a:extLst>
          </p:cNvPr>
          <p:cNvSpPr>
            <a:spLocks noGrp="1"/>
          </p:cNvSpPr>
          <p:nvPr>
            <p:ph type="ctrTitle"/>
          </p:nvPr>
        </p:nvSpPr>
        <p:spPr>
          <a:xfrm>
            <a:off x="277091" y="1814321"/>
            <a:ext cx="7772400" cy="4560920"/>
          </a:xfrm>
        </p:spPr>
        <p:txBody>
          <a:bodyPr anchor="b">
            <a:normAutofit/>
          </a:bodyPr>
          <a:lstStyle/>
          <a:p>
            <a:pPr algn="l"/>
            <a:r>
              <a:rPr lang="fr-FR" sz="7400"/>
              <a:t>Introduction Au CSE</a:t>
            </a:r>
          </a:p>
        </p:txBody>
      </p:sp>
    </p:spTree>
    <p:extLst>
      <p:ext uri="{BB962C8B-B14F-4D97-AF65-F5344CB8AC3E}">
        <p14:creationId xmlns:p14="http://schemas.microsoft.com/office/powerpoint/2010/main" val="143207257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DE2D32F-7370-2889-1929-E3F3D1C47EFD}"/>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Définition Et Composition Du CSE</a:t>
            </a:r>
          </a:p>
        </p:txBody>
      </p:sp>
      <p:pic>
        <p:nvPicPr>
          <p:cNvPr id="5" name="Espace réservé du contenu 4" descr="Équipe travaillant ensemble au bureau">
            <a:extLst>
              <a:ext uri="{FF2B5EF4-FFF2-40B4-BE49-F238E27FC236}">
                <a16:creationId xmlns:a16="http://schemas.microsoft.com/office/drawing/2014/main" id="{EBC8644B-ABFA-4853-958D-3BEF9A35E462}"/>
              </a:ext>
            </a:extLst>
          </p:cNvPr>
          <p:cNvPicPr>
            <a:picLocks noGrp="1" noChangeAspect="1"/>
          </p:cNvPicPr>
          <p:nvPr>
            <p:ph sz="half" idx="1"/>
          </p:nvPr>
        </p:nvPicPr>
        <p:blipFill>
          <a:blip r:embed="rId3"/>
          <a:srcRect l="39236" r="12970" b="-1"/>
          <a:stretch/>
        </p:blipFill>
        <p:spPr>
          <a:xfrm>
            <a:off x="20" y="10"/>
            <a:ext cx="4910308" cy="6857990"/>
          </a:xfrm>
          <a:prstGeom prst="rect">
            <a:avLst/>
          </a:prstGeom>
        </p:spPr>
      </p:pic>
      <p:sp>
        <p:nvSpPr>
          <p:cNvPr id="4" name="Espace réservé du contenu 3">
            <a:extLst>
              <a:ext uri="{FF2B5EF4-FFF2-40B4-BE49-F238E27FC236}">
                <a16:creationId xmlns:a16="http://schemas.microsoft.com/office/drawing/2014/main" id="{DA4C4F59-A2A0-7838-2E6B-DBE561C089C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fr-FR" sz="1400" b="1"/>
              <a:t>Mission du CSE</a:t>
            </a:r>
          </a:p>
          <a:p>
            <a:pPr marL="0" lvl="1" indent="0">
              <a:buNone/>
            </a:pPr>
            <a:r>
              <a:rPr lang="fr-FR" sz="1400"/>
              <a:t>Le CSE a pour mission principale de représenter les salariés et d'assurer un dialogue social constructif au sein de l'entreprise.</a:t>
            </a:r>
          </a:p>
          <a:p>
            <a:pPr marL="0" indent="0">
              <a:spcBef>
                <a:spcPts val="2500"/>
              </a:spcBef>
              <a:buNone/>
            </a:pPr>
            <a:r>
              <a:rPr lang="fr-FR" sz="1400" b="1"/>
              <a:t>Composition variable</a:t>
            </a:r>
          </a:p>
          <a:p>
            <a:pPr marL="0" lvl="1" indent="0">
              <a:buNone/>
            </a:pPr>
            <a:r>
              <a:rPr lang="fr-FR" sz="1400"/>
              <a:t>La composition du CSE varie selon la taille de l'entreprise, reflétant le nombre de salariés et leurs besoins spécifiques.</a:t>
            </a:r>
          </a:p>
          <a:p>
            <a:pPr marL="0" indent="0">
              <a:spcBef>
                <a:spcPts val="2500"/>
              </a:spcBef>
              <a:buNone/>
            </a:pPr>
            <a:r>
              <a:rPr lang="fr-FR" sz="1400" b="1"/>
              <a:t>Élections des représentants</a:t>
            </a:r>
          </a:p>
          <a:p>
            <a:pPr marL="0" lvl="1" indent="0">
              <a:buNone/>
            </a:pPr>
            <a:r>
              <a:rPr lang="fr-FR" sz="1400"/>
              <a:t>Les membres du CSE sont élus par les salariés, garantissant ainsi une représentation démocratique au sein de l'entreprise.</a:t>
            </a:r>
          </a:p>
        </p:txBody>
      </p:sp>
    </p:spTree>
    <p:extLst>
      <p:ext uri="{BB962C8B-B14F-4D97-AF65-F5344CB8AC3E}">
        <p14:creationId xmlns:p14="http://schemas.microsoft.com/office/powerpoint/2010/main" val="21231646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21D72E8-FCE0-0F32-75BA-983450EB56A2}"/>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Historique Et Évolution Du CSE</a:t>
            </a:r>
          </a:p>
        </p:txBody>
      </p:sp>
      <p:sp>
        <p:nvSpPr>
          <p:cNvPr id="4" name="Espace réservé du contenu 3">
            <a:extLst>
              <a:ext uri="{FF2B5EF4-FFF2-40B4-BE49-F238E27FC236}">
                <a16:creationId xmlns:a16="http://schemas.microsoft.com/office/drawing/2014/main" id="{1276F544-7353-9CAB-E613-ED8840A9EBE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fr-FR" sz="1400" b="1"/>
              <a:t>Introduction du CSE</a:t>
            </a:r>
          </a:p>
          <a:p>
            <a:pPr marL="0" lvl="1" indent="0">
              <a:buNone/>
            </a:pPr>
            <a:r>
              <a:rPr lang="fr-FR" sz="1400"/>
              <a:t>Le CSE a été créé pour moderniser et intégrer plusieurs instances de représentation des employés en une seule structure efficace.</a:t>
            </a:r>
          </a:p>
          <a:p>
            <a:pPr marL="0" indent="0">
              <a:spcBef>
                <a:spcPts val="2500"/>
              </a:spcBef>
              <a:buNone/>
            </a:pPr>
            <a:r>
              <a:rPr lang="fr-FR" sz="1400" b="1"/>
              <a:t>Regroupement des instances</a:t>
            </a:r>
          </a:p>
          <a:p>
            <a:pPr marL="0" lvl="1" indent="0">
              <a:buNone/>
            </a:pPr>
            <a:r>
              <a:rPr lang="fr-FR" sz="1400"/>
              <a:t>Le CSE regroupe le comité d'entreprise, les délégués du personnel et le CHSCT pour une meilleure efficacité et coordination.</a:t>
            </a:r>
          </a:p>
          <a:p>
            <a:pPr marL="0" indent="0">
              <a:spcBef>
                <a:spcPts val="2500"/>
              </a:spcBef>
              <a:buNone/>
            </a:pPr>
            <a:r>
              <a:rPr lang="fr-FR" sz="1400" b="1"/>
              <a:t>Simplification du dialogue social</a:t>
            </a:r>
          </a:p>
          <a:p>
            <a:pPr marL="0" lvl="1" indent="0">
              <a:buNone/>
            </a:pPr>
            <a:r>
              <a:rPr lang="fr-FR" sz="1400"/>
              <a:t>L'objectif principal du CSE est de simplifier le dialogue social et d'améliorer la communication entre employés et direction.</a:t>
            </a:r>
          </a:p>
        </p:txBody>
      </p:sp>
      <p:pic>
        <p:nvPicPr>
          <p:cNvPr id="5" name="Espace réservé du contenu 4" descr="Échanger des idées dans la salle du conseil d’administration">
            <a:extLst>
              <a:ext uri="{FF2B5EF4-FFF2-40B4-BE49-F238E27FC236}">
                <a16:creationId xmlns:a16="http://schemas.microsoft.com/office/drawing/2014/main" id="{235F63D7-5354-43A1-9D7C-B52474237638}"/>
              </a:ext>
            </a:extLst>
          </p:cNvPr>
          <p:cNvPicPr>
            <a:picLocks noGrp="1" noChangeAspect="1"/>
          </p:cNvPicPr>
          <p:nvPr>
            <p:ph sz="half" idx="1"/>
          </p:nvPr>
        </p:nvPicPr>
        <p:blipFill>
          <a:blip r:embed="rId3"/>
          <a:srcRect l="13762" r="39067" b="-1"/>
          <a:stretch/>
        </p:blipFill>
        <p:spPr>
          <a:xfrm>
            <a:off x="7345680" y="10"/>
            <a:ext cx="4846320" cy="6857990"/>
          </a:xfrm>
          <a:prstGeom prst="rect">
            <a:avLst/>
          </a:prstGeom>
        </p:spPr>
      </p:pic>
    </p:spTree>
    <p:extLst>
      <p:ext uri="{BB962C8B-B14F-4D97-AF65-F5344CB8AC3E}">
        <p14:creationId xmlns:p14="http://schemas.microsoft.com/office/powerpoint/2010/main" val="19545059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A91003A-434D-7190-D4E9-0640F9D99E6B}"/>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Principales Missions Et Responsabilités</a:t>
            </a:r>
          </a:p>
        </p:txBody>
      </p:sp>
      <p:sp>
        <p:nvSpPr>
          <p:cNvPr id="4" name="Espace réservé du contenu 3">
            <a:extLst>
              <a:ext uri="{FF2B5EF4-FFF2-40B4-BE49-F238E27FC236}">
                <a16:creationId xmlns:a16="http://schemas.microsoft.com/office/drawing/2014/main" id="{2B408A64-A8A9-1EBA-76F3-2A10CF5EF9F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fr-FR" sz="1400" b="1"/>
              <a:t>Protection des droits des salariés</a:t>
            </a:r>
          </a:p>
          <a:p>
            <a:pPr marL="0" lvl="1" indent="0">
              <a:buNone/>
            </a:pPr>
            <a:r>
              <a:rPr lang="fr-FR" sz="1400"/>
              <a:t>Le CSE a pour mission de défendre les droits des salariés et de veiller à leur bien-être au travail. Cela inclut la surveillance des conditions de travail et des relations professionnelles.</a:t>
            </a:r>
          </a:p>
          <a:p>
            <a:pPr marL="0" indent="0">
              <a:spcBef>
                <a:spcPts val="2500"/>
              </a:spcBef>
              <a:buNone/>
            </a:pPr>
            <a:r>
              <a:rPr lang="fr-FR" sz="1400" b="1"/>
              <a:t>Consultation sur les projets</a:t>
            </a:r>
          </a:p>
          <a:p>
            <a:pPr marL="0" lvl="1" indent="0">
              <a:buNone/>
            </a:pPr>
            <a:r>
              <a:rPr lang="fr-FR" sz="1400"/>
              <a:t>Le CSE consulte les salariés sur divers projets d’entreprise, garantissant que leurs opinions et préoccupations sont entendues et prises en compte.</a:t>
            </a:r>
          </a:p>
          <a:p>
            <a:pPr marL="0" indent="0">
              <a:spcBef>
                <a:spcPts val="2500"/>
              </a:spcBef>
              <a:buNone/>
            </a:pPr>
            <a:r>
              <a:rPr lang="fr-FR" sz="1400" b="1"/>
              <a:t>Gestion des activités sociales</a:t>
            </a:r>
          </a:p>
          <a:p>
            <a:pPr marL="0" lvl="1" indent="0">
              <a:buNone/>
            </a:pPr>
            <a:r>
              <a:rPr lang="fr-FR" sz="1400"/>
              <a:t>Une des responsabilités du CSE est d'organiser des activités sociales pour favoriser la cohésion d'équipe et améliorer l'ambiance de travail.</a:t>
            </a:r>
          </a:p>
        </p:txBody>
      </p:sp>
      <p:pic>
        <p:nvPicPr>
          <p:cNvPr id="5" name="Espace réservé du contenu 4" descr="Équipe commerciale formant des mots à partir de blocs d’alphabet.">
            <a:extLst>
              <a:ext uri="{FF2B5EF4-FFF2-40B4-BE49-F238E27FC236}">
                <a16:creationId xmlns:a16="http://schemas.microsoft.com/office/drawing/2014/main" id="{5D5245EE-557A-40F7-BED5-7422FE59DE72}"/>
              </a:ext>
            </a:extLst>
          </p:cNvPr>
          <p:cNvPicPr>
            <a:picLocks noGrp="1" noChangeAspect="1"/>
          </p:cNvPicPr>
          <p:nvPr>
            <p:ph sz="half" idx="1"/>
          </p:nvPr>
        </p:nvPicPr>
        <p:blipFill>
          <a:blip r:embed="rId3"/>
          <a:srcRect l="27097" r="18489" b="-1"/>
          <a:stretch/>
        </p:blipFill>
        <p:spPr>
          <a:xfrm>
            <a:off x="7345680" y="10"/>
            <a:ext cx="4846320" cy="6857990"/>
          </a:xfrm>
          <a:prstGeom prst="rect">
            <a:avLst/>
          </a:prstGeom>
        </p:spPr>
      </p:pic>
    </p:spTree>
    <p:extLst>
      <p:ext uri="{BB962C8B-B14F-4D97-AF65-F5344CB8AC3E}">
        <p14:creationId xmlns:p14="http://schemas.microsoft.com/office/powerpoint/2010/main" val="15259700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0DC67C38-CE6C-71CA-DF72-423179008C58}"/>
              </a:ext>
            </a:extLst>
          </p:cNvPr>
          <p:cNvSpPr>
            <a:spLocks noGrp="1"/>
          </p:cNvSpPr>
          <p:nvPr>
            <p:ph type="ctrTitle"/>
          </p:nvPr>
        </p:nvSpPr>
        <p:spPr>
          <a:xfrm>
            <a:off x="277091" y="1814321"/>
            <a:ext cx="7772400" cy="4560920"/>
          </a:xfrm>
        </p:spPr>
        <p:txBody>
          <a:bodyPr anchor="b">
            <a:normAutofit/>
          </a:bodyPr>
          <a:lstStyle/>
          <a:p>
            <a:pPr algn="l"/>
            <a:r>
              <a:rPr lang="fr-FR" sz="7400"/>
              <a:t>Fonctionnement Du CSE</a:t>
            </a:r>
          </a:p>
        </p:txBody>
      </p:sp>
    </p:spTree>
    <p:extLst>
      <p:ext uri="{BB962C8B-B14F-4D97-AF65-F5344CB8AC3E}">
        <p14:creationId xmlns:p14="http://schemas.microsoft.com/office/powerpoint/2010/main" val="395164455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19C9E06-6D7F-B2A0-FD7D-A9BF1B6BB889}"/>
              </a:ext>
            </a:extLst>
          </p:cNvPr>
          <p:cNvSpPr>
            <a:spLocks noGrp="1"/>
          </p:cNvSpPr>
          <p:nvPr>
            <p:ph type="title"/>
          </p:nvPr>
        </p:nvSpPr>
        <p:spPr>
          <a:xfrm>
            <a:off x="612648" y="603504"/>
            <a:ext cx="4361686" cy="1527048"/>
          </a:xfrm>
        </p:spPr>
        <p:txBody>
          <a:bodyPr vert="horz" lIns="91440" tIns="45720" rIns="91440" bIns="45720" rtlCol="0" anchor="b">
            <a:normAutofit/>
          </a:bodyPr>
          <a:lstStyle/>
          <a:p>
            <a:r>
              <a:rPr lang="en-US" sz="3300" b="1" kern="1200" dirty="0">
                <a:solidFill>
                  <a:schemeClr val="tx1"/>
                </a:solidFill>
                <a:latin typeface="+mj-lt"/>
                <a:ea typeface="+mj-ea"/>
                <a:cs typeface="+mj-cs"/>
              </a:rPr>
              <a:t>Organisation Interne Et Structure</a:t>
            </a:r>
          </a:p>
        </p:txBody>
      </p:sp>
      <p:sp>
        <p:nvSpPr>
          <p:cNvPr id="4" name="Espace réservé du contenu 3">
            <a:extLst>
              <a:ext uri="{FF2B5EF4-FFF2-40B4-BE49-F238E27FC236}">
                <a16:creationId xmlns:a16="http://schemas.microsoft.com/office/drawing/2014/main" id="{ED111482-F6E1-3832-F486-E75A25AD4B8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4361687" cy="4096512"/>
          </a:xfrm>
        </p:spPr>
        <p:txBody>
          <a:bodyPr>
            <a:normAutofit/>
          </a:bodyPr>
          <a:lstStyle/>
          <a:p>
            <a:pPr marL="0" indent="0">
              <a:spcBef>
                <a:spcPts val="2500"/>
              </a:spcBef>
              <a:buNone/>
            </a:pPr>
            <a:r>
              <a:rPr lang="fr-FR" sz="1400" b="1"/>
              <a:t>Commissions spécialisées</a:t>
            </a:r>
          </a:p>
          <a:p>
            <a:pPr marL="0" lvl="1" indent="0">
              <a:buNone/>
            </a:pPr>
            <a:r>
              <a:rPr lang="fr-FR" sz="1400"/>
              <a:t>Le CSE est composé de commissions qui se concentrent sur des domaines essentiels tels que la santé, la sécurité et les activités sociales.</a:t>
            </a:r>
          </a:p>
          <a:p>
            <a:pPr marL="0" indent="0">
              <a:spcBef>
                <a:spcPts val="2500"/>
              </a:spcBef>
              <a:buNone/>
            </a:pPr>
            <a:r>
              <a:rPr lang="fr-FR" sz="1400" b="1"/>
              <a:t>Efficacité du traitement</a:t>
            </a:r>
          </a:p>
          <a:p>
            <a:pPr marL="0" lvl="1" indent="0">
              <a:buNone/>
            </a:pPr>
            <a:r>
              <a:rPr lang="fr-FR" sz="1400"/>
              <a:t>Cette structure organisationnelle permet de traiter efficacement les problématiques rencontrées au sein de l'entreprise, en favorisant la spécialisation.</a:t>
            </a:r>
          </a:p>
        </p:txBody>
      </p:sp>
      <p:pic>
        <p:nvPicPr>
          <p:cNvPr id="5" name="Espace réservé du contenu 4" descr="Organigramme de dessin femelle">
            <a:extLst>
              <a:ext uri="{FF2B5EF4-FFF2-40B4-BE49-F238E27FC236}">
                <a16:creationId xmlns:a16="http://schemas.microsoft.com/office/drawing/2014/main" id="{437BB3DA-E793-4340-9B21-9B9D80B657B0}"/>
              </a:ext>
            </a:extLst>
          </p:cNvPr>
          <p:cNvPicPr>
            <a:picLocks noGrp="1" noChangeAspect="1"/>
          </p:cNvPicPr>
          <p:nvPr>
            <p:ph sz="half" idx="1"/>
          </p:nvPr>
        </p:nvPicPr>
        <p:blipFill>
          <a:blip r:embed="rId3"/>
          <a:srcRect l="17882" r="21247" b="2"/>
          <a:stretch/>
        </p:blipFill>
        <p:spPr>
          <a:xfrm>
            <a:off x="5818632" y="-1"/>
            <a:ext cx="6373368" cy="6858001"/>
          </a:xfrm>
          <a:prstGeom prst="rect">
            <a:avLst/>
          </a:prstGeom>
        </p:spPr>
      </p:pic>
    </p:spTree>
    <p:extLst>
      <p:ext uri="{BB962C8B-B14F-4D97-AF65-F5344CB8AC3E}">
        <p14:creationId xmlns:p14="http://schemas.microsoft.com/office/powerpoint/2010/main" val="19126086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E5D9ACA-729B-F717-C473-0E612026BC85}"/>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Fréquence Des Réunions Et Processus De Décision</a:t>
            </a:r>
          </a:p>
        </p:txBody>
      </p:sp>
      <p:sp>
        <p:nvSpPr>
          <p:cNvPr id="4" name="Espace réservé du contenu 3">
            <a:extLst>
              <a:ext uri="{FF2B5EF4-FFF2-40B4-BE49-F238E27FC236}">
                <a16:creationId xmlns:a16="http://schemas.microsoft.com/office/drawing/2014/main" id="{57F846AA-3E72-037F-C649-9143899B792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fr-FR" sz="1400" b="1"/>
              <a:t>Fréquence des réunions</a:t>
            </a:r>
          </a:p>
          <a:p>
            <a:pPr marL="0" lvl="1" indent="0">
              <a:buNone/>
            </a:pPr>
            <a:r>
              <a:rPr lang="fr-FR" sz="1400"/>
              <a:t>Les réunions du CSE se tiennent régulièrement, souvent sur une base mensuelle, pour assurer une communication efficace.</a:t>
            </a:r>
          </a:p>
          <a:p>
            <a:pPr marL="0" indent="0">
              <a:spcBef>
                <a:spcPts val="2500"/>
              </a:spcBef>
              <a:buNone/>
            </a:pPr>
            <a:r>
              <a:rPr lang="fr-FR" sz="1400" b="1"/>
              <a:t>Processus de décision</a:t>
            </a:r>
          </a:p>
          <a:p>
            <a:pPr marL="0" lvl="1" indent="0">
              <a:buNone/>
            </a:pPr>
            <a:r>
              <a:rPr lang="fr-FR" sz="1400"/>
              <a:t>Le processus de décision au sein du CSE comprend des votes et des consultations, garantissant un fonctionnement démocratique.</a:t>
            </a:r>
          </a:p>
          <a:p>
            <a:pPr marL="0" indent="0">
              <a:spcBef>
                <a:spcPts val="2500"/>
              </a:spcBef>
              <a:buNone/>
            </a:pPr>
            <a:r>
              <a:rPr lang="fr-FR" sz="1400" b="1"/>
              <a:t>Préoccupations des salariés</a:t>
            </a:r>
          </a:p>
          <a:p>
            <a:pPr marL="0" lvl="1" indent="0">
              <a:buNone/>
            </a:pPr>
            <a:r>
              <a:rPr lang="fr-FR" sz="1400"/>
              <a:t>Les réunions permettent une discussion continue sur les préoccupations des salariés, favorisant leur participation et leur engagement.</a:t>
            </a:r>
          </a:p>
        </p:txBody>
      </p:sp>
      <p:pic>
        <p:nvPicPr>
          <p:cNvPr id="5" name="Espace réservé du contenu 4" descr="Groupe de gens d’affaires en réunion d’affaires, travaillant sur une présentation, travaillant en équipe, à la recherche de solutions, partenaires juniors et seniors">
            <a:extLst>
              <a:ext uri="{FF2B5EF4-FFF2-40B4-BE49-F238E27FC236}">
                <a16:creationId xmlns:a16="http://schemas.microsoft.com/office/drawing/2014/main" id="{B9BE6F71-0167-4712-B1BD-26E13919BCD8}"/>
              </a:ext>
            </a:extLst>
          </p:cNvPr>
          <p:cNvPicPr>
            <a:picLocks noGrp="1" noChangeAspect="1"/>
          </p:cNvPicPr>
          <p:nvPr>
            <p:ph sz="half" idx="1"/>
          </p:nvPr>
        </p:nvPicPr>
        <p:blipFill>
          <a:blip r:embed="rId3"/>
          <a:srcRect l="26434" r="26395" b="-1"/>
          <a:stretch/>
        </p:blipFill>
        <p:spPr>
          <a:xfrm>
            <a:off x="7345680" y="10"/>
            <a:ext cx="4846320" cy="6857990"/>
          </a:xfrm>
          <a:prstGeom prst="rect">
            <a:avLst/>
          </a:prstGeom>
        </p:spPr>
      </p:pic>
    </p:spTree>
    <p:extLst>
      <p:ext uri="{BB962C8B-B14F-4D97-AF65-F5344CB8AC3E}">
        <p14:creationId xmlns:p14="http://schemas.microsoft.com/office/powerpoint/2010/main" val="16524001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7A8761D-457D-2ECC-D35B-02E470FC0819}"/>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Rôle Des Membres Et Acteurs Clés</a:t>
            </a:r>
          </a:p>
        </p:txBody>
      </p:sp>
      <p:pic>
        <p:nvPicPr>
          <p:cNvPr id="5" name="Espace réservé du contenu 4" descr="Réunion d’affaires">
            <a:extLst>
              <a:ext uri="{FF2B5EF4-FFF2-40B4-BE49-F238E27FC236}">
                <a16:creationId xmlns:a16="http://schemas.microsoft.com/office/drawing/2014/main" id="{077AD634-28F2-40C2-9BF3-BAF1B7A902B1}"/>
              </a:ext>
            </a:extLst>
          </p:cNvPr>
          <p:cNvPicPr>
            <a:picLocks noGrp="1" noChangeAspect="1"/>
          </p:cNvPicPr>
          <p:nvPr>
            <p:ph sz="half" idx="1"/>
          </p:nvPr>
        </p:nvPicPr>
        <p:blipFill>
          <a:blip r:embed="rId3"/>
          <a:srcRect l="31479" r="20728" b="-1"/>
          <a:stretch/>
        </p:blipFill>
        <p:spPr>
          <a:xfrm>
            <a:off x="20" y="10"/>
            <a:ext cx="4910308" cy="6857990"/>
          </a:xfrm>
          <a:prstGeom prst="rect">
            <a:avLst/>
          </a:prstGeom>
        </p:spPr>
      </p:pic>
      <p:sp>
        <p:nvSpPr>
          <p:cNvPr id="4" name="Espace réservé du contenu 3">
            <a:extLst>
              <a:ext uri="{FF2B5EF4-FFF2-40B4-BE49-F238E27FC236}">
                <a16:creationId xmlns:a16="http://schemas.microsoft.com/office/drawing/2014/main" id="{6931AAD4-56E2-9AA7-662F-AB919AF693F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fr-FR" sz="1400" b="1"/>
              <a:t>Responsabilités des membres</a:t>
            </a:r>
          </a:p>
          <a:p>
            <a:pPr marL="0" lvl="1" indent="0">
              <a:buNone/>
            </a:pPr>
            <a:r>
              <a:rPr lang="fr-FR" sz="1400"/>
              <a:t>Chaque membre du CSE a des responsabilités spécifiques qui contribuent à la représentation des salariés et à la gouvernance de l'entreprise.</a:t>
            </a:r>
          </a:p>
          <a:p>
            <a:pPr marL="0" indent="0">
              <a:spcBef>
                <a:spcPts val="2500"/>
              </a:spcBef>
              <a:buNone/>
            </a:pPr>
            <a:r>
              <a:rPr lang="fr-FR" sz="1400" b="1"/>
              <a:t>Collaboration essentielle</a:t>
            </a:r>
          </a:p>
          <a:p>
            <a:pPr marL="0" lvl="1" indent="0">
              <a:buNone/>
            </a:pPr>
            <a:r>
              <a:rPr lang="fr-FR" sz="1400"/>
              <a:t>La collaboration entre les membres est cruciale pour assurer le succès du CSE et l'atteinte des objectifs communs.</a:t>
            </a:r>
          </a:p>
          <a:p>
            <a:pPr marL="0" indent="0">
              <a:spcBef>
                <a:spcPts val="2500"/>
              </a:spcBef>
              <a:buNone/>
            </a:pPr>
            <a:r>
              <a:rPr lang="fr-FR" sz="1400" b="1"/>
              <a:t>Prise de décision</a:t>
            </a:r>
          </a:p>
          <a:p>
            <a:pPr marL="0" lvl="1" indent="0">
              <a:buNone/>
            </a:pPr>
            <a:r>
              <a:rPr lang="fr-FR" sz="1400"/>
              <a:t>Les décisions sur les projets de l'entreprise sont prises collectivement, en tenant compte des contributions de chaque membre.</a:t>
            </a:r>
          </a:p>
        </p:txBody>
      </p:sp>
    </p:spTree>
    <p:extLst>
      <p:ext uri="{BB962C8B-B14F-4D97-AF65-F5344CB8AC3E}">
        <p14:creationId xmlns:p14="http://schemas.microsoft.com/office/powerpoint/2010/main" val="28340780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CF4103BB-66F2-2E22-E834-149424607C40}"/>
              </a:ext>
            </a:extLst>
          </p:cNvPr>
          <p:cNvSpPr>
            <a:spLocks noGrp="1"/>
          </p:cNvSpPr>
          <p:nvPr>
            <p:ph type="ctrTitle"/>
          </p:nvPr>
        </p:nvSpPr>
        <p:spPr>
          <a:xfrm>
            <a:off x="277091" y="1814321"/>
            <a:ext cx="7772400" cy="4560920"/>
          </a:xfrm>
        </p:spPr>
        <p:txBody>
          <a:bodyPr anchor="b">
            <a:normAutofit/>
          </a:bodyPr>
          <a:lstStyle/>
          <a:p>
            <a:pPr algn="l"/>
            <a:r>
              <a:rPr lang="fr-FR" sz="7400"/>
              <a:t>Activités Et Attributions Du CSE</a:t>
            </a:r>
          </a:p>
        </p:txBody>
      </p:sp>
    </p:spTree>
    <p:extLst>
      <p:ext uri="{BB962C8B-B14F-4D97-AF65-F5344CB8AC3E}">
        <p14:creationId xmlns:p14="http://schemas.microsoft.com/office/powerpoint/2010/main" val="62313980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E41FF67-3E3C-C4D2-E28D-F432F0A1905A}"/>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sz="3300" b="1" kern="1200" dirty="0">
                <a:solidFill>
                  <a:schemeClr val="tx1"/>
                </a:solidFill>
                <a:latin typeface="+mj-lt"/>
                <a:ea typeface="+mj-ea"/>
                <a:cs typeface="+mj-cs"/>
              </a:rPr>
              <a:t>Consultation Et Avis Sur Les Projets De L'entreprise</a:t>
            </a:r>
          </a:p>
        </p:txBody>
      </p:sp>
      <p:sp>
        <p:nvSpPr>
          <p:cNvPr id="4" name="Espace réservé du contenu 3">
            <a:extLst>
              <a:ext uri="{FF2B5EF4-FFF2-40B4-BE49-F238E27FC236}">
                <a16:creationId xmlns:a16="http://schemas.microsoft.com/office/drawing/2014/main" id="{0266416E-2A3D-B062-8880-F6CE04E94D7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fr-FR" sz="1400" b="1"/>
              <a:t>Rôle du CSE</a:t>
            </a:r>
          </a:p>
          <a:p>
            <a:pPr marL="0" lvl="1" indent="0">
              <a:buNone/>
            </a:pPr>
            <a:r>
              <a:rPr lang="fr-FR" sz="1400"/>
              <a:t>Le Comité Social et Économique (CSE) joue un rôle essentiel dans la consultation sur les projets d'entreprise, protégeant les intérêts des employés.</a:t>
            </a:r>
          </a:p>
          <a:p>
            <a:pPr marL="0" indent="0">
              <a:spcBef>
                <a:spcPts val="2500"/>
              </a:spcBef>
              <a:buNone/>
            </a:pPr>
            <a:r>
              <a:rPr lang="fr-FR" sz="1400" b="1"/>
              <a:t>Examen des changements</a:t>
            </a:r>
          </a:p>
          <a:p>
            <a:pPr marL="0" lvl="1" indent="0">
              <a:buNone/>
            </a:pPr>
            <a:r>
              <a:rPr lang="fr-FR" sz="1400"/>
              <a:t>Le CSE examine les changements structurels et les licenciements pour garantir une transition équitable pour tous les employés.</a:t>
            </a:r>
          </a:p>
          <a:p>
            <a:pPr marL="0" indent="0">
              <a:spcBef>
                <a:spcPts val="2500"/>
              </a:spcBef>
              <a:buNone/>
            </a:pPr>
            <a:r>
              <a:rPr lang="fr-FR" sz="1400" b="1"/>
              <a:t>Technologies et innovations</a:t>
            </a:r>
          </a:p>
          <a:p>
            <a:pPr marL="0" lvl="1" indent="0">
              <a:buNone/>
            </a:pPr>
            <a:r>
              <a:rPr lang="fr-FR" sz="1400"/>
              <a:t>La mise en place de nouvelles technologies est discutée pour assurer que les employés soient informés et soutenus durant la transition.</a:t>
            </a:r>
          </a:p>
        </p:txBody>
      </p:sp>
      <p:pic>
        <p:nvPicPr>
          <p:cNvPr id="5" name="Espace réservé du contenu 4" descr="Médias sociaux, personnes, communication, message, bulle, bulle&#10;&#10;++La texture de la carte du monde dérivée du domaine public NASA : http://visibleearth.nasa.gov.&#10;Tracé dans Illustrator. Fichier créé le 29 novembre 2018++">
            <a:extLst>
              <a:ext uri="{FF2B5EF4-FFF2-40B4-BE49-F238E27FC236}">
                <a16:creationId xmlns:a16="http://schemas.microsoft.com/office/drawing/2014/main" id="{F68D1D61-1A44-455E-972E-1BF1D7617B8B}"/>
              </a:ext>
            </a:extLst>
          </p:cNvPr>
          <p:cNvPicPr>
            <a:picLocks noGrp="1" noChangeAspect="1"/>
          </p:cNvPicPr>
          <p:nvPr>
            <p:ph sz="half" idx="1"/>
          </p:nvPr>
        </p:nvPicPr>
        <p:blipFill>
          <a:blip r:embed="rId3"/>
          <a:srcRect l="13590" r="15743"/>
          <a:stretch/>
        </p:blipFill>
        <p:spPr>
          <a:xfrm>
            <a:off x="7345680" y="10"/>
            <a:ext cx="4846320" cy="6857990"/>
          </a:xfrm>
          <a:prstGeom prst="rect">
            <a:avLst/>
          </a:prstGeom>
        </p:spPr>
      </p:pic>
    </p:spTree>
    <p:extLst>
      <p:ext uri="{BB962C8B-B14F-4D97-AF65-F5344CB8AC3E}">
        <p14:creationId xmlns:p14="http://schemas.microsoft.com/office/powerpoint/2010/main" val="4149460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3B39BAD-3EF2-09D0-F6A3-8CACC95DEF75}"/>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sz="3300" b="1" kern="1200" dirty="0">
                <a:solidFill>
                  <a:schemeClr val="tx1"/>
                </a:solidFill>
                <a:latin typeface="+mj-lt"/>
                <a:ea typeface="+mj-ea"/>
                <a:cs typeface="+mj-cs"/>
              </a:rPr>
              <a:t>Actions en Matière De Santé, Sécurité Et Conditions De Travail</a:t>
            </a:r>
          </a:p>
        </p:txBody>
      </p:sp>
      <p:pic>
        <p:nvPicPr>
          <p:cNvPr id="5" name="Espace réservé du contenu 4" descr="Un petit groupe d’architectes superviseurs visite le site. Ils se promènent dans le bâtiment, correctement marqué et protégé.">
            <a:extLst>
              <a:ext uri="{FF2B5EF4-FFF2-40B4-BE49-F238E27FC236}">
                <a16:creationId xmlns:a16="http://schemas.microsoft.com/office/drawing/2014/main" id="{D9AFA9B7-0014-4A7F-8B9C-0B6A3A470BE9}"/>
              </a:ext>
            </a:extLst>
          </p:cNvPr>
          <p:cNvPicPr>
            <a:picLocks noGrp="1" noChangeAspect="1"/>
          </p:cNvPicPr>
          <p:nvPr>
            <p:ph sz="half" idx="1"/>
          </p:nvPr>
        </p:nvPicPr>
        <p:blipFill>
          <a:blip r:embed="rId3"/>
          <a:srcRect l="28304" r="33926" b="-1"/>
          <a:stretch/>
        </p:blipFill>
        <p:spPr>
          <a:xfrm>
            <a:off x="20" y="10"/>
            <a:ext cx="4910308" cy="6857990"/>
          </a:xfrm>
          <a:prstGeom prst="rect">
            <a:avLst/>
          </a:prstGeom>
        </p:spPr>
      </p:pic>
      <p:sp>
        <p:nvSpPr>
          <p:cNvPr id="4" name="Espace réservé du contenu 3">
            <a:extLst>
              <a:ext uri="{FF2B5EF4-FFF2-40B4-BE49-F238E27FC236}">
                <a16:creationId xmlns:a16="http://schemas.microsoft.com/office/drawing/2014/main" id="{A8F0A636-07B0-83C1-B18F-746318D5C19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fr-FR" sz="1400" b="1"/>
              <a:t>Protéger la santé des employés</a:t>
            </a:r>
          </a:p>
          <a:p>
            <a:pPr marL="0" lvl="1" indent="0">
              <a:buNone/>
            </a:pPr>
            <a:r>
              <a:rPr lang="fr-FR" sz="1400"/>
              <a:t>Le CSE joue un rôle majeur dans la prévention des risques professionnels et la protection de la santé des employés au travail.</a:t>
            </a:r>
          </a:p>
          <a:p>
            <a:pPr marL="0" indent="0">
              <a:spcBef>
                <a:spcPts val="2500"/>
              </a:spcBef>
              <a:buNone/>
            </a:pPr>
            <a:r>
              <a:rPr lang="fr-FR" sz="1400" b="1"/>
              <a:t>Actions préventives</a:t>
            </a:r>
          </a:p>
          <a:p>
            <a:pPr marL="0" lvl="1" indent="0">
              <a:buNone/>
            </a:pPr>
            <a:r>
              <a:rPr lang="fr-FR" sz="1400"/>
              <a:t>La mise en œuvre d'actions préventives est essentielle pour réduire les accidents et améliorer la sécurité au travail.</a:t>
            </a:r>
          </a:p>
          <a:p>
            <a:pPr marL="0" indent="0">
              <a:spcBef>
                <a:spcPts val="2500"/>
              </a:spcBef>
              <a:buNone/>
            </a:pPr>
            <a:r>
              <a:rPr lang="fr-FR" sz="1400" b="1"/>
              <a:t>Formations et audits de sécurité</a:t>
            </a:r>
          </a:p>
          <a:p>
            <a:pPr marL="0" lvl="1" indent="0">
              <a:buNone/>
            </a:pPr>
            <a:r>
              <a:rPr lang="fr-FR" sz="1400"/>
              <a:t>Des formations régulières et des audits de sécurité sont indispensables pour assurer un environnement de travail sûr et sain.</a:t>
            </a:r>
          </a:p>
        </p:txBody>
      </p:sp>
    </p:spTree>
    <p:extLst>
      <p:ext uri="{BB962C8B-B14F-4D97-AF65-F5344CB8AC3E}">
        <p14:creationId xmlns:p14="http://schemas.microsoft.com/office/powerpoint/2010/main" val="3832771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4FEF202-89A9-0860-BE63-F643783AD7AA}"/>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Gestion Des Activités Sociales Et Culturelles</a:t>
            </a:r>
          </a:p>
        </p:txBody>
      </p:sp>
      <p:sp>
        <p:nvSpPr>
          <p:cNvPr id="4" name="Espace réservé du contenu 3">
            <a:extLst>
              <a:ext uri="{FF2B5EF4-FFF2-40B4-BE49-F238E27FC236}">
                <a16:creationId xmlns:a16="http://schemas.microsoft.com/office/drawing/2014/main" id="{87188C59-B553-D029-B908-F44CDB617F6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fr-FR" sz="1400" b="1"/>
              <a:t>Renforcement de la cohésion</a:t>
            </a:r>
          </a:p>
          <a:p>
            <a:pPr marL="0" lvl="1" indent="0">
              <a:buNone/>
            </a:pPr>
            <a:r>
              <a:rPr lang="fr-FR" sz="1400"/>
              <a:t>Les événements organisés par le CSE visent à encourager les interactions entre les employés et à renforcer les liens au sein de l'équipe.</a:t>
            </a:r>
          </a:p>
          <a:p>
            <a:pPr marL="0" indent="0">
              <a:spcBef>
                <a:spcPts val="2500"/>
              </a:spcBef>
              <a:buNone/>
            </a:pPr>
            <a:r>
              <a:rPr lang="fr-FR" sz="1400" b="1"/>
              <a:t>Amélioration du climat de travail</a:t>
            </a:r>
          </a:p>
          <a:p>
            <a:pPr marL="0" lvl="1" indent="0">
              <a:buNone/>
            </a:pPr>
            <a:r>
              <a:rPr lang="fr-FR" sz="1400"/>
              <a:t>Ces activités sociales et culturelles jouent un rôle crucial dans l'amélioration de l'ambiance au travail, rendant l'environnement plus agréable.</a:t>
            </a:r>
          </a:p>
          <a:p>
            <a:pPr marL="0" indent="0">
              <a:spcBef>
                <a:spcPts val="2500"/>
              </a:spcBef>
              <a:buNone/>
            </a:pPr>
            <a:r>
              <a:rPr lang="fr-FR" sz="1400" b="1"/>
              <a:t>Satisfaction des employés</a:t>
            </a:r>
          </a:p>
          <a:p>
            <a:pPr marL="0" lvl="1" indent="0">
              <a:buNone/>
            </a:pPr>
            <a:r>
              <a:rPr lang="fr-FR" sz="1400"/>
              <a:t>La participation à des activités sociales et culturelles contribue à une plus grande satisfaction et bien-être des employés, favorisant leur engagement.</a:t>
            </a:r>
          </a:p>
        </p:txBody>
      </p:sp>
      <p:pic>
        <p:nvPicPr>
          <p:cNvPr id="5" name="Espace réservé du contenu 4" descr="De belles jeunes femmes musulmanes avec le hijab se saluant devant une mosquée.">
            <a:extLst>
              <a:ext uri="{FF2B5EF4-FFF2-40B4-BE49-F238E27FC236}">
                <a16:creationId xmlns:a16="http://schemas.microsoft.com/office/drawing/2014/main" id="{A0EDC207-EADC-46FC-A21C-8A53E3DD5AD9}"/>
              </a:ext>
            </a:extLst>
          </p:cNvPr>
          <p:cNvPicPr>
            <a:picLocks noGrp="1" noChangeAspect="1"/>
          </p:cNvPicPr>
          <p:nvPr>
            <p:ph sz="half" idx="1"/>
          </p:nvPr>
        </p:nvPicPr>
        <p:blipFill>
          <a:blip r:embed="rId3"/>
          <a:srcRect l="37959" r="14870" b="-1"/>
          <a:stretch/>
        </p:blipFill>
        <p:spPr>
          <a:xfrm>
            <a:off x="7345680" y="10"/>
            <a:ext cx="4846320" cy="6857990"/>
          </a:xfrm>
          <a:prstGeom prst="rect">
            <a:avLst/>
          </a:prstGeom>
        </p:spPr>
      </p:pic>
    </p:spTree>
    <p:extLst>
      <p:ext uri="{BB962C8B-B14F-4D97-AF65-F5344CB8AC3E}">
        <p14:creationId xmlns:p14="http://schemas.microsoft.com/office/powerpoint/2010/main" val="3739231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732E9F2C-92C3-BF48-5450-E918DD467851}"/>
              </a:ext>
            </a:extLst>
          </p:cNvPr>
          <p:cNvSpPr>
            <a:spLocks noGrp="1"/>
          </p:cNvSpPr>
          <p:nvPr>
            <p:ph type="ctrTitle"/>
          </p:nvPr>
        </p:nvSpPr>
        <p:spPr>
          <a:xfrm>
            <a:off x="277091" y="1814321"/>
            <a:ext cx="7772400" cy="4560920"/>
          </a:xfrm>
        </p:spPr>
        <p:txBody>
          <a:bodyPr anchor="b">
            <a:normAutofit/>
          </a:bodyPr>
          <a:lstStyle/>
          <a:p>
            <a:pPr algn="l"/>
            <a:r>
              <a:rPr lang="fr-FR" sz="7400"/>
              <a:t>Impact Du CSE Sur L'Entreprise</a:t>
            </a:r>
          </a:p>
        </p:txBody>
      </p:sp>
    </p:spTree>
    <p:extLst>
      <p:ext uri="{BB962C8B-B14F-4D97-AF65-F5344CB8AC3E}">
        <p14:creationId xmlns:p14="http://schemas.microsoft.com/office/powerpoint/2010/main" val="1549579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7D34034-C358-01F7-DC16-EAAF23D34911}"/>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Amélioration Du Dialogue Social</a:t>
            </a:r>
          </a:p>
        </p:txBody>
      </p:sp>
      <p:pic>
        <p:nvPicPr>
          <p:cNvPr id="5" name="Espace réservé du contenu 4" descr="Rencontre avec le conseiller financier">
            <a:extLst>
              <a:ext uri="{FF2B5EF4-FFF2-40B4-BE49-F238E27FC236}">
                <a16:creationId xmlns:a16="http://schemas.microsoft.com/office/drawing/2014/main" id="{8D87C87D-ADBA-4E07-8DDA-88B6E0146FF1}"/>
              </a:ext>
            </a:extLst>
          </p:cNvPr>
          <p:cNvPicPr>
            <a:picLocks noGrp="1" noChangeAspect="1"/>
          </p:cNvPicPr>
          <p:nvPr>
            <p:ph sz="half" idx="1"/>
          </p:nvPr>
        </p:nvPicPr>
        <p:blipFill>
          <a:blip r:embed="rId3"/>
          <a:srcRect l="29821" r="22385" b="-1"/>
          <a:stretch/>
        </p:blipFill>
        <p:spPr>
          <a:xfrm>
            <a:off x="20" y="10"/>
            <a:ext cx="4910308" cy="6857990"/>
          </a:xfrm>
          <a:prstGeom prst="rect">
            <a:avLst/>
          </a:prstGeom>
        </p:spPr>
      </p:pic>
      <p:sp>
        <p:nvSpPr>
          <p:cNvPr id="4" name="Espace réservé du contenu 3">
            <a:extLst>
              <a:ext uri="{FF2B5EF4-FFF2-40B4-BE49-F238E27FC236}">
                <a16:creationId xmlns:a16="http://schemas.microsoft.com/office/drawing/2014/main" id="{F7847BC7-9A49-1421-5BD6-EA9CC6EB517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fr-FR" sz="1400" b="1"/>
              <a:t>Dialogue entre direction et employés</a:t>
            </a:r>
          </a:p>
          <a:p>
            <a:pPr marL="0" lvl="1" indent="0">
              <a:buNone/>
            </a:pPr>
            <a:r>
              <a:rPr lang="fr-FR" sz="1400"/>
              <a:t>Le CSE favorise un dialogue ouvert entre la direction et les employés, créant un environnement de travail plus collaboratif.</a:t>
            </a:r>
          </a:p>
          <a:p>
            <a:pPr marL="0" indent="0">
              <a:spcBef>
                <a:spcPts val="2500"/>
              </a:spcBef>
              <a:buNone/>
            </a:pPr>
            <a:r>
              <a:rPr lang="fr-FR" sz="1400" b="1"/>
              <a:t>Résolution des conflits</a:t>
            </a:r>
          </a:p>
          <a:p>
            <a:pPr marL="0" lvl="1" indent="0">
              <a:buNone/>
            </a:pPr>
            <a:r>
              <a:rPr lang="fr-FR" sz="1400"/>
              <a:t>Une communication améliorée aide à identifier et résoudre les conflits de manière proactive, renforçant ainsi l'harmonie au sein de l'entreprise.</a:t>
            </a:r>
          </a:p>
          <a:p>
            <a:pPr marL="0" indent="0">
              <a:spcBef>
                <a:spcPts val="2500"/>
              </a:spcBef>
              <a:buNone/>
            </a:pPr>
            <a:r>
              <a:rPr lang="fr-FR" sz="1400" b="1"/>
              <a:t>Compréhension mutuelle</a:t>
            </a:r>
          </a:p>
          <a:p>
            <a:pPr marL="0" lvl="1" indent="0">
              <a:buNone/>
            </a:pPr>
            <a:r>
              <a:rPr lang="fr-FR" sz="1400"/>
              <a:t>Le renforcement du dialogue social conduit à une meilleure compréhension des besoins et des préoccupations des deux parties.</a:t>
            </a:r>
          </a:p>
        </p:txBody>
      </p:sp>
    </p:spTree>
    <p:extLst>
      <p:ext uri="{BB962C8B-B14F-4D97-AF65-F5344CB8AC3E}">
        <p14:creationId xmlns:p14="http://schemas.microsoft.com/office/powerpoint/2010/main" val="23782406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83433E9-D4DD-9CD0-1A03-3ACE38119AAC}"/>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Influence Sur La Qualité De Vie Au Travail</a:t>
            </a:r>
          </a:p>
        </p:txBody>
      </p:sp>
      <p:pic>
        <p:nvPicPr>
          <p:cNvPr id="5" name="Espace réservé du contenu 4" descr="Photo d’un ordinateur portable, d’un cahier et d’un smartphone sur un bureau avec des post-it sur le mur derrière">
            <a:extLst>
              <a:ext uri="{FF2B5EF4-FFF2-40B4-BE49-F238E27FC236}">
                <a16:creationId xmlns:a16="http://schemas.microsoft.com/office/drawing/2014/main" id="{855BDFA6-8358-4D93-A79D-12A9EEB3B72D}"/>
              </a:ext>
            </a:extLst>
          </p:cNvPr>
          <p:cNvPicPr>
            <a:picLocks noGrp="1" noChangeAspect="1"/>
          </p:cNvPicPr>
          <p:nvPr>
            <p:ph sz="half" idx="1"/>
          </p:nvPr>
        </p:nvPicPr>
        <p:blipFill>
          <a:blip r:embed="rId3"/>
          <a:srcRect l="19050" r="33156" b="-1"/>
          <a:stretch/>
        </p:blipFill>
        <p:spPr>
          <a:xfrm>
            <a:off x="20" y="10"/>
            <a:ext cx="4910308" cy="6857990"/>
          </a:xfrm>
          <a:prstGeom prst="rect">
            <a:avLst/>
          </a:prstGeom>
        </p:spPr>
      </p:pic>
      <p:sp>
        <p:nvSpPr>
          <p:cNvPr id="4" name="Espace réservé du contenu 3">
            <a:extLst>
              <a:ext uri="{FF2B5EF4-FFF2-40B4-BE49-F238E27FC236}">
                <a16:creationId xmlns:a16="http://schemas.microsoft.com/office/drawing/2014/main" id="{980C1BD1-792A-1875-B07E-FE54ED28006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fr-FR" sz="1400" b="1"/>
              <a:t>Rôle du CSE</a:t>
            </a:r>
          </a:p>
          <a:p>
            <a:pPr marL="0" lvl="1" indent="0">
              <a:buNone/>
            </a:pPr>
            <a:r>
              <a:rPr lang="fr-FR" sz="1400"/>
              <a:t>Le CSE est essentiel pour améliorer la qualité de vie au travail en soutenant des initiatives clé en faveur des employés.</a:t>
            </a:r>
          </a:p>
          <a:p>
            <a:pPr marL="0" indent="0">
              <a:spcBef>
                <a:spcPts val="2500"/>
              </a:spcBef>
              <a:buNone/>
            </a:pPr>
            <a:r>
              <a:rPr lang="fr-FR" sz="1400" b="1"/>
              <a:t>Bien-être des employés</a:t>
            </a:r>
          </a:p>
          <a:p>
            <a:pPr marL="0" lvl="1" indent="0">
              <a:buNone/>
            </a:pPr>
            <a:r>
              <a:rPr lang="fr-FR" sz="1400"/>
              <a:t>Les initiatives soutenues par le CSE favorisent le bien-être des employés, ce qui contribue à une atmosphère de travail positive.</a:t>
            </a:r>
          </a:p>
          <a:p>
            <a:pPr marL="0" indent="0">
              <a:spcBef>
                <a:spcPts val="2500"/>
              </a:spcBef>
              <a:buNone/>
            </a:pPr>
            <a:r>
              <a:rPr lang="fr-FR" sz="1400" b="1"/>
              <a:t>Équilibre vie-travail</a:t>
            </a:r>
          </a:p>
          <a:p>
            <a:pPr marL="0" lvl="1" indent="0">
              <a:buNone/>
            </a:pPr>
            <a:r>
              <a:rPr lang="fr-FR" sz="1400"/>
              <a:t>Le CSE facilite l'équilibre entre vie professionnelle et vie personnelle, ce qui est crucial pour la satisfaction des employés.</a:t>
            </a:r>
          </a:p>
        </p:txBody>
      </p:sp>
    </p:spTree>
    <p:extLst>
      <p:ext uri="{BB962C8B-B14F-4D97-AF65-F5344CB8AC3E}">
        <p14:creationId xmlns:p14="http://schemas.microsoft.com/office/powerpoint/2010/main" val="489262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FBCEC4C-39BB-7E3A-4453-0A1B9F50F610}"/>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sz="3300" b="1" kern="1200" dirty="0">
                <a:solidFill>
                  <a:schemeClr val="tx1"/>
                </a:solidFill>
                <a:latin typeface="+mj-lt"/>
                <a:ea typeface="+mj-ea"/>
                <a:cs typeface="+mj-cs"/>
              </a:rPr>
              <a:t>Contribution À La Performance Globale De L'entreprise</a:t>
            </a:r>
          </a:p>
        </p:txBody>
      </p:sp>
      <p:sp>
        <p:nvSpPr>
          <p:cNvPr id="4" name="Espace réservé du contenu 3">
            <a:extLst>
              <a:ext uri="{FF2B5EF4-FFF2-40B4-BE49-F238E27FC236}">
                <a16:creationId xmlns:a16="http://schemas.microsoft.com/office/drawing/2014/main" id="{B2013A81-C0AE-4383-26C0-3CEE6E1113A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fr-FR" sz="1400" b="1"/>
              <a:t>Satisfaction des employés</a:t>
            </a:r>
          </a:p>
          <a:p>
            <a:pPr marL="0" lvl="1" indent="0">
              <a:buNone/>
            </a:pPr>
            <a:r>
              <a:rPr lang="fr-FR" sz="1400"/>
              <a:t>Améliorer la satisfaction des salariés est essentiel pour renforcer leur engagement et leur fidélité à l'entreprise.</a:t>
            </a:r>
          </a:p>
          <a:p>
            <a:pPr marL="0" indent="0">
              <a:spcBef>
                <a:spcPts val="2500"/>
              </a:spcBef>
              <a:buNone/>
            </a:pPr>
            <a:r>
              <a:rPr lang="fr-FR" sz="1400" b="1"/>
              <a:t>Engagement des salariés</a:t>
            </a:r>
          </a:p>
          <a:p>
            <a:pPr marL="0" lvl="1" indent="0">
              <a:buNone/>
            </a:pPr>
            <a:r>
              <a:rPr lang="fr-FR" sz="1400"/>
              <a:t>Un engagement élevé des salariés favorise une meilleure performance et un environnement de travail collaboratif.</a:t>
            </a:r>
          </a:p>
          <a:p>
            <a:pPr marL="0" indent="0">
              <a:spcBef>
                <a:spcPts val="2500"/>
              </a:spcBef>
              <a:buNone/>
            </a:pPr>
            <a:r>
              <a:rPr lang="fr-FR" sz="1400" b="1"/>
              <a:t>Bien-être des employés</a:t>
            </a:r>
          </a:p>
          <a:p>
            <a:pPr marL="0" lvl="1" indent="0">
              <a:buNone/>
            </a:pPr>
            <a:r>
              <a:rPr lang="fr-FR" sz="1400"/>
              <a:t>Un personnel en bonne santé est généralement plus productif, ce qui améliore la performance globale de l'entreprise.</a:t>
            </a:r>
          </a:p>
        </p:txBody>
      </p:sp>
      <p:pic>
        <p:nvPicPr>
          <p:cNvPr id="5" name="Espace réservé du contenu 4" descr="Des personnes dans un bureau">
            <a:extLst>
              <a:ext uri="{FF2B5EF4-FFF2-40B4-BE49-F238E27FC236}">
                <a16:creationId xmlns:a16="http://schemas.microsoft.com/office/drawing/2014/main" id="{390F936B-A530-412D-A7B7-1CC1A3B42BED}"/>
              </a:ext>
            </a:extLst>
          </p:cNvPr>
          <p:cNvPicPr>
            <a:picLocks noGrp="1" noChangeAspect="1"/>
          </p:cNvPicPr>
          <p:nvPr>
            <p:ph sz="half" idx="1"/>
          </p:nvPr>
        </p:nvPicPr>
        <p:blipFill>
          <a:blip r:embed="rId3"/>
          <a:srcRect l="20988" r="31841" b="-1"/>
          <a:stretch/>
        </p:blipFill>
        <p:spPr>
          <a:xfrm>
            <a:off x="7345680" y="10"/>
            <a:ext cx="4846320" cy="6857990"/>
          </a:xfrm>
          <a:prstGeom prst="rect">
            <a:avLst/>
          </a:prstGeom>
        </p:spPr>
      </p:pic>
    </p:spTree>
    <p:extLst>
      <p:ext uri="{BB962C8B-B14F-4D97-AF65-F5344CB8AC3E}">
        <p14:creationId xmlns:p14="http://schemas.microsoft.com/office/powerpoint/2010/main" val="23302052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5027ECE2-E0E6-0426-C931-5C97BFF76559}"/>
              </a:ext>
            </a:extLst>
          </p:cNvPr>
          <p:cNvSpPr>
            <a:spLocks noGrp="1"/>
          </p:cNvSpPr>
          <p:nvPr>
            <p:ph type="ctrTitle"/>
          </p:nvPr>
        </p:nvSpPr>
        <p:spPr>
          <a:xfrm>
            <a:off x="277091" y="1814321"/>
            <a:ext cx="7772400" cy="4560920"/>
          </a:xfrm>
        </p:spPr>
        <p:txBody>
          <a:bodyPr anchor="b">
            <a:normAutofit/>
          </a:bodyPr>
          <a:lstStyle/>
          <a:p>
            <a:pPr algn="l"/>
            <a:r>
              <a:rPr lang="fr-FR" sz="7400"/>
              <a:t>Défis Et Perspectives Du CSE</a:t>
            </a:r>
          </a:p>
        </p:txBody>
      </p:sp>
    </p:spTree>
    <p:extLst>
      <p:ext uri="{BB962C8B-B14F-4D97-AF65-F5344CB8AC3E}">
        <p14:creationId xmlns:p14="http://schemas.microsoft.com/office/powerpoint/2010/main" val="199709894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2A8A6CC-2D76-F406-F3C6-F6D338A2AEAF}"/>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Challenges Rencontrés Par Le CSE</a:t>
            </a:r>
          </a:p>
        </p:txBody>
      </p:sp>
      <p:pic>
        <p:nvPicPr>
          <p:cNvPr id="5" name="Espace réservé du contenu 4" descr="Une table de salle de conférence avec des horloges mondiales au-dessus">
            <a:extLst>
              <a:ext uri="{FF2B5EF4-FFF2-40B4-BE49-F238E27FC236}">
                <a16:creationId xmlns:a16="http://schemas.microsoft.com/office/drawing/2014/main" id="{E34C3911-AD88-49B8-978D-D92DF2778163}"/>
              </a:ext>
            </a:extLst>
          </p:cNvPr>
          <p:cNvPicPr>
            <a:picLocks noGrp="1" noChangeAspect="1"/>
          </p:cNvPicPr>
          <p:nvPr>
            <p:ph sz="half" idx="1"/>
          </p:nvPr>
        </p:nvPicPr>
        <p:blipFill>
          <a:blip r:embed="rId3"/>
          <a:srcRect l="25313" r="30653"/>
          <a:stretch/>
        </p:blipFill>
        <p:spPr>
          <a:xfrm>
            <a:off x="20" y="10"/>
            <a:ext cx="4910308" cy="6857990"/>
          </a:xfrm>
          <a:prstGeom prst="rect">
            <a:avLst/>
          </a:prstGeom>
        </p:spPr>
      </p:pic>
      <p:sp>
        <p:nvSpPr>
          <p:cNvPr id="4" name="Espace réservé du contenu 3">
            <a:extLst>
              <a:ext uri="{FF2B5EF4-FFF2-40B4-BE49-F238E27FC236}">
                <a16:creationId xmlns:a16="http://schemas.microsoft.com/office/drawing/2014/main" id="{D1F1CB0E-C141-571A-D1B1-8A178397D9C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fr-FR" sz="1400" b="1"/>
              <a:t>Manque de temps</a:t>
            </a:r>
          </a:p>
          <a:p>
            <a:pPr marL="0" lvl="1" indent="0">
              <a:buNone/>
            </a:pPr>
            <a:r>
              <a:rPr lang="fr-FR" sz="1400"/>
              <a:t>Les membres du CSE peuvent se sentir débordés par leurs responsabilités et le peu de temps disponible pour accomplir leurs tâches efficacement.</a:t>
            </a:r>
          </a:p>
          <a:p>
            <a:pPr marL="0" indent="0">
              <a:spcBef>
                <a:spcPts val="2500"/>
              </a:spcBef>
              <a:buNone/>
            </a:pPr>
            <a:r>
              <a:rPr lang="fr-FR" sz="1400" b="1"/>
              <a:t>Ressources limitées</a:t>
            </a:r>
          </a:p>
          <a:p>
            <a:pPr marL="0" lvl="1" indent="0">
              <a:buNone/>
            </a:pPr>
            <a:r>
              <a:rPr lang="fr-FR" sz="1400"/>
              <a:t>Un autre défi majeur est le manque de ressources, ce qui rend difficile l'exécution des missions du CSE et le soutien aux employés.</a:t>
            </a:r>
          </a:p>
          <a:p>
            <a:pPr marL="0" indent="0">
              <a:spcBef>
                <a:spcPts val="2500"/>
              </a:spcBef>
              <a:buNone/>
            </a:pPr>
            <a:r>
              <a:rPr lang="fr-FR" sz="1400" b="1"/>
              <a:t>Manque d'engagement</a:t>
            </a:r>
          </a:p>
          <a:p>
            <a:pPr marL="0" lvl="1" indent="0">
              <a:buNone/>
            </a:pPr>
            <a:r>
              <a:rPr lang="fr-FR" sz="1400"/>
              <a:t>Le manque d'engagement de la direction pour consulter le CSE peut aussi mener à une disconnection entre la direction et les employés.</a:t>
            </a:r>
          </a:p>
        </p:txBody>
      </p:sp>
    </p:spTree>
    <p:extLst>
      <p:ext uri="{BB962C8B-B14F-4D97-AF65-F5344CB8AC3E}">
        <p14:creationId xmlns:p14="http://schemas.microsoft.com/office/powerpoint/2010/main" val="10512541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8E5067B7-D4B0-C3E3-2C8A-14177284B7C6}"/>
              </a:ext>
            </a:extLst>
          </p:cNvPr>
          <p:cNvSpPr>
            <a:spLocks noGrp="1"/>
          </p:cNvSpPr>
          <p:nvPr>
            <p:ph type="title"/>
          </p:nvPr>
        </p:nvSpPr>
        <p:spPr>
          <a:xfrm>
            <a:off x="614679" y="548639"/>
            <a:ext cx="3977640" cy="5719640"/>
          </a:xfrm>
        </p:spPr>
        <p:txBody>
          <a:bodyPr anchor="t">
            <a:normAutofit/>
          </a:bodyPr>
          <a:lstStyle/>
          <a:p>
            <a:r>
              <a:rPr lang="fr-FR"/>
              <a:t>Évolutions Législatives Et Réglementaires</a:t>
            </a:r>
          </a:p>
        </p:txBody>
      </p:sp>
      <p:graphicFrame>
        <p:nvGraphicFramePr>
          <p:cNvPr id="4" name="Espace réservé du contenu 4">
            <a:extLst>
              <a:ext uri="{FF2B5EF4-FFF2-40B4-BE49-F238E27FC236}">
                <a16:creationId xmlns:a16="http://schemas.microsoft.com/office/drawing/2014/main" id="{B816F88E-0EEF-4B54-9E7C-5F39FB73D1D0}"/>
              </a:ext>
            </a:extLst>
          </p:cNvPr>
          <p:cNvGraphicFramePr>
            <a:graphicFrameLocks noGrp="1"/>
          </p:cNvGraphicFramePr>
          <p:nvPr>
            <p:ph idx="1"/>
            <p:extLst>
              <p:ext uri="{D42A27DB-BD31-4B8C-83A1-F6EECF244321}">
                <p14:modId xmlns:p14="http://schemas.microsoft.com/office/powerpoint/2010/main" val="1137193522"/>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387542" y="548639"/>
          <a:ext cx="6189780" cy="5861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58962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9F036742-2D7E-A9EE-EFC1-93C19724963A}"/>
              </a:ext>
            </a:extLst>
          </p:cNvPr>
          <p:cNvSpPr>
            <a:spLocks noGrp="1"/>
          </p:cNvSpPr>
          <p:nvPr>
            <p:ph type="title"/>
          </p:nvPr>
        </p:nvSpPr>
        <p:spPr>
          <a:xfrm>
            <a:off x="614679" y="548639"/>
            <a:ext cx="3977640" cy="5719640"/>
          </a:xfrm>
        </p:spPr>
        <p:txBody>
          <a:bodyPr anchor="t">
            <a:normAutofit/>
          </a:bodyPr>
          <a:lstStyle/>
          <a:p>
            <a:r>
              <a:rPr lang="fr-FR"/>
              <a:t>Avenir Et Innovations Dans Le Rôle Du CSE</a:t>
            </a:r>
          </a:p>
        </p:txBody>
      </p:sp>
      <p:graphicFrame>
        <p:nvGraphicFramePr>
          <p:cNvPr id="4" name="Espace réservé du contenu 4">
            <a:extLst>
              <a:ext uri="{FF2B5EF4-FFF2-40B4-BE49-F238E27FC236}">
                <a16:creationId xmlns:a16="http://schemas.microsoft.com/office/drawing/2014/main" id="{7CE593E4-42D0-4449-B7EA-AA029B2C4917}"/>
              </a:ext>
            </a:extLst>
          </p:cNvPr>
          <p:cNvGraphicFramePr>
            <a:graphicFrameLocks noGrp="1"/>
          </p:cNvGraphicFramePr>
          <p:nvPr>
            <p:ph idx="1"/>
            <p:extLst>
              <p:ext uri="{D42A27DB-BD31-4B8C-83A1-F6EECF244321}">
                <p14:modId xmlns:p14="http://schemas.microsoft.com/office/powerpoint/2010/main" val="208857923"/>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387542" y="548639"/>
          <a:ext cx="6189780" cy="5861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589814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F74C59-445A-9824-B537-A392A6ECE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787C524A-E8AE-92EE-8E03-2128D25FBC1E}"/>
              </a:ext>
            </a:extLst>
          </p:cNvPr>
          <p:cNvSpPr>
            <a:spLocks noGrp="1"/>
          </p:cNvSpPr>
          <p:nvPr>
            <p:ph type="title"/>
          </p:nvPr>
        </p:nvSpPr>
        <p:spPr>
          <a:xfrm>
            <a:off x="612648" y="1847088"/>
            <a:ext cx="7344336" cy="1133856"/>
          </a:xfrm>
        </p:spPr>
        <p:txBody>
          <a:bodyPr anchor="b">
            <a:normAutofit/>
          </a:bodyPr>
          <a:lstStyle/>
          <a:p>
            <a:r>
              <a:rPr lang="fr-FR" sz="6000"/>
              <a:t>Conclusion</a:t>
            </a:r>
          </a:p>
        </p:txBody>
      </p:sp>
      <p:graphicFrame>
        <p:nvGraphicFramePr>
          <p:cNvPr id="9" name="Espace réservé du contenu 2">
            <a:extLst>
              <a:ext uri="{FF2B5EF4-FFF2-40B4-BE49-F238E27FC236}">
                <a16:creationId xmlns:a16="http://schemas.microsoft.com/office/drawing/2014/main" id="{5B424ECD-1AC4-F05E-2D25-91ACB1D8E2A5}"/>
              </a:ext>
            </a:extLst>
          </p:cNvPr>
          <p:cNvGraphicFramePr>
            <a:graphicFrameLocks noGrp="1"/>
          </p:cNvGraphicFramePr>
          <p:nvPr>
            <p:ph idx="1"/>
            <p:extLst>
              <p:ext uri="{D42A27DB-BD31-4B8C-83A1-F6EECF244321}">
                <p14:modId xmlns:p14="http://schemas.microsoft.com/office/powerpoint/2010/main" val="2119106851"/>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12646" y="3593592"/>
          <a:ext cx="10890504" cy="2512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2458770"/>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2209</Words>
  <Application>Microsoft Office PowerPoint</Application>
  <PresentationFormat>Grand écran</PresentationFormat>
  <Paragraphs>169</Paragraphs>
  <Slides>23</Slides>
  <Notes>23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23</vt:i4>
      </vt:variant>
    </vt:vector>
  </HeadingPairs>
  <TitlesOfParts>
    <vt:vector size="27" baseType="lpstr">
      <vt:lpstr>Aptos</vt:lpstr>
      <vt:lpstr>Arial</vt:lpstr>
      <vt:lpstr>Neue Haas Grotesk Text Pro</vt:lpstr>
      <vt:lpstr>VanillaVTI</vt:lpstr>
      <vt:lpstr>Le Rôle Du Comité Social Et Économique (CSE) Dans L'Entreprise</vt:lpstr>
      <vt:lpstr>Points à Explorer</vt:lpstr>
      <vt:lpstr>Introduction Au CSE</vt:lpstr>
      <vt:lpstr>Définition Et Composition Du CSE</vt:lpstr>
      <vt:lpstr>Historique Et Évolution Du CSE</vt:lpstr>
      <vt:lpstr>Principales Missions Et Responsabilités</vt:lpstr>
      <vt:lpstr>Fonctionnement Du CSE</vt:lpstr>
      <vt:lpstr>Organisation Interne Et Structure</vt:lpstr>
      <vt:lpstr>Fréquence Des Réunions Et Processus De Décision</vt:lpstr>
      <vt:lpstr>Rôle Des Membres Et Acteurs Clés</vt:lpstr>
      <vt:lpstr>Activités Et Attributions Du CSE</vt:lpstr>
      <vt:lpstr>Consultation Et Avis Sur Les Projets De L'entreprise</vt:lpstr>
      <vt:lpstr>Actions en Matière De Santé, Sécurité Et Conditions De Travail</vt:lpstr>
      <vt:lpstr>Gestion Des Activités Sociales Et Culturelles</vt:lpstr>
      <vt:lpstr>Impact Du CSE Sur L'Entreprise</vt:lpstr>
      <vt:lpstr>Amélioration Du Dialogue Social</vt:lpstr>
      <vt:lpstr>Influence Sur La Qualité De Vie Au Travail</vt:lpstr>
      <vt:lpstr>Contribution À La Performance Globale De L'entreprise</vt:lpstr>
      <vt:lpstr>Défis Et Perspectives Du CSE</vt:lpstr>
      <vt:lpstr>Challenges Rencontrés Par Le CSE</vt:lpstr>
      <vt:lpstr>Évolutions Législatives Et Réglementaires</vt:lpstr>
      <vt:lpstr>Avenir Et Innovations Dans Le Rôle Du CSE</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2025-04-27T14:05:48Z</dcterms:created>
  <dcterms:modified xsi:type="dcterms:W3CDTF">2025-04-27T14:07:52Z</dcterms:modified>
</cp:coreProperties>
</file>