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6" d="100"/>
          <a:sy n="66" d="100"/>
        </p:scale>
        <p:origin x="360"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F115C8-EE60-4241-A9AD-565D684276B1}" type="datetimeFigureOut">
              <a:rPr lang="fr-FR" smtClean="0"/>
              <a:t>20/01/2025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B9197D-8EEC-4FAD-9B78-4CF7B18D077B}" type="slidenum">
              <a:rPr lang="fr-FR" smtClean="0"/>
              <a:t>‹N°›</a:t>
            </a:fld>
            <a:endParaRPr lang="fr-FR"/>
          </a:p>
        </p:txBody>
      </p:sp>
    </p:spTree>
    <p:extLst>
      <p:ext uri="{BB962C8B-B14F-4D97-AF65-F5344CB8AC3E}">
        <p14:creationId xmlns:p14="http://schemas.microsoft.com/office/powerpoint/2010/main" val="2815760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contenu généré par l’IA peut être incorrect.
---
La méthode SMART est un cadre de définition d'objectifs qui aide à établir des objectifs clairs et réalisables. Elle se concentre sur la définition d'objectifs qui sont Spécifiques, Mesurables, Atteignables, Pertinents et Temporellement définis.
</a:t>
            </a:r>
          </a:p>
        </p:txBody>
      </p:sp>
      <p:sp>
        <p:nvSpPr>
          <p:cNvPr id="4" name="Espace réservé du numéro de diapositive 3"/>
          <p:cNvSpPr>
            <a:spLocks noGrp="1"/>
          </p:cNvSpPr>
          <p:nvPr>
            <p:ph type="sldNum" sz="quarter" idx="5"/>
          </p:nvPr>
        </p:nvSpPr>
        <p:spPr/>
        <p:txBody>
          <a:bodyPr/>
          <a:lstStyle/>
          <a:p>
            <a:fld id="{6A02D0D0-DA7C-4510-A9C2-2556CAE23E3C}" type="slidenum">
              <a:rPr lang="fr-FR" smtClean="0"/>
              <a:t>1</a:t>
            </a:fld>
            <a:endParaRPr lang="fr-FR"/>
          </a:p>
        </p:txBody>
      </p:sp>
    </p:spTree>
    <p:extLst>
      <p:ext uri="{BB962C8B-B14F-4D97-AF65-F5344CB8AC3E}">
        <p14:creationId xmlns:p14="http://schemas.microsoft.com/office/powerpoint/2010/main" val="3714434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Dans cette présentation, nous allons explorer les composants de la méthode SMART, apprendre comment appliquer cette méthode pour définir des objectifs efficaces et discuter des avantages de son utilisation pour atteindre le succès.</a:t>
            </a:r>
          </a:p>
        </p:txBody>
      </p:sp>
      <p:sp>
        <p:nvSpPr>
          <p:cNvPr id="4" name="Espace réservé du numéro de diapositive 3"/>
          <p:cNvSpPr>
            <a:spLocks noGrp="1"/>
          </p:cNvSpPr>
          <p:nvPr>
            <p:ph type="sldNum" sz="quarter" idx="5"/>
          </p:nvPr>
        </p:nvSpPr>
        <p:spPr/>
        <p:txBody>
          <a:bodyPr/>
          <a:lstStyle/>
          <a:p>
            <a:fld id="{6A02D0D0-DA7C-4510-A9C2-2556CAE23E3C}" type="slidenum">
              <a:rPr lang="fr-FR" smtClean="0"/>
              <a:t>2</a:t>
            </a:fld>
            <a:endParaRPr lang="fr-FR"/>
          </a:p>
        </p:txBody>
      </p:sp>
    </p:spTree>
    <p:extLst>
      <p:ext uri="{BB962C8B-B14F-4D97-AF65-F5344CB8AC3E}">
        <p14:creationId xmlns:p14="http://schemas.microsoft.com/office/powerpoint/2010/main" val="1311131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SMART est un acronyme qui représente cinq critères essentiels pour définir des objectifs. Chaque élément de l'acronyme joue un rôle crucial dans la création d'objectifs qui sont clairs et réalisables. Examinons ces composants en détail.</a:t>
            </a:r>
          </a:p>
        </p:txBody>
      </p:sp>
      <p:sp>
        <p:nvSpPr>
          <p:cNvPr id="4" name="Espace réservé du numéro de diapositive 3"/>
          <p:cNvSpPr>
            <a:spLocks noGrp="1"/>
          </p:cNvSpPr>
          <p:nvPr>
            <p:ph type="sldNum" sz="quarter" idx="5"/>
          </p:nvPr>
        </p:nvSpPr>
        <p:spPr/>
        <p:txBody>
          <a:bodyPr/>
          <a:lstStyle/>
          <a:p>
            <a:fld id="{6A02D0D0-DA7C-4510-A9C2-2556CAE23E3C}" type="slidenum">
              <a:rPr lang="fr-FR" smtClean="0"/>
              <a:t>3</a:t>
            </a:fld>
            <a:endParaRPr lang="fr-FR"/>
          </a:p>
        </p:txBody>
      </p:sp>
    </p:spTree>
    <p:extLst>
      <p:ext uri="{BB962C8B-B14F-4D97-AF65-F5344CB8AC3E}">
        <p14:creationId xmlns:p14="http://schemas.microsoft.com/office/powerpoint/2010/main" val="3856987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spécificité est le premier élément de la méthode SMART. Un objectif spécifique répond à des questions telles que : Qu'est-ce que je veux accomplir ? Pourquoi est-ce important ? Qui est impliqué ? Définir des objectifs spécifiques clarifie ce que vous visez.</a:t>
            </a:r>
          </a:p>
        </p:txBody>
      </p:sp>
      <p:sp>
        <p:nvSpPr>
          <p:cNvPr id="4" name="Espace réservé du numéro de diapositive 3"/>
          <p:cNvSpPr>
            <a:spLocks noGrp="1"/>
          </p:cNvSpPr>
          <p:nvPr>
            <p:ph type="sldNum" sz="quarter" idx="5"/>
          </p:nvPr>
        </p:nvSpPr>
        <p:spPr/>
        <p:txBody>
          <a:bodyPr/>
          <a:lstStyle/>
          <a:p>
            <a:fld id="{6A02D0D0-DA7C-4510-A9C2-2556CAE23E3C}" type="slidenum">
              <a:rPr lang="fr-FR" smtClean="0"/>
              <a:t>4</a:t>
            </a:fld>
            <a:endParaRPr lang="fr-FR"/>
          </a:p>
        </p:txBody>
      </p:sp>
    </p:spTree>
    <p:extLst>
      <p:ext uri="{BB962C8B-B14F-4D97-AF65-F5344CB8AC3E}">
        <p14:creationId xmlns:p14="http://schemas.microsoft.com/office/powerpoint/2010/main" val="3057707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objectifs mesurables permettent de suivre les progrès. Cela implique de définir des indicateurs concrets et quantifiables. En répondant à des questions telles que : Comment saurai-je si j'ai atteint cet objectif ? vous pouvez évaluer votre progression.</a:t>
            </a:r>
          </a:p>
        </p:txBody>
      </p:sp>
      <p:sp>
        <p:nvSpPr>
          <p:cNvPr id="4" name="Espace réservé du numéro de diapositive 3"/>
          <p:cNvSpPr>
            <a:spLocks noGrp="1"/>
          </p:cNvSpPr>
          <p:nvPr>
            <p:ph type="sldNum" sz="quarter" idx="5"/>
          </p:nvPr>
        </p:nvSpPr>
        <p:spPr/>
        <p:txBody>
          <a:bodyPr/>
          <a:lstStyle/>
          <a:p>
            <a:fld id="{6A02D0D0-DA7C-4510-A9C2-2556CAE23E3C}" type="slidenum">
              <a:rPr lang="fr-FR" smtClean="0"/>
              <a:t>5</a:t>
            </a:fld>
            <a:endParaRPr lang="fr-FR"/>
          </a:p>
        </p:txBody>
      </p:sp>
    </p:spTree>
    <p:extLst>
      <p:ext uri="{BB962C8B-B14F-4D97-AF65-F5344CB8AC3E}">
        <p14:creationId xmlns:p14="http://schemas.microsoft.com/office/powerpoint/2010/main" val="3656565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Un objectif atteignable est réaliste et réalisable. Il doit tenir compte des ressources disponibles, des contraintes de temps et des compétences nécessaires. Cela vous aide à rester motivé et engagé tout au long du processus.</a:t>
            </a:r>
          </a:p>
        </p:txBody>
      </p:sp>
      <p:sp>
        <p:nvSpPr>
          <p:cNvPr id="4" name="Espace réservé du numéro de diapositive 3"/>
          <p:cNvSpPr>
            <a:spLocks noGrp="1"/>
          </p:cNvSpPr>
          <p:nvPr>
            <p:ph type="sldNum" sz="quarter" idx="5"/>
          </p:nvPr>
        </p:nvSpPr>
        <p:spPr/>
        <p:txBody>
          <a:bodyPr/>
          <a:lstStyle/>
          <a:p>
            <a:fld id="{6A02D0D0-DA7C-4510-A9C2-2556CAE23E3C}" type="slidenum">
              <a:rPr lang="fr-FR" smtClean="0"/>
              <a:t>6</a:t>
            </a:fld>
            <a:endParaRPr lang="fr-FR"/>
          </a:p>
        </p:txBody>
      </p:sp>
    </p:spTree>
    <p:extLst>
      <p:ext uri="{BB962C8B-B14F-4D97-AF65-F5344CB8AC3E}">
        <p14:creationId xmlns:p14="http://schemas.microsoft.com/office/powerpoint/2010/main" val="2861490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pertinence signifie que l'objectif doit être en accord avec vos valeurs et vos aspirations. Il doit également être lié à d'autres objectifs que vous avez. Cela garantira que vous consacrez votre temps et vos efforts à quelque chose qui compte vraiment pour vous.</a:t>
            </a:r>
          </a:p>
        </p:txBody>
      </p:sp>
      <p:sp>
        <p:nvSpPr>
          <p:cNvPr id="4" name="Espace réservé du numéro de diapositive 3"/>
          <p:cNvSpPr>
            <a:spLocks noGrp="1"/>
          </p:cNvSpPr>
          <p:nvPr>
            <p:ph type="sldNum" sz="quarter" idx="5"/>
          </p:nvPr>
        </p:nvSpPr>
        <p:spPr/>
        <p:txBody>
          <a:bodyPr/>
          <a:lstStyle/>
          <a:p>
            <a:fld id="{6A02D0D0-DA7C-4510-A9C2-2556CAE23E3C}" type="slidenum">
              <a:rPr lang="fr-FR" smtClean="0"/>
              <a:t>7</a:t>
            </a:fld>
            <a:endParaRPr lang="fr-FR"/>
          </a:p>
        </p:txBody>
      </p:sp>
    </p:spTree>
    <p:extLst>
      <p:ext uri="{BB962C8B-B14F-4D97-AF65-F5344CB8AC3E}">
        <p14:creationId xmlns:p14="http://schemas.microsoft.com/office/powerpoint/2010/main" val="374669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Un objectif temporellement défini a une date limite. Cela crée un sentiment d'urgence et vous incite à agir. En fixant des délais, vous pouvez mieux gérer votre temps et rester concentré sur votre objectif.</a:t>
            </a:r>
          </a:p>
        </p:txBody>
      </p:sp>
      <p:sp>
        <p:nvSpPr>
          <p:cNvPr id="4" name="Espace réservé du numéro de diapositive 3"/>
          <p:cNvSpPr>
            <a:spLocks noGrp="1"/>
          </p:cNvSpPr>
          <p:nvPr>
            <p:ph type="sldNum" sz="quarter" idx="5"/>
          </p:nvPr>
        </p:nvSpPr>
        <p:spPr/>
        <p:txBody>
          <a:bodyPr/>
          <a:lstStyle/>
          <a:p>
            <a:fld id="{6A02D0D0-DA7C-4510-A9C2-2556CAE23E3C}" type="slidenum">
              <a:rPr lang="fr-FR" smtClean="0"/>
              <a:t>8</a:t>
            </a:fld>
            <a:endParaRPr lang="fr-FR"/>
          </a:p>
        </p:txBody>
      </p:sp>
    </p:spTree>
    <p:extLst>
      <p:ext uri="{BB962C8B-B14F-4D97-AF65-F5344CB8AC3E}">
        <p14:creationId xmlns:p14="http://schemas.microsoft.com/office/powerpoint/2010/main" val="3693140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Pour appliquer la méthode SMART, commencez par définir clairement votre objectif en utilisant les cinq critères. Écrivez-le, puis décomposez-le en étapes actionnables. Assurez-vous de suivre vos progrès régulièrement et d'ajuster votre plan si nécessaire.</a:t>
            </a:r>
          </a:p>
        </p:txBody>
      </p:sp>
      <p:sp>
        <p:nvSpPr>
          <p:cNvPr id="4" name="Espace réservé du numéro de diapositive 3"/>
          <p:cNvSpPr>
            <a:spLocks noGrp="1"/>
          </p:cNvSpPr>
          <p:nvPr>
            <p:ph type="sldNum" sz="quarter" idx="5"/>
          </p:nvPr>
        </p:nvSpPr>
        <p:spPr/>
        <p:txBody>
          <a:bodyPr/>
          <a:lstStyle/>
          <a:p>
            <a:fld id="{6A02D0D0-DA7C-4510-A9C2-2556CAE23E3C}" type="slidenum">
              <a:rPr lang="fr-FR" smtClean="0"/>
              <a:t>9</a:t>
            </a:fld>
            <a:endParaRPr lang="fr-FR"/>
          </a:p>
        </p:txBody>
      </p:sp>
    </p:spTree>
    <p:extLst>
      <p:ext uri="{BB962C8B-B14F-4D97-AF65-F5344CB8AC3E}">
        <p14:creationId xmlns:p14="http://schemas.microsoft.com/office/powerpoint/2010/main" val="3901276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Examinons quelques exemples d'objectifs SMART dans différents contextes, comme le développement personnel, la gestion de projet ou la santé. Cela nous aidera à comprendre comment cette méthode peut être utilisée efficacement.</a:t>
            </a:r>
          </a:p>
        </p:txBody>
      </p:sp>
      <p:sp>
        <p:nvSpPr>
          <p:cNvPr id="4" name="Espace réservé du numéro de diapositive 3"/>
          <p:cNvSpPr>
            <a:spLocks noGrp="1"/>
          </p:cNvSpPr>
          <p:nvPr>
            <p:ph type="sldNum" sz="quarter" idx="5"/>
          </p:nvPr>
        </p:nvSpPr>
        <p:spPr/>
        <p:txBody>
          <a:bodyPr/>
          <a:lstStyle/>
          <a:p>
            <a:fld id="{6A02D0D0-DA7C-4510-A9C2-2556CAE23E3C}" type="slidenum">
              <a:rPr lang="fr-FR" smtClean="0"/>
              <a:t>10</a:t>
            </a:fld>
            <a:endParaRPr lang="fr-FR"/>
          </a:p>
        </p:txBody>
      </p:sp>
    </p:spTree>
    <p:extLst>
      <p:ext uri="{BB962C8B-B14F-4D97-AF65-F5344CB8AC3E}">
        <p14:creationId xmlns:p14="http://schemas.microsoft.com/office/powerpoint/2010/main" val="3022123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L'utilisation de la méthode SMART présente de nombreux avantages, notamment une meilleure clarté dans la définition des objectifs, une motivation accrue, et une plus grande probabilité de succès. Cela vous aide à rester concentré et à mesurer vos progrès.</a:t>
            </a:r>
          </a:p>
        </p:txBody>
      </p:sp>
      <p:sp>
        <p:nvSpPr>
          <p:cNvPr id="4" name="Espace réservé du numéro de diapositive 3"/>
          <p:cNvSpPr>
            <a:spLocks noGrp="1"/>
          </p:cNvSpPr>
          <p:nvPr>
            <p:ph type="sldNum" sz="quarter" idx="5"/>
          </p:nvPr>
        </p:nvSpPr>
        <p:spPr/>
        <p:txBody>
          <a:bodyPr/>
          <a:lstStyle/>
          <a:p>
            <a:fld id="{6A02D0D0-DA7C-4510-A9C2-2556CAE23E3C}" type="slidenum">
              <a:rPr lang="fr-FR" smtClean="0"/>
              <a:t>11</a:t>
            </a:fld>
            <a:endParaRPr lang="fr-FR"/>
          </a:p>
        </p:txBody>
      </p:sp>
    </p:spTree>
    <p:extLst>
      <p:ext uri="{BB962C8B-B14F-4D97-AF65-F5344CB8AC3E}">
        <p14:creationId xmlns:p14="http://schemas.microsoft.com/office/powerpoint/2010/main" val="11315669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méthode SMART est un outil puissant pour définir des objectifs efficaces. En vous concentrant sur la spécificité, la mesurabilité, l'atteignabilité, la pertinence et le caractère temporel de vos objectifs, vous serez mieux préparé à atteindre vos aspirations avec succès.</a:t>
            </a:r>
          </a:p>
        </p:txBody>
      </p:sp>
      <p:sp>
        <p:nvSpPr>
          <p:cNvPr id="4" name="Espace réservé du numéro de diapositive 3"/>
          <p:cNvSpPr>
            <a:spLocks noGrp="1"/>
          </p:cNvSpPr>
          <p:nvPr>
            <p:ph type="sldNum" sz="quarter" idx="5"/>
          </p:nvPr>
        </p:nvSpPr>
        <p:spPr/>
        <p:txBody>
          <a:bodyPr/>
          <a:lstStyle/>
          <a:p>
            <a:fld id="{6A02D0D0-DA7C-4510-A9C2-2556CAE23E3C}" type="slidenum">
              <a:rPr lang="fr-FR" smtClean="0"/>
              <a:t>12</a:t>
            </a:fld>
            <a:endParaRPr lang="fr-FR"/>
          </a:p>
        </p:txBody>
      </p:sp>
    </p:spTree>
    <p:extLst>
      <p:ext uri="{BB962C8B-B14F-4D97-AF65-F5344CB8AC3E}">
        <p14:creationId xmlns:p14="http://schemas.microsoft.com/office/powerpoint/2010/main" val="378887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0A997E-89EA-2E5B-6210-7A0D5942C12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299B2A1-62EB-9505-9CF9-CCA2284A50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B960A73-8BA7-9AEF-4AC4-81F0ACB6CA04}"/>
              </a:ext>
            </a:extLst>
          </p:cNvPr>
          <p:cNvSpPr>
            <a:spLocks noGrp="1"/>
          </p:cNvSpPr>
          <p:nvPr>
            <p:ph type="dt" sz="half" idx="10"/>
          </p:nvPr>
        </p:nvSpPr>
        <p:spPr/>
        <p:txBody>
          <a:bodyPr/>
          <a:lstStyle/>
          <a:p>
            <a:fld id="{B52BA58B-EAAF-4E34-BA4B-6DB8CE1A211D}" type="datetimeFigureOut">
              <a:rPr lang="fr-FR" smtClean="0"/>
              <a:t>20/01/2025</a:t>
            </a:fld>
            <a:endParaRPr lang="fr-FR"/>
          </a:p>
        </p:txBody>
      </p:sp>
      <p:sp>
        <p:nvSpPr>
          <p:cNvPr id="5" name="Espace réservé du pied de page 4">
            <a:extLst>
              <a:ext uri="{FF2B5EF4-FFF2-40B4-BE49-F238E27FC236}">
                <a16:creationId xmlns:a16="http://schemas.microsoft.com/office/drawing/2014/main" id="{BCAB77FC-ACC6-0356-C942-87A4CCC128E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17786CF-6963-00C7-0C7C-E8A0DC620732}"/>
              </a:ext>
            </a:extLst>
          </p:cNvPr>
          <p:cNvSpPr>
            <a:spLocks noGrp="1"/>
          </p:cNvSpPr>
          <p:nvPr>
            <p:ph type="sldNum" sz="quarter" idx="12"/>
          </p:nvPr>
        </p:nvSpPr>
        <p:spPr/>
        <p:txBody>
          <a:bodyPr/>
          <a:lstStyle/>
          <a:p>
            <a:fld id="{655D29D0-BEA3-48E2-A181-6CCCDCFC3BAF}" type="slidenum">
              <a:rPr lang="fr-FR" smtClean="0"/>
              <a:t>‹N°›</a:t>
            </a:fld>
            <a:endParaRPr lang="fr-FR"/>
          </a:p>
        </p:txBody>
      </p:sp>
    </p:spTree>
    <p:extLst>
      <p:ext uri="{BB962C8B-B14F-4D97-AF65-F5344CB8AC3E}">
        <p14:creationId xmlns:p14="http://schemas.microsoft.com/office/powerpoint/2010/main" val="2372761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DFFF8D-A0D5-A84E-5337-030E09FAA97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ED4DAAC-CCDD-8E81-1391-AEFAEA588CA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D3410C6-973A-4112-8148-B3E8006C8DAD}"/>
              </a:ext>
            </a:extLst>
          </p:cNvPr>
          <p:cNvSpPr>
            <a:spLocks noGrp="1"/>
          </p:cNvSpPr>
          <p:nvPr>
            <p:ph type="dt" sz="half" idx="10"/>
          </p:nvPr>
        </p:nvSpPr>
        <p:spPr/>
        <p:txBody>
          <a:bodyPr/>
          <a:lstStyle/>
          <a:p>
            <a:fld id="{B52BA58B-EAAF-4E34-BA4B-6DB8CE1A211D}" type="datetimeFigureOut">
              <a:rPr lang="fr-FR" smtClean="0"/>
              <a:t>20/01/2025</a:t>
            </a:fld>
            <a:endParaRPr lang="fr-FR"/>
          </a:p>
        </p:txBody>
      </p:sp>
      <p:sp>
        <p:nvSpPr>
          <p:cNvPr id="5" name="Espace réservé du pied de page 4">
            <a:extLst>
              <a:ext uri="{FF2B5EF4-FFF2-40B4-BE49-F238E27FC236}">
                <a16:creationId xmlns:a16="http://schemas.microsoft.com/office/drawing/2014/main" id="{4A3009F5-BB4F-78F6-3165-F33F5AA823D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638C23-818A-DEDC-1630-36E72D699D7B}"/>
              </a:ext>
            </a:extLst>
          </p:cNvPr>
          <p:cNvSpPr>
            <a:spLocks noGrp="1"/>
          </p:cNvSpPr>
          <p:nvPr>
            <p:ph type="sldNum" sz="quarter" idx="12"/>
          </p:nvPr>
        </p:nvSpPr>
        <p:spPr/>
        <p:txBody>
          <a:bodyPr/>
          <a:lstStyle/>
          <a:p>
            <a:fld id="{655D29D0-BEA3-48E2-A181-6CCCDCFC3BAF}" type="slidenum">
              <a:rPr lang="fr-FR" smtClean="0"/>
              <a:t>‹N°›</a:t>
            </a:fld>
            <a:endParaRPr lang="fr-FR"/>
          </a:p>
        </p:txBody>
      </p:sp>
    </p:spTree>
    <p:extLst>
      <p:ext uri="{BB962C8B-B14F-4D97-AF65-F5344CB8AC3E}">
        <p14:creationId xmlns:p14="http://schemas.microsoft.com/office/powerpoint/2010/main" val="4056652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14B9F9-BE09-661D-F220-C528E2EB7EE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10A64B9D-95B3-93D9-301A-C9A9B93A91F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83678F1-5982-08F6-BCB7-038C89BC57DC}"/>
              </a:ext>
            </a:extLst>
          </p:cNvPr>
          <p:cNvSpPr>
            <a:spLocks noGrp="1"/>
          </p:cNvSpPr>
          <p:nvPr>
            <p:ph type="dt" sz="half" idx="10"/>
          </p:nvPr>
        </p:nvSpPr>
        <p:spPr/>
        <p:txBody>
          <a:bodyPr/>
          <a:lstStyle/>
          <a:p>
            <a:fld id="{B52BA58B-EAAF-4E34-BA4B-6DB8CE1A211D}" type="datetimeFigureOut">
              <a:rPr lang="fr-FR" smtClean="0"/>
              <a:t>20/01/2025</a:t>
            </a:fld>
            <a:endParaRPr lang="fr-FR"/>
          </a:p>
        </p:txBody>
      </p:sp>
      <p:sp>
        <p:nvSpPr>
          <p:cNvPr id="5" name="Espace réservé du pied de page 4">
            <a:extLst>
              <a:ext uri="{FF2B5EF4-FFF2-40B4-BE49-F238E27FC236}">
                <a16:creationId xmlns:a16="http://schemas.microsoft.com/office/drawing/2014/main" id="{1665C965-78D9-6D57-0B99-992FBBB949B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AC8BC82-7222-03D1-F512-82C902835BC2}"/>
              </a:ext>
            </a:extLst>
          </p:cNvPr>
          <p:cNvSpPr>
            <a:spLocks noGrp="1"/>
          </p:cNvSpPr>
          <p:nvPr>
            <p:ph type="sldNum" sz="quarter" idx="12"/>
          </p:nvPr>
        </p:nvSpPr>
        <p:spPr/>
        <p:txBody>
          <a:bodyPr/>
          <a:lstStyle/>
          <a:p>
            <a:fld id="{655D29D0-BEA3-48E2-A181-6CCCDCFC3BAF}" type="slidenum">
              <a:rPr lang="fr-FR" smtClean="0"/>
              <a:t>‹N°›</a:t>
            </a:fld>
            <a:endParaRPr lang="fr-FR"/>
          </a:p>
        </p:txBody>
      </p:sp>
    </p:spTree>
    <p:extLst>
      <p:ext uri="{BB962C8B-B14F-4D97-AF65-F5344CB8AC3E}">
        <p14:creationId xmlns:p14="http://schemas.microsoft.com/office/powerpoint/2010/main" val="1853710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2EDB96-8A31-ACCE-3C74-D1714C04B93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C4784B7-7D1A-0607-2001-94DE4DE8EE23}"/>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809C0FA-3AD7-3892-2833-D72F7FAD559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512806F-D44C-8663-8A62-2F76364A1EA2}"/>
              </a:ext>
            </a:extLst>
          </p:cNvPr>
          <p:cNvSpPr>
            <a:spLocks noGrp="1"/>
          </p:cNvSpPr>
          <p:nvPr>
            <p:ph type="dt" sz="half" idx="10"/>
          </p:nvPr>
        </p:nvSpPr>
        <p:spPr/>
        <p:txBody>
          <a:bodyPr/>
          <a:lstStyle/>
          <a:p>
            <a:fld id="{B52BA58B-EAAF-4E34-BA4B-6DB8CE1A211D}" type="datetimeFigureOut">
              <a:rPr lang="fr-FR" smtClean="0"/>
              <a:t>20/01/2025</a:t>
            </a:fld>
            <a:endParaRPr lang="fr-FR"/>
          </a:p>
        </p:txBody>
      </p:sp>
      <p:sp>
        <p:nvSpPr>
          <p:cNvPr id="6" name="Espace réservé du pied de page 5">
            <a:extLst>
              <a:ext uri="{FF2B5EF4-FFF2-40B4-BE49-F238E27FC236}">
                <a16:creationId xmlns:a16="http://schemas.microsoft.com/office/drawing/2014/main" id="{DBA9F970-0EE7-C128-FC01-10F974ABF10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892412B-895B-2050-5646-99ABFCC216A9}"/>
              </a:ext>
            </a:extLst>
          </p:cNvPr>
          <p:cNvSpPr>
            <a:spLocks noGrp="1"/>
          </p:cNvSpPr>
          <p:nvPr>
            <p:ph type="sldNum" sz="quarter" idx="12"/>
          </p:nvPr>
        </p:nvSpPr>
        <p:spPr/>
        <p:txBody>
          <a:bodyPr/>
          <a:lstStyle/>
          <a:p>
            <a:fld id="{655D29D0-BEA3-48E2-A181-6CCCDCFC3BAF}" type="slidenum">
              <a:rPr lang="fr-FR" smtClean="0"/>
              <a:t>‹N°›</a:t>
            </a:fld>
            <a:endParaRPr lang="fr-FR"/>
          </a:p>
        </p:txBody>
      </p:sp>
    </p:spTree>
    <p:extLst>
      <p:ext uri="{BB962C8B-B14F-4D97-AF65-F5344CB8AC3E}">
        <p14:creationId xmlns:p14="http://schemas.microsoft.com/office/powerpoint/2010/main" val="2037486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32EE85-59F2-8717-E88C-82AACE7D486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377D3CD-CF3C-20D9-1A35-274340E86D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D8C9B0C-FFC4-5115-C06C-5F78799D727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67093380-30BF-E481-32F6-1D1CAEBA86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8F1E279-D09F-7CDA-CCDC-85AB19A8899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807ED74-3A30-C488-2ED2-709C7799089E}"/>
              </a:ext>
            </a:extLst>
          </p:cNvPr>
          <p:cNvSpPr>
            <a:spLocks noGrp="1"/>
          </p:cNvSpPr>
          <p:nvPr>
            <p:ph type="dt" sz="half" idx="10"/>
          </p:nvPr>
        </p:nvSpPr>
        <p:spPr/>
        <p:txBody>
          <a:bodyPr/>
          <a:lstStyle/>
          <a:p>
            <a:fld id="{B52BA58B-EAAF-4E34-BA4B-6DB8CE1A211D}" type="datetimeFigureOut">
              <a:rPr lang="fr-FR" smtClean="0"/>
              <a:t>20/01/2025</a:t>
            </a:fld>
            <a:endParaRPr lang="fr-FR"/>
          </a:p>
        </p:txBody>
      </p:sp>
      <p:sp>
        <p:nvSpPr>
          <p:cNvPr id="8" name="Espace réservé du pied de page 7">
            <a:extLst>
              <a:ext uri="{FF2B5EF4-FFF2-40B4-BE49-F238E27FC236}">
                <a16:creationId xmlns:a16="http://schemas.microsoft.com/office/drawing/2014/main" id="{415350D0-C28C-4382-D4EA-0652D213150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363B509F-007F-6B5C-FB69-16DAA3571776}"/>
              </a:ext>
            </a:extLst>
          </p:cNvPr>
          <p:cNvSpPr>
            <a:spLocks noGrp="1"/>
          </p:cNvSpPr>
          <p:nvPr>
            <p:ph type="sldNum" sz="quarter" idx="12"/>
          </p:nvPr>
        </p:nvSpPr>
        <p:spPr/>
        <p:txBody>
          <a:bodyPr/>
          <a:lstStyle/>
          <a:p>
            <a:fld id="{655D29D0-BEA3-48E2-A181-6CCCDCFC3BAF}" type="slidenum">
              <a:rPr lang="fr-FR" smtClean="0"/>
              <a:t>‹N°›</a:t>
            </a:fld>
            <a:endParaRPr lang="fr-FR"/>
          </a:p>
        </p:txBody>
      </p:sp>
    </p:spTree>
    <p:extLst>
      <p:ext uri="{BB962C8B-B14F-4D97-AF65-F5344CB8AC3E}">
        <p14:creationId xmlns:p14="http://schemas.microsoft.com/office/powerpoint/2010/main" val="4274394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DDCFB-4993-ED9F-549C-4A1C3BE34A2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A5FC5BA-D594-7C7C-1D97-41EFBB1E6E78}"/>
              </a:ext>
            </a:extLst>
          </p:cNvPr>
          <p:cNvSpPr>
            <a:spLocks noGrp="1"/>
          </p:cNvSpPr>
          <p:nvPr>
            <p:ph type="dt" sz="half" idx="10"/>
          </p:nvPr>
        </p:nvSpPr>
        <p:spPr/>
        <p:txBody>
          <a:bodyPr/>
          <a:lstStyle/>
          <a:p>
            <a:fld id="{B52BA58B-EAAF-4E34-BA4B-6DB8CE1A211D}" type="datetimeFigureOut">
              <a:rPr lang="fr-FR" smtClean="0"/>
              <a:t>20/01/2025</a:t>
            </a:fld>
            <a:endParaRPr lang="fr-FR"/>
          </a:p>
        </p:txBody>
      </p:sp>
      <p:sp>
        <p:nvSpPr>
          <p:cNvPr id="4" name="Espace réservé du pied de page 3">
            <a:extLst>
              <a:ext uri="{FF2B5EF4-FFF2-40B4-BE49-F238E27FC236}">
                <a16:creationId xmlns:a16="http://schemas.microsoft.com/office/drawing/2014/main" id="{7353500B-A766-0B14-9B38-F25026649F6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7E7319B-CCEE-C576-9EDA-9BE87DE2AEDA}"/>
              </a:ext>
            </a:extLst>
          </p:cNvPr>
          <p:cNvSpPr>
            <a:spLocks noGrp="1"/>
          </p:cNvSpPr>
          <p:nvPr>
            <p:ph type="sldNum" sz="quarter" idx="12"/>
          </p:nvPr>
        </p:nvSpPr>
        <p:spPr/>
        <p:txBody>
          <a:bodyPr/>
          <a:lstStyle/>
          <a:p>
            <a:fld id="{655D29D0-BEA3-48E2-A181-6CCCDCFC3BAF}" type="slidenum">
              <a:rPr lang="fr-FR" smtClean="0"/>
              <a:t>‹N°›</a:t>
            </a:fld>
            <a:endParaRPr lang="fr-FR"/>
          </a:p>
        </p:txBody>
      </p:sp>
    </p:spTree>
    <p:extLst>
      <p:ext uri="{BB962C8B-B14F-4D97-AF65-F5344CB8AC3E}">
        <p14:creationId xmlns:p14="http://schemas.microsoft.com/office/powerpoint/2010/main" val="4053488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7018482-3859-65D6-8E8C-FF4B4490F50E}"/>
              </a:ext>
            </a:extLst>
          </p:cNvPr>
          <p:cNvSpPr>
            <a:spLocks noGrp="1"/>
          </p:cNvSpPr>
          <p:nvPr>
            <p:ph type="dt" sz="half" idx="10"/>
          </p:nvPr>
        </p:nvSpPr>
        <p:spPr/>
        <p:txBody>
          <a:bodyPr/>
          <a:lstStyle/>
          <a:p>
            <a:fld id="{B52BA58B-EAAF-4E34-BA4B-6DB8CE1A211D}" type="datetimeFigureOut">
              <a:rPr lang="fr-FR" smtClean="0"/>
              <a:t>20/01/2025</a:t>
            </a:fld>
            <a:endParaRPr lang="fr-FR"/>
          </a:p>
        </p:txBody>
      </p:sp>
      <p:sp>
        <p:nvSpPr>
          <p:cNvPr id="3" name="Espace réservé du pied de page 2">
            <a:extLst>
              <a:ext uri="{FF2B5EF4-FFF2-40B4-BE49-F238E27FC236}">
                <a16:creationId xmlns:a16="http://schemas.microsoft.com/office/drawing/2014/main" id="{FAD45F2B-44E4-6AFA-7B8D-EF3DFFF41B6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6B94C9E-AA7D-2338-F48A-E8C5C3C3DD17}"/>
              </a:ext>
            </a:extLst>
          </p:cNvPr>
          <p:cNvSpPr>
            <a:spLocks noGrp="1"/>
          </p:cNvSpPr>
          <p:nvPr>
            <p:ph type="sldNum" sz="quarter" idx="12"/>
          </p:nvPr>
        </p:nvSpPr>
        <p:spPr/>
        <p:txBody>
          <a:bodyPr/>
          <a:lstStyle/>
          <a:p>
            <a:fld id="{655D29D0-BEA3-48E2-A181-6CCCDCFC3BAF}" type="slidenum">
              <a:rPr lang="fr-FR" smtClean="0"/>
              <a:t>‹N°›</a:t>
            </a:fld>
            <a:endParaRPr lang="fr-FR"/>
          </a:p>
        </p:txBody>
      </p:sp>
    </p:spTree>
    <p:extLst>
      <p:ext uri="{BB962C8B-B14F-4D97-AF65-F5344CB8AC3E}">
        <p14:creationId xmlns:p14="http://schemas.microsoft.com/office/powerpoint/2010/main" val="153938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BAC403-0B19-621C-7D4F-1D1224E3990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6190A898-989C-0618-CB36-297765A5ED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7835343-2866-67BD-783E-5552A69299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CB7327E-7CAB-9440-6072-8D86332D410D}"/>
              </a:ext>
            </a:extLst>
          </p:cNvPr>
          <p:cNvSpPr>
            <a:spLocks noGrp="1"/>
          </p:cNvSpPr>
          <p:nvPr>
            <p:ph type="dt" sz="half" idx="10"/>
          </p:nvPr>
        </p:nvSpPr>
        <p:spPr/>
        <p:txBody>
          <a:bodyPr/>
          <a:lstStyle/>
          <a:p>
            <a:fld id="{B52BA58B-EAAF-4E34-BA4B-6DB8CE1A211D}" type="datetimeFigureOut">
              <a:rPr lang="fr-FR" smtClean="0"/>
              <a:t>20/01/2025</a:t>
            </a:fld>
            <a:endParaRPr lang="fr-FR"/>
          </a:p>
        </p:txBody>
      </p:sp>
      <p:sp>
        <p:nvSpPr>
          <p:cNvPr id="6" name="Espace réservé du pied de page 5">
            <a:extLst>
              <a:ext uri="{FF2B5EF4-FFF2-40B4-BE49-F238E27FC236}">
                <a16:creationId xmlns:a16="http://schemas.microsoft.com/office/drawing/2014/main" id="{22E6BD1C-33E0-E568-C8A7-1FA63819F60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4F920F4-F9F5-F51E-A8FC-59026A13117A}"/>
              </a:ext>
            </a:extLst>
          </p:cNvPr>
          <p:cNvSpPr>
            <a:spLocks noGrp="1"/>
          </p:cNvSpPr>
          <p:nvPr>
            <p:ph type="sldNum" sz="quarter" idx="12"/>
          </p:nvPr>
        </p:nvSpPr>
        <p:spPr/>
        <p:txBody>
          <a:bodyPr/>
          <a:lstStyle/>
          <a:p>
            <a:fld id="{655D29D0-BEA3-48E2-A181-6CCCDCFC3BAF}" type="slidenum">
              <a:rPr lang="fr-FR" smtClean="0"/>
              <a:t>‹N°›</a:t>
            </a:fld>
            <a:endParaRPr lang="fr-FR"/>
          </a:p>
        </p:txBody>
      </p:sp>
    </p:spTree>
    <p:extLst>
      <p:ext uri="{BB962C8B-B14F-4D97-AF65-F5344CB8AC3E}">
        <p14:creationId xmlns:p14="http://schemas.microsoft.com/office/powerpoint/2010/main" val="3540667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825E12-F670-590A-C4AB-45EDDDEC6B9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D32EFB6-C563-2A35-D0F6-4DC4F9958B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1894B38-9978-4BC8-49D5-813F4BD07F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DAA4C0B-6ECE-7332-F429-17DF1585732B}"/>
              </a:ext>
            </a:extLst>
          </p:cNvPr>
          <p:cNvSpPr>
            <a:spLocks noGrp="1"/>
          </p:cNvSpPr>
          <p:nvPr>
            <p:ph type="dt" sz="half" idx="10"/>
          </p:nvPr>
        </p:nvSpPr>
        <p:spPr/>
        <p:txBody>
          <a:bodyPr/>
          <a:lstStyle/>
          <a:p>
            <a:fld id="{B52BA58B-EAAF-4E34-BA4B-6DB8CE1A211D}" type="datetimeFigureOut">
              <a:rPr lang="fr-FR" smtClean="0"/>
              <a:t>20/01/2025</a:t>
            </a:fld>
            <a:endParaRPr lang="fr-FR"/>
          </a:p>
        </p:txBody>
      </p:sp>
      <p:sp>
        <p:nvSpPr>
          <p:cNvPr id="6" name="Espace réservé du pied de page 5">
            <a:extLst>
              <a:ext uri="{FF2B5EF4-FFF2-40B4-BE49-F238E27FC236}">
                <a16:creationId xmlns:a16="http://schemas.microsoft.com/office/drawing/2014/main" id="{E5161FE3-7317-CCF4-FFD9-04244420EF7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CDF16FF-7CCE-336B-FBB0-3BC07833198C}"/>
              </a:ext>
            </a:extLst>
          </p:cNvPr>
          <p:cNvSpPr>
            <a:spLocks noGrp="1"/>
          </p:cNvSpPr>
          <p:nvPr>
            <p:ph type="sldNum" sz="quarter" idx="12"/>
          </p:nvPr>
        </p:nvSpPr>
        <p:spPr/>
        <p:txBody>
          <a:bodyPr/>
          <a:lstStyle/>
          <a:p>
            <a:fld id="{655D29D0-BEA3-48E2-A181-6CCCDCFC3BAF}" type="slidenum">
              <a:rPr lang="fr-FR" smtClean="0"/>
              <a:t>‹N°›</a:t>
            </a:fld>
            <a:endParaRPr lang="fr-FR"/>
          </a:p>
        </p:txBody>
      </p:sp>
    </p:spTree>
    <p:extLst>
      <p:ext uri="{BB962C8B-B14F-4D97-AF65-F5344CB8AC3E}">
        <p14:creationId xmlns:p14="http://schemas.microsoft.com/office/powerpoint/2010/main" val="2813258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82A2CF-0FA2-1D3D-2D07-157BEE8A4F6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26CFEF-4078-1476-F4BE-7FC7A4B3533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58AE809-7255-33D4-621E-A90EAD9B7085}"/>
              </a:ext>
            </a:extLst>
          </p:cNvPr>
          <p:cNvSpPr>
            <a:spLocks noGrp="1"/>
          </p:cNvSpPr>
          <p:nvPr>
            <p:ph type="dt" sz="half" idx="10"/>
          </p:nvPr>
        </p:nvSpPr>
        <p:spPr/>
        <p:txBody>
          <a:bodyPr/>
          <a:lstStyle/>
          <a:p>
            <a:fld id="{B52BA58B-EAAF-4E34-BA4B-6DB8CE1A211D}" type="datetimeFigureOut">
              <a:rPr lang="fr-FR" smtClean="0"/>
              <a:t>20/01/2025</a:t>
            </a:fld>
            <a:endParaRPr lang="fr-FR"/>
          </a:p>
        </p:txBody>
      </p:sp>
      <p:sp>
        <p:nvSpPr>
          <p:cNvPr id="5" name="Espace réservé du pied de page 4">
            <a:extLst>
              <a:ext uri="{FF2B5EF4-FFF2-40B4-BE49-F238E27FC236}">
                <a16:creationId xmlns:a16="http://schemas.microsoft.com/office/drawing/2014/main" id="{610AED4E-2168-815A-8734-F360D64FC44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E6787F4-2CB3-FA6F-C6F9-110649A911E9}"/>
              </a:ext>
            </a:extLst>
          </p:cNvPr>
          <p:cNvSpPr>
            <a:spLocks noGrp="1"/>
          </p:cNvSpPr>
          <p:nvPr>
            <p:ph type="sldNum" sz="quarter" idx="12"/>
          </p:nvPr>
        </p:nvSpPr>
        <p:spPr/>
        <p:txBody>
          <a:bodyPr/>
          <a:lstStyle/>
          <a:p>
            <a:fld id="{655D29D0-BEA3-48E2-A181-6CCCDCFC3BAF}" type="slidenum">
              <a:rPr lang="fr-FR" smtClean="0"/>
              <a:t>‹N°›</a:t>
            </a:fld>
            <a:endParaRPr lang="fr-FR"/>
          </a:p>
        </p:txBody>
      </p:sp>
    </p:spTree>
    <p:extLst>
      <p:ext uri="{BB962C8B-B14F-4D97-AF65-F5344CB8AC3E}">
        <p14:creationId xmlns:p14="http://schemas.microsoft.com/office/powerpoint/2010/main" val="259115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F9B4309-09A5-C21D-23C1-DCC9457E464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741513C-D20E-52A0-D530-3D098E9CEB2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20C7786-B03D-C7E3-1795-AF271A6AD5FF}"/>
              </a:ext>
            </a:extLst>
          </p:cNvPr>
          <p:cNvSpPr>
            <a:spLocks noGrp="1"/>
          </p:cNvSpPr>
          <p:nvPr>
            <p:ph type="dt" sz="half" idx="10"/>
          </p:nvPr>
        </p:nvSpPr>
        <p:spPr/>
        <p:txBody>
          <a:bodyPr/>
          <a:lstStyle/>
          <a:p>
            <a:fld id="{B52BA58B-EAAF-4E34-BA4B-6DB8CE1A211D}" type="datetimeFigureOut">
              <a:rPr lang="fr-FR" smtClean="0"/>
              <a:t>20/01/2025</a:t>
            </a:fld>
            <a:endParaRPr lang="fr-FR"/>
          </a:p>
        </p:txBody>
      </p:sp>
      <p:sp>
        <p:nvSpPr>
          <p:cNvPr id="5" name="Espace réservé du pied de page 4">
            <a:extLst>
              <a:ext uri="{FF2B5EF4-FFF2-40B4-BE49-F238E27FC236}">
                <a16:creationId xmlns:a16="http://schemas.microsoft.com/office/drawing/2014/main" id="{3F1397A5-559F-8F59-C3C4-9AC0B12F7D3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B3FB91E-CFAA-7F7D-20F4-8CE96FD14CA8}"/>
              </a:ext>
            </a:extLst>
          </p:cNvPr>
          <p:cNvSpPr>
            <a:spLocks noGrp="1"/>
          </p:cNvSpPr>
          <p:nvPr>
            <p:ph type="sldNum" sz="quarter" idx="12"/>
          </p:nvPr>
        </p:nvSpPr>
        <p:spPr/>
        <p:txBody>
          <a:bodyPr/>
          <a:lstStyle/>
          <a:p>
            <a:fld id="{655D29D0-BEA3-48E2-A181-6CCCDCFC3BAF}" type="slidenum">
              <a:rPr lang="fr-FR" smtClean="0"/>
              <a:t>‹N°›</a:t>
            </a:fld>
            <a:endParaRPr lang="fr-FR"/>
          </a:p>
        </p:txBody>
      </p:sp>
    </p:spTree>
    <p:extLst>
      <p:ext uri="{BB962C8B-B14F-4D97-AF65-F5344CB8AC3E}">
        <p14:creationId xmlns:p14="http://schemas.microsoft.com/office/powerpoint/2010/main" val="2186565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3A6C5B0-DFCB-A2FC-E360-08976B95B1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828B527A-274B-868C-4FB6-253C0A4639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4016935-FB0A-4FE8-5F04-32D0D7F865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52BA58B-EAAF-4E34-BA4B-6DB8CE1A211D}" type="datetimeFigureOut">
              <a:rPr lang="fr-FR" smtClean="0"/>
              <a:t>20/01/2025</a:t>
            </a:fld>
            <a:endParaRPr lang="fr-FR"/>
          </a:p>
        </p:txBody>
      </p:sp>
      <p:sp>
        <p:nvSpPr>
          <p:cNvPr id="5" name="Espace réservé du pied de page 4">
            <a:extLst>
              <a:ext uri="{FF2B5EF4-FFF2-40B4-BE49-F238E27FC236}">
                <a16:creationId xmlns:a16="http://schemas.microsoft.com/office/drawing/2014/main" id="{A0D945D5-0090-81B0-4540-486551B04E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0D00234-D5E7-B755-62C5-F3D47CCACF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55D29D0-BEA3-48E2-A181-6CCCDCFC3BAF}" type="slidenum">
              <a:rPr lang="fr-FR" smtClean="0"/>
              <a:t>‹N°›</a:t>
            </a:fld>
            <a:endParaRPr lang="fr-FR"/>
          </a:p>
        </p:txBody>
      </p:sp>
    </p:spTree>
    <p:extLst>
      <p:ext uri="{BB962C8B-B14F-4D97-AF65-F5344CB8AC3E}">
        <p14:creationId xmlns:p14="http://schemas.microsoft.com/office/powerpoint/2010/main" val="2213604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descr="Fléchette et ,,But&quot; sur fond rose">
            <a:extLst>
              <a:ext uri="{FF2B5EF4-FFF2-40B4-BE49-F238E27FC236}">
                <a16:creationId xmlns:a16="http://schemas.microsoft.com/office/drawing/2014/main" id="{AB62FCEA-2376-47F8-8F18-1396C6B5D956}"/>
              </a:ext>
            </a:extLst>
          </p:cNvPr>
          <p:cNvPicPr>
            <a:picLocks noChangeAspect="1"/>
          </p:cNvPicPr>
          <p:nvPr/>
        </p:nvPicPr>
        <p:blipFill>
          <a:blip r:embed="rId3"/>
          <a:srcRect l="3325" r="19973" b="909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6912864D-7597-A473-F3ED-0E35FAE3BF92}"/>
              </a:ext>
            </a:extLst>
          </p:cNvPr>
          <p:cNvSpPr>
            <a:spLocks noGrp="1"/>
          </p:cNvSpPr>
          <p:nvPr>
            <p:ph type="ctrTitle"/>
          </p:nvPr>
        </p:nvSpPr>
        <p:spPr>
          <a:xfrm>
            <a:off x="477981" y="1122363"/>
            <a:ext cx="4023360" cy="3204134"/>
          </a:xfrm>
        </p:spPr>
        <p:txBody>
          <a:bodyPr anchor="b">
            <a:normAutofit/>
          </a:bodyPr>
          <a:lstStyle/>
          <a:p>
            <a:pPr algn="l"/>
            <a:r>
              <a:rPr lang="fr-FR" sz="4800">
                <a:solidFill>
                  <a:schemeClr val="bg1"/>
                </a:solidFill>
              </a:rPr>
              <a:t>Introduction à la méthode SMART</a:t>
            </a:r>
          </a:p>
        </p:txBody>
      </p:sp>
      <p:sp>
        <p:nvSpPr>
          <p:cNvPr id="3" name="Sous-titre 2">
            <a:extLst>
              <a:ext uri="{FF2B5EF4-FFF2-40B4-BE49-F238E27FC236}">
                <a16:creationId xmlns:a16="http://schemas.microsoft.com/office/drawing/2014/main" id="{DFC30203-C914-9DA1-494D-B3AAD969DBBF}"/>
              </a:ext>
            </a:extLst>
          </p:cNvPr>
          <p:cNvSpPr>
            <a:spLocks noGrp="1"/>
          </p:cNvSpPr>
          <p:nvPr>
            <p:ph type="subTitle" idx="1"/>
          </p:nvPr>
        </p:nvSpPr>
        <p:spPr>
          <a:xfrm>
            <a:off x="477980" y="4872922"/>
            <a:ext cx="4023359" cy="1208141"/>
          </a:xfrm>
        </p:spPr>
        <p:txBody>
          <a:bodyPr>
            <a:normAutofit/>
          </a:bodyPr>
          <a:lstStyle/>
          <a:p>
            <a:pPr algn="l"/>
            <a:r>
              <a:rPr lang="fr-FR" dirty="0">
                <a:solidFill>
                  <a:schemeClr val="bg1"/>
                </a:solidFill>
              </a:rPr>
              <a:t>Définir des objectifs clairs et réalisables</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5334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42"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Travail d’équipe Équipement et concept de travail d’équipe. Engrenages travaillant avec Teamwork Gear.">
            <a:extLst>
              <a:ext uri="{FF2B5EF4-FFF2-40B4-BE49-F238E27FC236}">
                <a16:creationId xmlns:a16="http://schemas.microsoft.com/office/drawing/2014/main" id="{3BBEC262-77E6-416B-B8C1-B4D7975B8D59}"/>
              </a:ext>
            </a:extLst>
          </p:cNvPr>
          <p:cNvPicPr>
            <a:picLocks noGrp="1" noChangeAspect="1"/>
          </p:cNvPicPr>
          <p:nvPr>
            <p:ph sz="half" idx="1"/>
          </p:nvPr>
        </p:nvPicPr>
        <p:blipFill>
          <a:blip r:embed="rId3">
            <a:alphaModFix amt="60000"/>
          </a:blip>
          <a:srcRect t="2114" b="6265"/>
          <a:stretch/>
        </p:blipFill>
        <p:spPr>
          <a:xfrm>
            <a:off x="180975" y="182880"/>
            <a:ext cx="11823637" cy="6499784"/>
          </a:xfrm>
          <a:prstGeom prst="rect">
            <a:avLst/>
          </a:prstGeom>
        </p:spPr>
      </p:pic>
      <p:sp>
        <p:nvSpPr>
          <p:cNvPr id="2" name="Titre 1">
            <a:extLst>
              <a:ext uri="{FF2B5EF4-FFF2-40B4-BE49-F238E27FC236}">
                <a16:creationId xmlns:a16="http://schemas.microsoft.com/office/drawing/2014/main" id="{86CBB298-9ECF-B6D9-3793-DBFF8B8C0E99}"/>
              </a:ext>
            </a:extLst>
          </p:cNvPr>
          <p:cNvSpPr>
            <a:spLocks noGrp="1"/>
          </p:cNvSpPr>
          <p:nvPr>
            <p:ph type="title"/>
          </p:nvPr>
        </p:nvSpPr>
        <p:spPr>
          <a:xfrm>
            <a:off x="983848" y="525195"/>
            <a:ext cx="10019570" cy="1500375"/>
          </a:xfrm>
        </p:spPr>
        <p:txBody>
          <a:bodyPr vert="horz" lIns="91440" tIns="45720" rIns="91440" bIns="45720" rtlCol="0" anchor="b">
            <a:normAutofit/>
          </a:bodyPr>
          <a:lstStyle/>
          <a:p>
            <a:r>
              <a:rPr lang="en-US" sz="4000" dirty="0">
                <a:solidFill>
                  <a:srgbClr val="FFFFFF"/>
                </a:solidFill>
              </a:rPr>
              <a:t>Vue d'ensemble de la </a:t>
            </a:r>
            <a:r>
              <a:rPr lang="en-US" sz="4000" dirty="0" err="1">
                <a:solidFill>
                  <a:srgbClr val="FFFFFF"/>
                </a:solidFill>
              </a:rPr>
              <a:t>présentation</a:t>
            </a:r>
            <a:endParaRPr lang="en-US" sz="4000" dirty="0">
              <a:solidFill>
                <a:srgbClr val="FFFFFF"/>
              </a:solidFill>
            </a:endParaRPr>
          </a:p>
        </p:txBody>
      </p:sp>
      <p:sp>
        <p:nvSpPr>
          <p:cNvPr id="4" name="Espace réservé du contenu 3">
            <a:extLst>
              <a:ext uri="{FF2B5EF4-FFF2-40B4-BE49-F238E27FC236}">
                <a16:creationId xmlns:a16="http://schemas.microsoft.com/office/drawing/2014/main" id="{D2D35E79-ABDF-ACC2-207C-31B2D55422B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8200" y="3331701"/>
            <a:ext cx="10165218" cy="3001103"/>
          </a:xfrm>
        </p:spPr>
        <p:txBody>
          <a:bodyPr>
            <a:noAutofit/>
          </a:bodyPr>
          <a:lstStyle/>
          <a:p>
            <a:pPr marL="0" indent="0">
              <a:spcBef>
                <a:spcPts val="2500"/>
              </a:spcBef>
              <a:buNone/>
            </a:pPr>
            <a:r>
              <a:rPr lang="fr-FR" sz="2000" b="1" dirty="0">
                <a:solidFill>
                  <a:srgbClr val="FFFFFF"/>
                </a:solidFill>
              </a:rPr>
              <a:t>Composants de la méthode SMART</a:t>
            </a:r>
          </a:p>
          <a:p>
            <a:pPr marL="0" lvl="1" indent="0">
              <a:buNone/>
            </a:pPr>
            <a:r>
              <a:rPr lang="fr-FR" sz="2000" dirty="0">
                <a:solidFill>
                  <a:srgbClr val="FFFFFF"/>
                </a:solidFill>
              </a:rPr>
              <a:t>La méthode SMART se compose de critères spécifiques, mesurables, atteignables, pertinents et temporels pour définir des objectifs clairs.</a:t>
            </a:r>
          </a:p>
          <a:p>
            <a:pPr marL="0" indent="0">
              <a:spcBef>
                <a:spcPts val="2500"/>
              </a:spcBef>
              <a:buNone/>
            </a:pPr>
            <a:r>
              <a:rPr lang="fr-FR" sz="2000" b="1" dirty="0">
                <a:solidFill>
                  <a:srgbClr val="FFFFFF"/>
                </a:solidFill>
              </a:rPr>
              <a:t>Application de SMART</a:t>
            </a:r>
          </a:p>
          <a:p>
            <a:pPr marL="0" lvl="1" indent="0">
              <a:buNone/>
            </a:pPr>
            <a:r>
              <a:rPr lang="fr-FR" sz="2000" dirty="0">
                <a:solidFill>
                  <a:srgbClr val="FFFFFF"/>
                </a:solidFill>
              </a:rPr>
              <a:t>Apprendre à appliquer la méthode SMART permet de définir des objectifs efficaces et d'améliorer la planification stratégique dans divers domaines.</a:t>
            </a:r>
          </a:p>
          <a:p>
            <a:pPr marL="0" indent="0">
              <a:spcBef>
                <a:spcPts val="2500"/>
              </a:spcBef>
              <a:buNone/>
            </a:pPr>
            <a:r>
              <a:rPr lang="fr-FR" sz="2000" b="1" dirty="0">
                <a:solidFill>
                  <a:srgbClr val="FFFFFF"/>
                </a:solidFill>
              </a:rPr>
              <a:t>Avantages de la méthode</a:t>
            </a:r>
          </a:p>
          <a:p>
            <a:pPr marL="0" lvl="1" indent="0">
              <a:buNone/>
            </a:pPr>
            <a:r>
              <a:rPr lang="fr-FR" sz="2000" dirty="0">
                <a:solidFill>
                  <a:srgbClr val="FFFFFF"/>
                </a:solidFill>
              </a:rPr>
              <a:t>Utiliser la méthode SMART pour définir des objectifs augmente la probabilité de succès et améliore la motivation des équipes.</a:t>
            </a:r>
          </a:p>
        </p:txBody>
      </p:sp>
    </p:spTree>
    <p:extLst>
      <p:ext uri="{BB962C8B-B14F-4D97-AF65-F5344CB8AC3E}">
        <p14:creationId xmlns:p14="http://schemas.microsoft.com/office/powerpoint/2010/main" val="11591930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5A8B741-7C13-D7FB-7EFA-18DB7CA668C4}"/>
              </a:ext>
            </a:extLst>
          </p:cNvPr>
          <p:cNvSpPr>
            <a:spLocks noGrp="1"/>
          </p:cNvSpPr>
          <p:nvPr>
            <p:ph type="title"/>
          </p:nvPr>
        </p:nvSpPr>
        <p:spPr>
          <a:xfrm>
            <a:off x="761800" y="762001"/>
            <a:ext cx="5334197" cy="1708242"/>
          </a:xfrm>
        </p:spPr>
        <p:txBody>
          <a:bodyPr vert="horz" lIns="91440" tIns="45720" rIns="91440" bIns="45720" rtlCol="0" anchor="ctr">
            <a:normAutofit/>
          </a:bodyPr>
          <a:lstStyle/>
          <a:p>
            <a:r>
              <a:rPr lang="en-US" sz="4000"/>
              <a:t>Qu'est-ce que SMART ?</a:t>
            </a:r>
          </a:p>
        </p:txBody>
      </p:sp>
      <p:sp>
        <p:nvSpPr>
          <p:cNvPr id="4" name="Espace réservé du contenu 3">
            <a:extLst>
              <a:ext uri="{FF2B5EF4-FFF2-40B4-BE49-F238E27FC236}">
                <a16:creationId xmlns:a16="http://schemas.microsoft.com/office/drawing/2014/main" id="{EDDA97B2-73C7-9375-0A84-D20A3BB48C2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6135" y="2502840"/>
            <a:ext cx="5334197" cy="4233626"/>
          </a:xfrm>
        </p:spPr>
        <p:txBody>
          <a:bodyPr>
            <a:noAutofit/>
          </a:bodyPr>
          <a:lstStyle/>
          <a:p>
            <a:pPr marL="0" indent="0">
              <a:spcBef>
                <a:spcPts val="2500"/>
              </a:spcBef>
              <a:buNone/>
            </a:pPr>
            <a:r>
              <a:rPr lang="fr-FR" sz="2000" b="1" dirty="0"/>
              <a:t>Critères SMART</a:t>
            </a:r>
          </a:p>
          <a:p>
            <a:pPr marL="0" lvl="1" indent="0">
              <a:buNone/>
            </a:pPr>
            <a:r>
              <a:rPr lang="fr-FR" sz="2000" dirty="0"/>
              <a:t>SMART définit des objectifs spécifiques, mesurables, atteignables, pertinents et temporels pour assurer leur réussite.</a:t>
            </a:r>
          </a:p>
          <a:p>
            <a:pPr marL="0" indent="0">
              <a:spcBef>
                <a:spcPts val="2500"/>
              </a:spcBef>
              <a:buNone/>
            </a:pPr>
            <a:r>
              <a:rPr lang="fr-FR" sz="2000" b="1" dirty="0"/>
              <a:t>Importance de la clarté</a:t>
            </a:r>
          </a:p>
          <a:p>
            <a:pPr marL="0" lvl="1" indent="0">
              <a:buNone/>
            </a:pPr>
            <a:r>
              <a:rPr lang="fr-FR" sz="2000" dirty="0"/>
              <a:t>La clarté des objectifs aide à mieux comprendre ce qu'il faut atteindre, ce qui augmente la motivation et l'engagement.</a:t>
            </a:r>
          </a:p>
          <a:p>
            <a:pPr marL="0" indent="0">
              <a:spcBef>
                <a:spcPts val="2500"/>
              </a:spcBef>
              <a:buNone/>
            </a:pPr>
            <a:r>
              <a:rPr lang="fr-FR" sz="2000" b="1" dirty="0"/>
              <a:t>Réalisation des objectifs</a:t>
            </a:r>
          </a:p>
          <a:p>
            <a:pPr marL="0" lvl="1" indent="0">
              <a:buNone/>
            </a:pPr>
            <a:r>
              <a:rPr lang="fr-FR" sz="2000" dirty="0"/>
              <a:t>Des objectifs bien définis favorisent la réalisation efficace et mesurable des résultats souhaités.</a:t>
            </a:r>
          </a:p>
        </p:txBody>
      </p:sp>
      <p:pic>
        <p:nvPicPr>
          <p:cNvPr id="5" name="Espace réservé du contenu 4" descr="Les femmes d’affaires construisent une tour de carrière.">
            <a:extLst>
              <a:ext uri="{FF2B5EF4-FFF2-40B4-BE49-F238E27FC236}">
                <a16:creationId xmlns:a16="http://schemas.microsoft.com/office/drawing/2014/main" id="{FD4F18AF-A9B2-4435-BE67-CE3994FD3453}"/>
              </a:ext>
            </a:extLst>
          </p:cNvPr>
          <p:cNvPicPr>
            <a:picLocks noGrp="1" noChangeAspect="1"/>
          </p:cNvPicPr>
          <p:nvPr>
            <p:ph sz="half" idx="1"/>
          </p:nvPr>
        </p:nvPicPr>
        <p:blipFill>
          <a:blip r:embed="rId3"/>
          <a:srcRect l="14719" r="33445"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8836241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9AE8922C-B286-73D0-BD32-70B4CC32836C}"/>
              </a:ext>
            </a:extLst>
          </p:cNvPr>
          <p:cNvSpPr>
            <a:spLocks noGrp="1"/>
          </p:cNvSpPr>
          <p:nvPr>
            <p:ph type="title"/>
          </p:nvPr>
        </p:nvSpPr>
        <p:spPr>
          <a:xfrm>
            <a:off x="6234865" y="568517"/>
            <a:ext cx="5248221" cy="1067209"/>
          </a:xfrm>
        </p:spPr>
        <p:txBody>
          <a:bodyPr vert="horz" lIns="91440" tIns="45720" rIns="91440" bIns="45720" rtlCol="0" anchor="ctr">
            <a:normAutofit/>
          </a:bodyPr>
          <a:lstStyle/>
          <a:p>
            <a:r>
              <a:rPr lang="en-US" sz="3400">
                <a:solidFill>
                  <a:schemeClr val="bg1"/>
                </a:solidFill>
              </a:rPr>
              <a:t>Importance de la spécificité</a:t>
            </a:r>
          </a:p>
        </p:txBody>
      </p:sp>
      <p:pic>
        <p:nvPicPr>
          <p:cNvPr id="5" name="Espace réservé du contenu 4" descr="Une flèche frappant une cible dans le mille">
            <a:extLst>
              <a:ext uri="{FF2B5EF4-FFF2-40B4-BE49-F238E27FC236}">
                <a16:creationId xmlns:a16="http://schemas.microsoft.com/office/drawing/2014/main" id="{4F919571-CC86-476F-AB7E-992713F07F1C}"/>
              </a:ext>
            </a:extLst>
          </p:cNvPr>
          <p:cNvPicPr>
            <a:picLocks noGrp="1" noChangeAspect="1"/>
          </p:cNvPicPr>
          <p:nvPr>
            <p:ph sz="half" idx="1"/>
          </p:nvPr>
        </p:nvPicPr>
        <p:blipFill>
          <a:blip r:embed="rId3"/>
          <a:srcRect r="-3" b="-3"/>
          <a:stretch/>
        </p:blipFill>
        <p:spPr>
          <a:xfrm>
            <a:off x="739959" y="1095407"/>
            <a:ext cx="4754947" cy="4754947"/>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grpSp>
        <p:nvGrpSpPr>
          <p:cNvPr id="12" name="Group 11">
            <a:extLst>
              <a:ext uri="{FF2B5EF4-FFF2-40B4-BE49-F238E27FC236}">
                <a16:creationId xmlns:a16="http://schemas.microsoft.com/office/drawing/2014/main" id="{B894EFA8-F425-4D19-A94B-445388B31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3" name="Freeform: Shape 12">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4" name="Espace réservé du contenu 3">
            <a:extLst>
              <a:ext uri="{FF2B5EF4-FFF2-40B4-BE49-F238E27FC236}">
                <a16:creationId xmlns:a16="http://schemas.microsoft.com/office/drawing/2014/main" id="{D681F28D-B1FC-7560-D025-10A0985077B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234868" y="1820369"/>
            <a:ext cx="5217173" cy="4351338"/>
          </a:xfrm>
        </p:spPr>
        <p:txBody>
          <a:bodyPr>
            <a:normAutofit/>
          </a:bodyPr>
          <a:lstStyle/>
          <a:p>
            <a:pPr marL="0" indent="0">
              <a:spcBef>
                <a:spcPts val="2500"/>
              </a:spcBef>
              <a:buNone/>
            </a:pPr>
            <a:r>
              <a:rPr lang="fr-FR" sz="2000" b="1" dirty="0">
                <a:solidFill>
                  <a:schemeClr val="bg1"/>
                </a:solidFill>
              </a:rPr>
              <a:t>Définition d'objectifs spécifiques</a:t>
            </a:r>
          </a:p>
          <a:p>
            <a:pPr marL="0" lvl="1" indent="0">
              <a:buNone/>
            </a:pPr>
            <a:r>
              <a:rPr lang="fr-FR" sz="2000" dirty="0">
                <a:solidFill>
                  <a:schemeClr val="bg1"/>
                </a:solidFill>
              </a:rPr>
              <a:t>Les objectifs spécifiques sont clairement définis et répondent à des questions précises concernant leur nature et leur importance.</a:t>
            </a:r>
          </a:p>
          <a:p>
            <a:pPr marL="0" indent="0">
              <a:spcBef>
                <a:spcPts val="2500"/>
              </a:spcBef>
              <a:buNone/>
            </a:pPr>
            <a:r>
              <a:rPr lang="fr-FR" sz="2000" b="1" dirty="0">
                <a:solidFill>
                  <a:schemeClr val="bg1"/>
                </a:solidFill>
              </a:rPr>
              <a:t>Questions essentielles</a:t>
            </a:r>
          </a:p>
          <a:p>
            <a:pPr marL="0" lvl="1" indent="0">
              <a:buNone/>
            </a:pPr>
            <a:r>
              <a:rPr lang="fr-FR" sz="2000" dirty="0">
                <a:solidFill>
                  <a:schemeClr val="bg1"/>
                </a:solidFill>
              </a:rPr>
              <a:t>Un objectif spécifique doit répondre à des questions comme : Qu'est-ce que je veux accomplir et pourquoi ?</a:t>
            </a:r>
          </a:p>
          <a:p>
            <a:pPr marL="0" indent="0">
              <a:spcBef>
                <a:spcPts val="2500"/>
              </a:spcBef>
              <a:buNone/>
            </a:pPr>
            <a:r>
              <a:rPr lang="fr-FR" sz="2000" b="1" dirty="0">
                <a:solidFill>
                  <a:schemeClr val="bg1"/>
                </a:solidFill>
              </a:rPr>
              <a:t>Clarification des visées</a:t>
            </a:r>
          </a:p>
          <a:p>
            <a:pPr marL="0" lvl="1" indent="0">
              <a:buNone/>
            </a:pPr>
            <a:r>
              <a:rPr lang="fr-FR" sz="2000" dirty="0">
                <a:solidFill>
                  <a:schemeClr val="bg1"/>
                </a:solidFill>
              </a:rPr>
              <a:t>Définir des objectifs spécifiques aide à clarifier ce que vous visez et les résultats attendus.</a:t>
            </a:r>
          </a:p>
        </p:txBody>
      </p:sp>
      <p:grpSp>
        <p:nvGrpSpPr>
          <p:cNvPr id="16"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17" name="Freeform: Shape 16">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0731616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80997" y="381001"/>
            <a:ext cx="6858001" cy="6095995"/>
          </a:xfrm>
          <a:prstGeom prst="rect">
            <a:avLst/>
          </a:prstGeom>
          <a:ln>
            <a:noFill/>
          </a:ln>
          <a:effectLst>
            <a:outerShdw blurRad="381000" dist="101600" sx="99000" sy="99000" algn="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41F25C1-FDD7-6779-8FB8-DC6E0A19C006}"/>
              </a:ext>
            </a:extLst>
          </p:cNvPr>
          <p:cNvSpPr>
            <a:spLocks noGrp="1"/>
          </p:cNvSpPr>
          <p:nvPr>
            <p:ph type="title"/>
          </p:nvPr>
        </p:nvSpPr>
        <p:spPr>
          <a:xfrm>
            <a:off x="707413" y="4544704"/>
            <a:ext cx="4792635" cy="1811645"/>
          </a:xfrm>
        </p:spPr>
        <p:txBody>
          <a:bodyPr vert="horz" lIns="91440" tIns="45720" rIns="91440" bIns="45720" rtlCol="0" anchor="ctr">
            <a:normAutofit/>
          </a:bodyPr>
          <a:lstStyle/>
          <a:p>
            <a:r>
              <a:rPr lang="en-US" sz="4000"/>
              <a:t>Importance de la mesurabilité</a:t>
            </a:r>
          </a:p>
        </p:txBody>
      </p:sp>
      <p:pic>
        <p:nvPicPr>
          <p:cNvPr id="5" name="Espace réservé du contenu 4" descr="Personne pointant du doigt du papier">
            <a:extLst>
              <a:ext uri="{FF2B5EF4-FFF2-40B4-BE49-F238E27FC236}">
                <a16:creationId xmlns:a16="http://schemas.microsoft.com/office/drawing/2014/main" id="{4A408366-8AB3-48CF-A5E5-3F108A28C056}"/>
              </a:ext>
            </a:extLst>
          </p:cNvPr>
          <p:cNvPicPr>
            <a:picLocks noGrp="1" noChangeAspect="1"/>
          </p:cNvPicPr>
          <p:nvPr>
            <p:ph sz="half" idx="1"/>
          </p:nvPr>
        </p:nvPicPr>
        <p:blipFill>
          <a:blip r:embed="rId3"/>
          <a:srcRect l="575" r="906" b="-1"/>
          <a:stretch/>
        </p:blipFill>
        <p:spPr>
          <a:xfrm>
            <a:off x="-1" y="10"/>
            <a:ext cx="6096001" cy="4114790"/>
          </a:xfrm>
          <a:prstGeom prst="rect">
            <a:avLst/>
          </a:prstGeom>
        </p:spPr>
      </p:pic>
      <p:sp>
        <p:nvSpPr>
          <p:cNvPr id="4" name="Espace réservé du contenu 3">
            <a:extLst>
              <a:ext uri="{FF2B5EF4-FFF2-40B4-BE49-F238E27FC236}">
                <a16:creationId xmlns:a16="http://schemas.microsoft.com/office/drawing/2014/main" id="{F97071D4-0E47-7555-4613-6A9B3C69A62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803410" y="691912"/>
            <a:ext cx="4585646" cy="5474173"/>
          </a:xfrm>
        </p:spPr>
        <p:txBody>
          <a:bodyPr>
            <a:normAutofit/>
          </a:bodyPr>
          <a:lstStyle/>
          <a:p>
            <a:pPr marL="0" indent="0">
              <a:spcBef>
                <a:spcPts val="2500"/>
              </a:spcBef>
              <a:buNone/>
            </a:pPr>
            <a:r>
              <a:rPr lang="fr-FR" sz="2000" b="1" dirty="0"/>
              <a:t>Suivi des progrès</a:t>
            </a:r>
          </a:p>
          <a:p>
            <a:pPr marL="0" lvl="1" indent="0">
              <a:buNone/>
            </a:pPr>
            <a:r>
              <a:rPr lang="fr-FR" sz="2000" dirty="0"/>
              <a:t>Les objectifs mesurables sont essentiels pour évaluer les progrès de manière efficace et précise.</a:t>
            </a:r>
          </a:p>
          <a:p>
            <a:pPr marL="0" indent="0">
              <a:spcBef>
                <a:spcPts val="2500"/>
              </a:spcBef>
              <a:buNone/>
            </a:pPr>
            <a:r>
              <a:rPr lang="fr-FR" sz="2000" b="1" dirty="0"/>
              <a:t>Indicateurs concrets</a:t>
            </a:r>
          </a:p>
          <a:p>
            <a:pPr marL="0" lvl="1" indent="0">
              <a:buNone/>
            </a:pPr>
            <a:r>
              <a:rPr lang="fr-FR" sz="2000" dirty="0"/>
              <a:t>Définir des indicateurs concrets permet d’avoir une vue claire sur l’atteinte des objectifs.</a:t>
            </a:r>
          </a:p>
          <a:p>
            <a:pPr marL="0" indent="0">
              <a:spcBef>
                <a:spcPts val="2500"/>
              </a:spcBef>
              <a:buNone/>
            </a:pPr>
            <a:r>
              <a:rPr lang="fr-FR" sz="2000" b="1" dirty="0"/>
              <a:t>Évaluation de la progression</a:t>
            </a:r>
          </a:p>
          <a:p>
            <a:pPr marL="0" lvl="1" indent="0">
              <a:buNone/>
            </a:pPr>
            <a:r>
              <a:rPr lang="fr-FR" sz="2000" dirty="0"/>
              <a:t>Évaluer régulièrement la progression aide à ajuster les stratégies pour atteindre les objectifs.</a:t>
            </a:r>
          </a:p>
        </p:txBody>
      </p:sp>
    </p:spTree>
    <p:extLst>
      <p:ext uri="{BB962C8B-B14F-4D97-AF65-F5344CB8AC3E}">
        <p14:creationId xmlns:p14="http://schemas.microsoft.com/office/powerpoint/2010/main" val="17418588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B65C0385-5E30-4D2E-AF9F-4639659D3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Hangig word on metal arrow concept">
            <a:extLst>
              <a:ext uri="{FF2B5EF4-FFF2-40B4-BE49-F238E27FC236}">
                <a16:creationId xmlns:a16="http://schemas.microsoft.com/office/drawing/2014/main" id="{6B13E594-15D2-4622-8617-32D585EF86D5}"/>
              </a:ext>
            </a:extLst>
          </p:cNvPr>
          <p:cNvPicPr>
            <a:picLocks noGrp="1" noChangeAspect="1"/>
          </p:cNvPicPr>
          <p:nvPr>
            <p:ph sz="half" idx="1"/>
          </p:nvPr>
        </p:nvPicPr>
        <p:blipFill>
          <a:blip r:embed="rId3"/>
          <a:srcRect l="5871" r="7971" b="-1"/>
          <a:stretch/>
        </p:blipFill>
        <p:spPr>
          <a:xfrm>
            <a:off x="20" y="1666568"/>
            <a:ext cx="6106195" cy="5191432"/>
          </a:xfrm>
          <a:prstGeom prst="rect">
            <a:avLst/>
          </a:prstGeom>
        </p:spPr>
      </p:pic>
      <p:sp useBgFill="1">
        <p:nvSpPr>
          <p:cNvPr id="12" name="Rectangle 11">
            <a:extLst>
              <a:ext uri="{FF2B5EF4-FFF2-40B4-BE49-F238E27FC236}">
                <a16:creationId xmlns:a16="http://schemas.microsoft.com/office/drawing/2014/main" id="{E335820B-3A29-42C5-AA8D-10ECA43CD9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1729117"/>
          </a:xfrm>
          <a:prstGeom prst="rect">
            <a:avLst/>
          </a:prstGeom>
          <a:ln>
            <a:noFill/>
          </a:ln>
          <a:effectLst>
            <a:outerShdw blurRad="368300" dist="101600" dir="546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8877072-A348-DBC4-3CE6-260E129018F5}"/>
              </a:ext>
            </a:extLst>
          </p:cNvPr>
          <p:cNvSpPr>
            <a:spLocks noGrp="1"/>
          </p:cNvSpPr>
          <p:nvPr>
            <p:ph type="title"/>
          </p:nvPr>
        </p:nvSpPr>
        <p:spPr>
          <a:xfrm>
            <a:off x="761801" y="352766"/>
            <a:ext cx="10591999" cy="1023584"/>
          </a:xfrm>
        </p:spPr>
        <p:txBody>
          <a:bodyPr vert="horz" lIns="91440" tIns="45720" rIns="91440" bIns="45720" rtlCol="0" anchor="ctr">
            <a:normAutofit/>
          </a:bodyPr>
          <a:lstStyle/>
          <a:p>
            <a:r>
              <a:rPr lang="en-US" sz="4000"/>
              <a:t>Importance de l'atteignabilité</a:t>
            </a:r>
          </a:p>
        </p:txBody>
      </p:sp>
      <p:sp>
        <p:nvSpPr>
          <p:cNvPr id="4" name="Espace réservé du contenu 3">
            <a:extLst>
              <a:ext uri="{FF2B5EF4-FFF2-40B4-BE49-F238E27FC236}">
                <a16:creationId xmlns:a16="http://schemas.microsoft.com/office/drawing/2014/main" id="{92FF3596-A26F-029C-4273-853195AE623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803408" y="2249766"/>
            <a:ext cx="4550391" cy="4070303"/>
          </a:xfrm>
        </p:spPr>
        <p:txBody>
          <a:bodyPr>
            <a:normAutofit/>
          </a:bodyPr>
          <a:lstStyle/>
          <a:p>
            <a:pPr marL="0" indent="0">
              <a:spcBef>
                <a:spcPts val="2500"/>
              </a:spcBef>
              <a:buNone/>
            </a:pPr>
            <a:r>
              <a:rPr lang="fr-FR" sz="1800" b="1" dirty="0"/>
              <a:t>Objectifs réalistes</a:t>
            </a:r>
          </a:p>
          <a:p>
            <a:pPr marL="0" lvl="1" indent="0">
              <a:buNone/>
            </a:pPr>
            <a:r>
              <a:rPr lang="fr-FR" sz="1800" dirty="0"/>
              <a:t>Un objectif atteignable doit être réaliste et adapté à votre situation personnelle et professionnelle.</a:t>
            </a:r>
          </a:p>
          <a:p>
            <a:pPr marL="0" indent="0">
              <a:spcBef>
                <a:spcPts val="2500"/>
              </a:spcBef>
              <a:buNone/>
            </a:pPr>
            <a:r>
              <a:rPr lang="fr-FR" sz="1800" b="1" dirty="0"/>
              <a:t>Ressources disponibles</a:t>
            </a:r>
          </a:p>
          <a:p>
            <a:pPr marL="0" lvl="1" indent="0">
              <a:buNone/>
            </a:pPr>
            <a:r>
              <a:rPr lang="fr-FR" sz="1800" dirty="0"/>
              <a:t>Considérez les ressources disponibles pour atteindre vos objectifs, y compris le temps, les finances et les compétences.</a:t>
            </a:r>
          </a:p>
          <a:p>
            <a:pPr marL="0" indent="0">
              <a:spcBef>
                <a:spcPts val="2500"/>
              </a:spcBef>
              <a:buNone/>
            </a:pPr>
            <a:r>
              <a:rPr lang="fr-FR" sz="1800" b="1" dirty="0"/>
              <a:t>Motivation et engagement</a:t>
            </a:r>
          </a:p>
          <a:p>
            <a:pPr marL="0" lvl="1" indent="0">
              <a:buNone/>
            </a:pPr>
            <a:r>
              <a:rPr lang="fr-FR" sz="1800" dirty="0"/>
              <a:t>Un objectif atteignable aide à maintenir la motivation et l'engagement tout au long du processus de réalisation.</a:t>
            </a:r>
          </a:p>
        </p:txBody>
      </p:sp>
    </p:spTree>
    <p:extLst>
      <p:ext uri="{BB962C8B-B14F-4D97-AF65-F5344CB8AC3E}">
        <p14:creationId xmlns:p14="http://schemas.microsoft.com/office/powerpoint/2010/main" val="13433130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re 1">
            <a:extLst>
              <a:ext uri="{FF2B5EF4-FFF2-40B4-BE49-F238E27FC236}">
                <a16:creationId xmlns:a16="http://schemas.microsoft.com/office/drawing/2014/main" id="{CDB8C20D-657A-5268-D961-FF06417F0A94}"/>
              </a:ext>
            </a:extLst>
          </p:cNvPr>
          <p:cNvSpPr>
            <a:spLocks noGrp="1"/>
          </p:cNvSpPr>
          <p:nvPr>
            <p:ph type="title"/>
          </p:nvPr>
        </p:nvSpPr>
        <p:spPr>
          <a:xfrm>
            <a:off x="838200" y="365125"/>
            <a:ext cx="5387502" cy="1325563"/>
          </a:xfrm>
        </p:spPr>
        <p:txBody>
          <a:bodyPr vert="horz" lIns="91440" tIns="45720" rIns="91440" bIns="45720" rtlCol="0" anchor="ctr">
            <a:normAutofit/>
          </a:bodyPr>
          <a:lstStyle/>
          <a:p>
            <a:r>
              <a:rPr lang="en-US"/>
              <a:t>Importance de la pertinence</a:t>
            </a:r>
          </a:p>
        </p:txBody>
      </p:sp>
      <p:sp>
        <p:nvSpPr>
          <p:cNvPr id="4" name="Espace réservé du contenu 3">
            <a:extLst>
              <a:ext uri="{FF2B5EF4-FFF2-40B4-BE49-F238E27FC236}">
                <a16:creationId xmlns:a16="http://schemas.microsoft.com/office/drawing/2014/main" id="{444EB87F-8F7D-01E1-A9CF-52218E29F1D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8200" y="1825625"/>
            <a:ext cx="5387502" cy="4351338"/>
          </a:xfrm>
        </p:spPr>
        <p:txBody>
          <a:bodyPr>
            <a:normAutofit/>
          </a:bodyPr>
          <a:lstStyle/>
          <a:p>
            <a:pPr marL="0" indent="0">
              <a:spcBef>
                <a:spcPts val="2500"/>
              </a:spcBef>
              <a:buNone/>
            </a:pPr>
            <a:r>
              <a:rPr lang="fr-FR" sz="1800" b="1" dirty="0"/>
              <a:t>Alignement avec les valeurs</a:t>
            </a:r>
          </a:p>
          <a:p>
            <a:pPr marL="0" lvl="1" indent="0">
              <a:buNone/>
            </a:pPr>
            <a:r>
              <a:rPr lang="fr-FR" sz="1800" dirty="0"/>
              <a:t>Un objectif pertinent doit être en accord avec vos valeurs fondamentales, assurant ainsi une motivation durable et un engagement personnel.</a:t>
            </a:r>
          </a:p>
          <a:p>
            <a:pPr marL="0" indent="0">
              <a:spcBef>
                <a:spcPts val="2500"/>
              </a:spcBef>
              <a:buNone/>
            </a:pPr>
            <a:r>
              <a:rPr lang="fr-FR" sz="1800" b="1" dirty="0"/>
              <a:t>Liens entre objectifs</a:t>
            </a:r>
          </a:p>
          <a:p>
            <a:pPr marL="0" lvl="1" indent="0">
              <a:buNone/>
            </a:pPr>
            <a:r>
              <a:rPr lang="fr-FR" sz="1800" dirty="0"/>
              <a:t>Un objectif doit également être lié à d'autres objectifs que vous avez, créant ainsi une cohérence dans vos efforts et vos aspirations.</a:t>
            </a:r>
          </a:p>
          <a:p>
            <a:pPr marL="0" indent="0">
              <a:spcBef>
                <a:spcPts val="2500"/>
              </a:spcBef>
              <a:buNone/>
            </a:pPr>
            <a:r>
              <a:rPr lang="fr-FR" sz="1800" b="1" dirty="0"/>
              <a:t>Investissement dans l'essentiel</a:t>
            </a:r>
          </a:p>
          <a:p>
            <a:pPr marL="0" lvl="1" indent="0">
              <a:buNone/>
            </a:pPr>
            <a:r>
              <a:rPr lang="fr-FR" sz="1800" dirty="0"/>
              <a:t>Lorsque vous vous concentrez sur la pertinence, vous consacrez votre temps à ce qui compte vraiment pour vous et qui stimule votre croissance personnelle.</a:t>
            </a:r>
          </a:p>
        </p:txBody>
      </p:sp>
      <p:pic>
        <p:nvPicPr>
          <p:cNvPr id="5" name="Espace réservé du contenu 4" descr="Gagnant">
            <a:extLst>
              <a:ext uri="{FF2B5EF4-FFF2-40B4-BE49-F238E27FC236}">
                <a16:creationId xmlns:a16="http://schemas.microsoft.com/office/drawing/2014/main" id="{74534D7F-8BF3-4239-BB67-2D1B18EB59AF}"/>
              </a:ext>
            </a:extLst>
          </p:cNvPr>
          <p:cNvPicPr>
            <a:picLocks noGrp="1" noChangeAspect="1"/>
          </p:cNvPicPr>
          <p:nvPr>
            <p:ph sz="half" idx="1"/>
          </p:nvPr>
        </p:nvPicPr>
        <p:blipFill>
          <a:blip r:embed="rId3"/>
          <a:srcRect l="31454" r="2199" b="1"/>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2"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65871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Horloge et calendrier sur la table">
            <a:extLst>
              <a:ext uri="{FF2B5EF4-FFF2-40B4-BE49-F238E27FC236}">
                <a16:creationId xmlns:a16="http://schemas.microsoft.com/office/drawing/2014/main" id="{40AC6F40-6FD9-4116-BAFF-966DF8D54EF0}"/>
              </a:ext>
            </a:extLst>
          </p:cNvPr>
          <p:cNvPicPr>
            <a:picLocks noGrp="1" noChangeAspect="1"/>
          </p:cNvPicPr>
          <p:nvPr>
            <p:ph sz="half" idx="1"/>
          </p:nvPr>
        </p:nvPicPr>
        <p:blipFill>
          <a:blip r:embed="rId3">
            <a:alphaModFix amt="60000"/>
          </a:blip>
          <a:srcRect t="17644"/>
          <a:stretch/>
        </p:blipFill>
        <p:spPr>
          <a:xfrm>
            <a:off x="180975" y="182880"/>
            <a:ext cx="11823637" cy="6499784"/>
          </a:xfrm>
          <a:prstGeom prst="rect">
            <a:avLst/>
          </a:prstGeom>
        </p:spPr>
      </p:pic>
      <p:sp>
        <p:nvSpPr>
          <p:cNvPr id="2" name="Titre 1">
            <a:extLst>
              <a:ext uri="{FF2B5EF4-FFF2-40B4-BE49-F238E27FC236}">
                <a16:creationId xmlns:a16="http://schemas.microsoft.com/office/drawing/2014/main" id="{04EC0911-53F0-AC2A-5D9A-8B15CC311DAE}"/>
              </a:ext>
            </a:extLst>
          </p:cNvPr>
          <p:cNvSpPr>
            <a:spLocks noGrp="1"/>
          </p:cNvSpPr>
          <p:nvPr>
            <p:ph type="title"/>
          </p:nvPr>
        </p:nvSpPr>
        <p:spPr>
          <a:xfrm>
            <a:off x="838200" y="525195"/>
            <a:ext cx="10165218" cy="2806506"/>
          </a:xfrm>
        </p:spPr>
        <p:txBody>
          <a:bodyPr vert="horz" lIns="91440" tIns="45720" rIns="91440" bIns="45720" rtlCol="0" anchor="b">
            <a:normAutofit/>
          </a:bodyPr>
          <a:lstStyle/>
          <a:p>
            <a:r>
              <a:rPr lang="en-US" sz="4000">
                <a:solidFill>
                  <a:srgbClr val="FFFFFF"/>
                </a:solidFill>
              </a:rPr>
              <a:t>Importance du temporel</a:t>
            </a:r>
          </a:p>
        </p:txBody>
      </p:sp>
      <p:sp>
        <p:nvSpPr>
          <p:cNvPr id="4" name="Espace réservé du contenu 3">
            <a:extLst>
              <a:ext uri="{FF2B5EF4-FFF2-40B4-BE49-F238E27FC236}">
                <a16:creationId xmlns:a16="http://schemas.microsoft.com/office/drawing/2014/main" id="{2245E6FE-F289-8240-3CF3-D8241D40E80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8200" y="3526300"/>
            <a:ext cx="10165218" cy="2588458"/>
          </a:xfrm>
        </p:spPr>
        <p:txBody>
          <a:bodyPr>
            <a:normAutofit/>
          </a:bodyPr>
          <a:lstStyle/>
          <a:p>
            <a:pPr marL="0" indent="0">
              <a:spcBef>
                <a:spcPts val="2500"/>
              </a:spcBef>
              <a:buNone/>
            </a:pPr>
            <a:r>
              <a:rPr lang="fr-FR" sz="1800" b="1" dirty="0">
                <a:solidFill>
                  <a:srgbClr val="FFFFFF"/>
                </a:solidFill>
              </a:rPr>
              <a:t>Sentiment d'urgence</a:t>
            </a:r>
          </a:p>
          <a:p>
            <a:pPr marL="0" lvl="1" indent="0">
              <a:buNone/>
            </a:pPr>
            <a:r>
              <a:rPr lang="fr-FR" sz="1800" dirty="0">
                <a:solidFill>
                  <a:srgbClr val="FFFFFF"/>
                </a:solidFill>
              </a:rPr>
              <a:t>Fixer des objectifs avec des délais crée un sentiment d'urgence qui vous pousse à agir rapidement.</a:t>
            </a:r>
          </a:p>
          <a:p>
            <a:pPr marL="0" indent="0">
              <a:spcBef>
                <a:spcPts val="2500"/>
              </a:spcBef>
              <a:buNone/>
            </a:pPr>
            <a:r>
              <a:rPr lang="fr-FR" sz="1800" b="1" dirty="0">
                <a:solidFill>
                  <a:srgbClr val="FFFFFF"/>
                </a:solidFill>
              </a:rPr>
              <a:t>Gestion du temps</a:t>
            </a:r>
          </a:p>
          <a:p>
            <a:pPr marL="0" lvl="1" indent="0">
              <a:buNone/>
            </a:pPr>
            <a:r>
              <a:rPr lang="fr-FR" sz="1800" dirty="0">
                <a:solidFill>
                  <a:srgbClr val="FFFFFF"/>
                </a:solidFill>
              </a:rPr>
              <a:t>Des délais clairs aident à mieux gérer votre temps et à prioriser les tâches importantes.</a:t>
            </a:r>
          </a:p>
          <a:p>
            <a:pPr marL="0" indent="0">
              <a:spcBef>
                <a:spcPts val="2500"/>
              </a:spcBef>
              <a:buNone/>
            </a:pPr>
            <a:r>
              <a:rPr lang="fr-FR" sz="1800" b="1" dirty="0">
                <a:solidFill>
                  <a:srgbClr val="FFFFFF"/>
                </a:solidFill>
              </a:rPr>
              <a:t>Concentration sur les objectifs</a:t>
            </a:r>
          </a:p>
          <a:p>
            <a:pPr marL="0" lvl="1" indent="0">
              <a:buNone/>
            </a:pPr>
            <a:r>
              <a:rPr lang="fr-FR" sz="1800" dirty="0">
                <a:solidFill>
                  <a:srgbClr val="FFFFFF"/>
                </a:solidFill>
              </a:rPr>
              <a:t>Fixer des délais vous aide à rester concentré sur vos objectifs et à éviter les distractions.</a:t>
            </a:r>
          </a:p>
        </p:txBody>
      </p:sp>
    </p:spTree>
    <p:extLst>
      <p:ext uri="{BB962C8B-B14F-4D97-AF65-F5344CB8AC3E}">
        <p14:creationId xmlns:p14="http://schemas.microsoft.com/office/powerpoint/2010/main" val="4357172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D795E7B-0F32-11C0-A758-B10E919AE2AD}"/>
              </a:ext>
            </a:extLst>
          </p:cNvPr>
          <p:cNvSpPr>
            <a:spLocks noGrp="1"/>
          </p:cNvSpPr>
          <p:nvPr>
            <p:ph type="title"/>
          </p:nvPr>
        </p:nvSpPr>
        <p:spPr>
          <a:xfrm>
            <a:off x="761800" y="762001"/>
            <a:ext cx="5334197" cy="1708242"/>
          </a:xfrm>
        </p:spPr>
        <p:txBody>
          <a:bodyPr vert="horz" lIns="91440" tIns="45720" rIns="91440" bIns="45720" rtlCol="0" anchor="ctr">
            <a:normAutofit/>
          </a:bodyPr>
          <a:lstStyle/>
          <a:p>
            <a:r>
              <a:rPr lang="en-US" sz="4000"/>
              <a:t>Comment appliquer les objectifs SMART ?</a:t>
            </a:r>
          </a:p>
        </p:txBody>
      </p:sp>
      <p:sp>
        <p:nvSpPr>
          <p:cNvPr id="4" name="Espace réservé du contenu 3">
            <a:extLst>
              <a:ext uri="{FF2B5EF4-FFF2-40B4-BE49-F238E27FC236}">
                <a16:creationId xmlns:a16="http://schemas.microsoft.com/office/drawing/2014/main" id="{EE5E33F8-84FD-2561-AE6E-492834C4F65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61800" y="2470244"/>
            <a:ext cx="5334197" cy="3769835"/>
          </a:xfrm>
        </p:spPr>
        <p:txBody>
          <a:bodyPr>
            <a:normAutofit/>
          </a:bodyPr>
          <a:lstStyle/>
          <a:p>
            <a:pPr marL="0" indent="0">
              <a:spcBef>
                <a:spcPts val="2500"/>
              </a:spcBef>
              <a:buNone/>
            </a:pPr>
            <a:r>
              <a:rPr lang="fr-FR" sz="1800" b="1" dirty="0"/>
              <a:t>Définir votre objectif</a:t>
            </a:r>
          </a:p>
          <a:p>
            <a:pPr marL="0" lvl="1" indent="0">
              <a:buNone/>
            </a:pPr>
            <a:r>
              <a:rPr lang="fr-FR" sz="1800" dirty="0"/>
              <a:t>Commencez par définir clairement votre objectif en vous basant sur les critères SMART, ce qui inclut la spécificité et la mesurabilité.</a:t>
            </a:r>
          </a:p>
          <a:p>
            <a:pPr marL="0" indent="0">
              <a:spcBef>
                <a:spcPts val="2500"/>
              </a:spcBef>
              <a:buNone/>
            </a:pPr>
            <a:r>
              <a:rPr lang="fr-FR" sz="1800" b="1" dirty="0"/>
              <a:t>Décomposer en étapes</a:t>
            </a:r>
          </a:p>
          <a:p>
            <a:pPr marL="0" lvl="1" indent="0">
              <a:buNone/>
            </a:pPr>
            <a:r>
              <a:rPr lang="fr-FR" sz="1800" dirty="0"/>
              <a:t>Écrivez votre objectif et divisez-le en étapes actionnables pour faciliter sa réalisation.</a:t>
            </a:r>
          </a:p>
          <a:p>
            <a:pPr marL="0" indent="0">
              <a:spcBef>
                <a:spcPts val="2500"/>
              </a:spcBef>
              <a:buNone/>
            </a:pPr>
            <a:r>
              <a:rPr lang="fr-FR" sz="1800" b="1" dirty="0"/>
              <a:t>Suivi des progrès</a:t>
            </a:r>
          </a:p>
          <a:p>
            <a:pPr marL="0" lvl="1" indent="0">
              <a:buNone/>
            </a:pPr>
            <a:r>
              <a:rPr lang="fr-FR" sz="1800" dirty="0"/>
              <a:t>Assurez-vous de suivre vos progrès régulièrement et d'ajuster votre plan en fonction des résultats obtenus.</a:t>
            </a:r>
          </a:p>
        </p:txBody>
      </p:sp>
      <p:pic>
        <p:nvPicPr>
          <p:cNvPr id="5" name="Espace réservé du contenu 4" descr="Panneau de liste de contrôle et surligneur isolé sur fond blanc">
            <a:extLst>
              <a:ext uri="{FF2B5EF4-FFF2-40B4-BE49-F238E27FC236}">
                <a16:creationId xmlns:a16="http://schemas.microsoft.com/office/drawing/2014/main" id="{252AC236-528A-42E0-A651-17CB23654415}"/>
              </a:ext>
            </a:extLst>
          </p:cNvPr>
          <p:cNvPicPr>
            <a:picLocks noGrp="1" noChangeAspect="1"/>
          </p:cNvPicPr>
          <p:nvPr>
            <p:ph sz="half" idx="1"/>
          </p:nvPr>
        </p:nvPicPr>
        <p:blipFill>
          <a:blip r:embed="rId3"/>
          <a:srcRect t="2778"/>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379156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Organigramme de dessin femelle">
            <a:extLst>
              <a:ext uri="{FF2B5EF4-FFF2-40B4-BE49-F238E27FC236}">
                <a16:creationId xmlns:a16="http://schemas.microsoft.com/office/drawing/2014/main" id="{AA297760-B7A3-4E96-BF6D-9EB02AB5DBAC}"/>
              </a:ext>
            </a:extLst>
          </p:cNvPr>
          <p:cNvPicPr>
            <a:picLocks noGrp="1" noChangeAspect="1"/>
          </p:cNvPicPr>
          <p:nvPr>
            <p:ph sz="half" idx="1"/>
          </p:nvPr>
        </p:nvPicPr>
        <p:blipFill>
          <a:blip r:embed="rId3">
            <a:alphaModFix amt="60000"/>
          </a:blip>
          <a:srcRect t="7126" b="8946"/>
          <a:stretch/>
        </p:blipFill>
        <p:spPr>
          <a:xfrm>
            <a:off x="180975" y="182880"/>
            <a:ext cx="11823637" cy="6499784"/>
          </a:xfrm>
          <a:prstGeom prst="rect">
            <a:avLst/>
          </a:prstGeom>
        </p:spPr>
      </p:pic>
      <p:sp>
        <p:nvSpPr>
          <p:cNvPr id="2" name="Titre 1">
            <a:extLst>
              <a:ext uri="{FF2B5EF4-FFF2-40B4-BE49-F238E27FC236}">
                <a16:creationId xmlns:a16="http://schemas.microsoft.com/office/drawing/2014/main" id="{87CE9927-BED3-9933-3F2B-7BAED7191E42}"/>
              </a:ext>
            </a:extLst>
          </p:cNvPr>
          <p:cNvSpPr>
            <a:spLocks noGrp="1"/>
          </p:cNvSpPr>
          <p:nvPr>
            <p:ph type="title"/>
          </p:nvPr>
        </p:nvSpPr>
        <p:spPr>
          <a:xfrm>
            <a:off x="838200" y="525195"/>
            <a:ext cx="10165218" cy="2806506"/>
          </a:xfrm>
        </p:spPr>
        <p:txBody>
          <a:bodyPr vert="horz" lIns="91440" tIns="45720" rIns="91440" bIns="45720" rtlCol="0" anchor="b">
            <a:normAutofit/>
          </a:bodyPr>
          <a:lstStyle/>
          <a:p>
            <a:r>
              <a:rPr lang="en-US" sz="4000">
                <a:solidFill>
                  <a:srgbClr val="FFFFFF"/>
                </a:solidFill>
              </a:rPr>
              <a:t>Exemples d'objectifs SMART</a:t>
            </a:r>
          </a:p>
        </p:txBody>
      </p:sp>
      <p:sp>
        <p:nvSpPr>
          <p:cNvPr id="4" name="Espace réservé du contenu 3">
            <a:extLst>
              <a:ext uri="{FF2B5EF4-FFF2-40B4-BE49-F238E27FC236}">
                <a16:creationId xmlns:a16="http://schemas.microsoft.com/office/drawing/2014/main" id="{58651737-1A3A-0CFD-B912-FD4BD507F85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8200" y="3526300"/>
            <a:ext cx="10165218" cy="2588458"/>
          </a:xfrm>
        </p:spPr>
        <p:txBody>
          <a:bodyPr>
            <a:noAutofit/>
          </a:bodyPr>
          <a:lstStyle/>
          <a:p>
            <a:pPr marL="0" indent="0">
              <a:spcBef>
                <a:spcPts val="2500"/>
              </a:spcBef>
              <a:buNone/>
            </a:pPr>
            <a:r>
              <a:rPr lang="fr-FR" sz="1800" b="1" dirty="0">
                <a:solidFill>
                  <a:srgbClr val="FFFFFF"/>
                </a:solidFill>
              </a:rPr>
              <a:t>Développement personnel</a:t>
            </a:r>
          </a:p>
          <a:p>
            <a:pPr marL="0" lvl="1" indent="0">
              <a:buNone/>
            </a:pPr>
            <a:r>
              <a:rPr lang="fr-FR" sz="1800" dirty="0">
                <a:solidFill>
                  <a:srgbClr val="FFFFFF"/>
                </a:solidFill>
              </a:rPr>
              <a:t>Les objectifs SMART peuvent être appliqués au développement personnel pour atteindre des résultats concrets et mesurables.</a:t>
            </a:r>
          </a:p>
          <a:p>
            <a:pPr marL="0" indent="0">
              <a:spcBef>
                <a:spcPts val="2500"/>
              </a:spcBef>
              <a:buNone/>
            </a:pPr>
            <a:r>
              <a:rPr lang="fr-FR" sz="1800" b="1" dirty="0">
                <a:solidFill>
                  <a:srgbClr val="FFFFFF"/>
                </a:solidFill>
              </a:rPr>
              <a:t>Gestion de projet</a:t>
            </a:r>
          </a:p>
          <a:p>
            <a:pPr marL="0" lvl="1" indent="0">
              <a:buNone/>
            </a:pPr>
            <a:r>
              <a:rPr lang="fr-FR" sz="1800" dirty="0">
                <a:solidFill>
                  <a:srgbClr val="FFFFFF"/>
                </a:solidFill>
              </a:rPr>
              <a:t>Dans la gestion de projet, les objectifs SMART permettent de définir clairement les attentes et d'évaluer les progrès.</a:t>
            </a:r>
          </a:p>
          <a:p>
            <a:pPr marL="0" indent="0">
              <a:spcBef>
                <a:spcPts val="2500"/>
              </a:spcBef>
              <a:buNone/>
            </a:pPr>
            <a:r>
              <a:rPr lang="fr-FR" sz="1800" b="1" dirty="0">
                <a:solidFill>
                  <a:srgbClr val="FFFFFF"/>
                </a:solidFill>
              </a:rPr>
              <a:t>Santé</a:t>
            </a:r>
          </a:p>
          <a:p>
            <a:pPr marL="0" lvl="1" indent="0">
              <a:buNone/>
            </a:pPr>
            <a:r>
              <a:rPr lang="fr-FR" sz="1800" dirty="0">
                <a:solidFill>
                  <a:srgbClr val="FFFFFF"/>
                </a:solidFill>
              </a:rPr>
              <a:t>Les objectifs SMART peuvent également guider les initiatives de santé, rendant les résultats plus atteignables et mesurables.</a:t>
            </a:r>
          </a:p>
        </p:txBody>
      </p:sp>
    </p:spTree>
    <p:extLst>
      <p:ext uri="{BB962C8B-B14F-4D97-AF65-F5344CB8AC3E}">
        <p14:creationId xmlns:p14="http://schemas.microsoft.com/office/powerpoint/2010/main" val="37925641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87AFE0E-B37D-4531-AFE8-231C8348EA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55D7B4E-8CDA-9336-AD91-E8499C76C0D5}"/>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a:t>Avantages de la méthode SMART</a:t>
            </a:r>
          </a:p>
        </p:txBody>
      </p:sp>
      <p:sp>
        <p:nvSpPr>
          <p:cNvPr id="4" name="Espace réservé du contenu 3">
            <a:extLst>
              <a:ext uri="{FF2B5EF4-FFF2-40B4-BE49-F238E27FC236}">
                <a16:creationId xmlns:a16="http://schemas.microsoft.com/office/drawing/2014/main" id="{6EE877C4-58BB-3384-C613-DF392A33B90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8201" y="2013625"/>
            <a:ext cx="4775521" cy="4595519"/>
          </a:xfrm>
        </p:spPr>
        <p:txBody>
          <a:bodyPr>
            <a:noAutofit/>
          </a:bodyPr>
          <a:lstStyle/>
          <a:p>
            <a:pPr marL="0" indent="0">
              <a:spcBef>
                <a:spcPts val="2500"/>
              </a:spcBef>
              <a:buNone/>
            </a:pPr>
            <a:r>
              <a:rPr lang="fr-FR" sz="1800" b="1" dirty="0"/>
              <a:t>Clarté des objectifs</a:t>
            </a:r>
          </a:p>
          <a:p>
            <a:pPr marL="0" lvl="1" indent="0">
              <a:buNone/>
            </a:pPr>
            <a:r>
              <a:rPr lang="fr-FR" sz="1800" dirty="0"/>
              <a:t>La méthode SMART permet de définir des objectifs de manière claire et précise, facilitant ainsi leur compréhension et leur atteinte.</a:t>
            </a:r>
          </a:p>
          <a:p>
            <a:pPr marL="0" indent="0">
              <a:spcBef>
                <a:spcPts val="2500"/>
              </a:spcBef>
              <a:buNone/>
            </a:pPr>
            <a:r>
              <a:rPr lang="fr-FR" sz="1800" b="1" dirty="0"/>
              <a:t>Motivation accrue</a:t>
            </a:r>
          </a:p>
          <a:p>
            <a:pPr marL="0" lvl="1" indent="0">
              <a:buNone/>
            </a:pPr>
            <a:r>
              <a:rPr lang="fr-FR" sz="1800" dirty="0"/>
              <a:t>En établissant des objectifs SMART, vous augmentez votre motivation à atteindre ces objectifs grâce à leur spécificité et leur pertinence.</a:t>
            </a:r>
          </a:p>
          <a:p>
            <a:pPr marL="0" indent="0">
              <a:spcBef>
                <a:spcPts val="2500"/>
              </a:spcBef>
              <a:buNone/>
            </a:pPr>
            <a:r>
              <a:rPr lang="fr-FR" sz="1800" b="1" dirty="0"/>
              <a:t>Mesure des progrès</a:t>
            </a:r>
          </a:p>
          <a:p>
            <a:pPr marL="0" lvl="1" indent="0">
              <a:buNone/>
            </a:pPr>
            <a:r>
              <a:rPr lang="fr-FR" sz="1800" dirty="0"/>
              <a:t>La méthode SMART vous aide à suivre et à évaluer vos progrès de manière régulière, vous permettant d'ajuster vos efforts au besoin.</a:t>
            </a:r>
          </a:p>
        </p:txBody>
      </p:sp>
      <p:pic>
        <p:nvPicPr>
          <p:cNvPr id="5" name="Espace réservé du contenu 4" descr="Tableau noir">
            <a:extLst>
              <a:ext uri="{FF2B5EF4-FFF2-40B4-BE49-F238E27FC236}">
                <a16:creationId xmlns:a16="http://schemas.microsoft.com/office/drawing/2014/main" id="{43A67488-1834-42FF-9749-716FE9E0E0A2}"/>
              </a:ext>
            </a:extLst>
          </p:cNvPr>
          <p:cNvPicPr>
            <a:picLocks noGrp="1" noChangeAspect="1"/>
          </p:cNvPicPr>
          <p:nvPr>
            <p:ph sz="half" idx="1"/>
          </p:nvPr>
        </p:nvPicPr>
        <p:blipFill>
          <a:blip r:embed="rId3"/>
          <a:srcRect l="4330" r="3430" b="-2"/>
          <a:stretch/>
        </p:blipFill>
        <p:spPr>
          <a:xfrm>
            <a:off x="6101338" y="2015168"/>
            <a:ext cx="5283866" cy="4210442"/>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p:spPr>
      </p:pic>
    </p:spTree>
    <p:extLst>
      <p:ext uri="{BB962C8B-B14F-4D97-AF65-F5344CB8AC3E}">
        <p14:creationId xmlns:p14="http://schemas.microsoft.com/office/powerpoint/2010/main" val="28168557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Trois fléchettes dans le mille">
            <a:extLst>
              <a:ext uri="{FF2B5EF4-FFF2-40B4-BE49-F238E27FC236}">
                <a16:creationId xmlns:a16="http://schemas.microsoft.com/office/drawing/2014/main" id="{22BCBB10-DB3A-40B6-A328-3CF839F6D70D}"/>
              </a:ext>
            </a:extLst>
          </p:cNvPr>
          <p:cNvPicPr>
            <a:picLocks noGrp="1" noChangeAspect="1"/>
          </p:cNvPicPr>
          <p:nvPr>
            <p:ph sz="half" idx="1"/>
          </p:nvPr>
        </p:nvPicPr>
        <p:blipFill>
          <a:blip r:embed="rId3">
            <a:alphaModFix amt="40000"/>
          </a:blip>
          <a:srcRect t="8352" b="7062"/>
          <a:stretch/>
        </p:blipFill>
        <p:spPr>
          <a:xfrm>
            <a:off x="20" y="10"/>
            <a:ext cx="12191979" cy="6857990"/>
          </a:xfrm>
          <a:prstGeom prst="rect">
            <a:avLst/>
          </a:prstGeom>
        </p:spPr>
      </p:pic>
      <p:sp>
        <p:nvSpPr>
          <p:cNvPr id="2" name="Titre 1">
            <a:extLst>
              <a:ext uri="{FF2B5EF4-FFF2-40B4-BE49-F238E27FC236}">
                <a16:creationId xmlns:a16="http://schemas.microsoft.com/office/drawing/2014/main" id="{988411CA-C4D4-CD19-8986-512F16C49B76}"/>
              </a:ext>
            </a:extLst>
          </p:cNvPr>
          <p:cNvSpPr>
            <a:spLocks noGrp="1"/>
          </p:cNvSpPr>
          <p:nvPr>
            <p:ph type="title"/>
          </p:nvPr>
        </p:nvSpPr>
        <p:spPr>
          <a:xfrm>
            <a:off x="640080" y="853673"/>
            <a:ext cx="4023360" cy="5004794"/>
          </a:xfrm>
        </p:spPr>
        <p:txBody>
          <a:bodyPr vert="horz" lIns="91440" tIns="45720" rIns="91440" bIns="45720" rtlCol="0" anchor="ctr">
            <a:normAutofit/>
          </a:bodyPr>
          <a:lstStyle/>
          <a:p>
            <a:r>
              <a:rPr lang="en-US" sz="5400">
                <a:solidFill>
                  <a:schemeClr val="bg1"/>
                </a:solidFill>
              </a:rPr>
              <a:t>Conclusion</a:t>
            </a:r>
          </a:p>
        </p:txBody>
      </p:sp>
      <p:sp>
        <p:nvSpPr>
          <p:cNvPr id="4" name="Espace réservé du contenu 3">
            <a:extLst>
              <a:ext uri="{FF2B5EF4-FFF2-40B4-BE49-F238E27FC236}">
                <a16:creationId xmlns:a16="http://schemas.microsoft.com/office/drawing/2014/main" id="{A76A3E40-33A3-4F88-9EBE-AEC18EB0D3A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99083" y="853673"/>
            <a:ext cx="5715000" cy="5004794"/>
          </a:xfrm>
        </p:spPr>
        <p:txBody>
          <a:bodyPr>
            <a:normAutofit/>
          </a:bodyPr>
          <a:lstStyle/>
          <a:p>
            <a:pPr marL="0" indent="0">
              <a:spcBef>
                <a:spcPts val="2500"/>
              </a:spcBef>
              <a:buNone/>
            </a:pPr>
            <a:r>
              <a:rPr lang="fr-FR" sz="1800" b="1" dirty="0">
                <a:solidFill>
                  <a:schemeClr val="bg1"/>
                </a:solidFill>
              </a:rPr>
              <a:t>Méthode SMART</a:t>
            </a:r>
          </a:p>
          <a:p>
            <a:pPr marL="0" lvl="1" indent="0">
              <a:buNone/>
            </a:pPr>
            <a:r>
              <a:rPr lang="fr-FR" sz="1800" dirty="0">
                <a:solidFill>
                  <a:schemeClr val="bg1"/>
                </a:solidFill>
              </a:rPr>
              <a:t>La méthode SMART permet de définir des objectifs clairs et bien structurés, facilitant ainsi leur atteinte.</a:t>
            </a:r>
          </a:p>
          <a:p>
            <a:pPr marL="0" indent="0">
              <a:spcBef>
                <a:spcPts val="2500"/>
              </a:spcBef>
              <a:buNone/>
            </a:pPr>
            <a:r>
              <a:rPr lang="fr-FR" sz="1800" b="1" dirty="0">
                <a:solidFill>
                  <a:schemeClr val="bg1"/>
                </a:solidFill>
              </a:rPr>
              <a:t>Importance de la spécificité</a:t>
            </a:r>
          </a:p>
          <a:p>
            <a:pPr marL="0" lvl="1" indent="0">
              <a:buNone/>
            </a:pPr>
            <a:r>
              <a:rPr lang="fr-FR" sz="1800" dirty="0">
                <a:solidFill>
                  <a:schemeClr val="bg1"/>
                </a:solidFill>
              </a:rPr>
              <a:t>Un objectif spécifique clarifie ce que vous voulez accomplir, augmentant votre concentration et votre motivation.</a:t>
            </a:r>
          </a:p>
          <a:p>
            <a:pPr marL="0" indent="0">
              <a:spcBef>
                <a:spcPts val="2500"/>
              </a:spcBef>
              <a:buNone/>
            </a:pPr>
            <a:r>
              <a:rPr lang="fr-FR" sz="1800" b="1" dirty="0">
                <a:solidFill>
                  <a:schemeClr val="bg1"/>
                </a:solidFill>
              </a:rPr>
              <a:t>Mesurabilité des objectifs</a:t>
            </a:r>
          </a:p>
          <a:p>
            <a:pPr marL="0" lvl="1" indent="0">
              <a:buNone/>
            </a:pPr>
            <a:r>
              <a:rPr lang="fr-FR" sz="1800" dirty="0">
                <a:solidFill>
                  <a:schemeClr val="bg1"/>
                </a:solidFill>
              </a:rPr>
              <a:t>Mesurer vos progrès vous aide à rester sur la bonne voie et à ajuster votre stratégie si nécessaire.</a:t>
            </a:r>
          </a:p>
          <a:p>
            <a:pPr marL="0" indent="0">
              <a:spcBef>
                <a:spcPts val="2500"/>
              </a:spcBef>
              <a:buNone/>
            </a:pPr>
            <a:r>
              <a:rPr lang="fr-FR" sz="1800" b="1" dirty="0">
                <a:solidFill>
                  <a:schemeClr val="bg1"/>
                </a:solidFill>
              </a:rPr>
              <a:t>Pertinence et temporalité</a:t>
            </a:r>
          </a:p>
          <a:p>
            <a:pPr marL="0" lvl="1" indent="0">
              <a:buNone/>
            </a:pPr>
            <a:r>
              <a:rPr lang="fr-FR" sz="1800" dirty="0">
                <a:solidFill>
                  <a:schemeClr val="bg1"/>
                </a:solidFill>
              </a:rPr>
              <a:t>Assurez-vous que vos objectifs sont pertinents pour vos aspirations et fixez des délais pour rester motivé.</a:t>
            </a:r>
          </a:p>
        </p:txBody>
      </p:sp>
      <p:sp>
        <p:nvSpPr>
          <p:cNvPr id="12"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chemeClr val="bg1">
                <a:alpha val="75000"/>
              </a:scheme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19685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1301</Words>
  <Application>Microsoft Office PowerPoint</Application>
  <PresentationFormat>Grand écran</PresentationFormat>
  <Paragraphs>105</Paragraphs>
  <Slides>12</Slides>
  <Notes>12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12</vt:i4>
      </vt:variant>
    </vt:vector>
  </HeadingPairs>
  <TitlesOfParts>
    <vt:vector size="17" baseType="lpstr">
      <vt:lpstr>Aptos</vt:lpstr>
      <vt:lpstr>Aptos Display</vt:lpstr>
      <vt:lpstr>Arial</vt:lpstr>
      <vt:lpstr>Calibri</vt:lpstr>
      <vt:lpstr>Thème Office</vt:lpstr>
      <vt:lpstr>Introduction à la méthode SMART</vt:lpstr>
      <vt:lpstr>Vue d'ensemble de la présentation</vt:lpstr>
      <vt:lpstr>Qu'est-ce que SMART ?</vt:lpstr>
      <vt:lpstr>Importance de la spécificité</vt:lpstr>
      <vt:lpstr>Importance de la mesurabilité</vt:lpstr>
      <vt:lpstr>Importance de l'atteignabilité</vt:lpstr>
      <vt:lpstr>Importance de la pertinence</vt:lpstr>
      <vt:lpstr>Importance du temporel</vt:lpstr>
      <vt:lpstr>Comment appliquer les objectifs SMART ?</vt:lpstr>
      <vt:lpstr>Exemples d'objectifs SMART</vt:lpstr>
      <vt:lpstr>Avantages de la méthode SMART</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florence pruvot</dc:creator>
  <cp:lastModifiedBy>florence pruvot</cp:lastModifiedBy>
  <cp:revision>1</cp:revision>
  <dcterms:created xsi:type="dcterms:W3CDTF">2025-01-20T13:24:49Z</dcterms:created>
  <dcterms:modified xsi:type="dcterms:W3CDTF">2025-01-20T13:31:25Z</dcterms:modified>
</cp:coreProperties>
</file>