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 id="2584" r:id="rId25"/>
    <p:sldId id="2585" r:id="rId26"/>
    <p:sldId id="2586"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stituer un dossier technique FPA animé : Guide complet" id="{7B7A816E-0119-44F0-988B-508AE92739E4}">
          <p14:sldIdLst>
            <p14:sldId id="2561"/>
            <p14:sldId id="2562"/>
          </p14:sldIdLst>
        </p14:section>
        <p14:section name="Introduction au dossier technique FPA" id="{61EEE549-9FE5-43C8-81F4-B8772CDA0A6A}">
          <p14:sldIdLst>
            <p14:sldId id="2563"/>
            <p14:sldId id="2564"/>
            <p14:sldId id="2565"/>
            <p14:sldId id="2566"/>
          </p14:sldIdLst>
        </p14:section>
        <p14:section name="Étapes de préparation du dossier technique" id="{8CC778E0-754A-4FD4-8462-92798C11B7DA}">
          <p14:sldIdLst>
            <p14:sldId id="2567"/>
            <p14:sldId id="2568"/>
            <p14:sldId id="2569"/>
            <p14:sldId id="2570"/>
          </p14:sldIdLst>
        </p14:section>
        <p14:section name="Contenu essentiel du dossier technique FPA" id="{5D687191-801F-4511-81C9-56131D1675AC}">
          <p14:sldIdLst>
            <p14:sldId id="2571"/>
            <p14:sldId id="2572"/>
            <p14:sldId id="2573"/>
            <p14:sldId id="2574"/>
          </p14:sldIdLst>
        </p14:section>
        <p14:section name="Normes et réglementations à respecter" id="{6C0DF610-2C03-403A-8834-91A52020BDC0}">
          <p14:sldIdLst>
            <p14:sldId id="2575"/>
            <p14:sldId id="2576"/>
            <p14:sldId id="2577"/>
            <p14:sldId id="2578"/>
          </p14:sldIdLst>
        </p14:section>
        <p14:section name="Outils et logiciels pour constituer le dossier" id="{798828A5-FB63-447A-93CA-9E11EC55A558}">
          <p14:sldIdLst>
            <p14:sldId id="2579"/>
            <p14:sldId id="2580"/>
            <p14:sldId id="2581"/>
            <p14:sldId id="2582"/>
          </p14:sldIdLst>
        </p14:section>
        <p14:section name="Exemples et études de cas" id="{3D1E6944-CAE7-496E-972A-91C94E24F901}">
          <p14:sldIdLst>
            <p14:sldId id="2583"/>
            <p14:sldId id="2584"/>
            <p14:sldId id="2585"/>
          </p14:sldIdLst>
        </p14:section>
        <p14:section name="Conclusion" id="{59D80B5F-C804-46BE-93F5-57D6609E0018}">
          <p14:sldIdLst>
            <p14:sldId id="25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90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43746D-CC60-46F1-B976-AD7328791219}"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fr-FR"/>
        </a:p>
      </dgm:t>
    </dgm:pt>
    <dgm:pt modelId="{44F51042-9894-43A2-A3FB-03358E65D31A}">
      <dgm:prSet/>
      <dgm:spPr/>
      <dgm:t>
        <a:bodyPr/>
        <a:lstStyle/>
        <a:p>
          <a:pPr>
            <a:lnSpc>
              <a:spcPct val="100000"/>
            </a:lnSpc>
            <a:defRPr b="1"/>
          </a:pPr>
          <a:r>
            <a:rPr lang="fr-FR"/>
            <a:t>Importance des outils</a:t>
          </a:r>
        </a:p>
      </dgm:t>
    </dgm:pt>
    <dgm:pt modelId="{839A11E4-BB73-4556-82B9-B6D1D5E061D6}" type="parTrans" cxnId="{B52CC020-40D7-43E6-9E45-92B4B9318B89}">
      <dgm:prSet/>
      <dgm:spPr/>
      <dgm:t>
        <a:bodyPr/>
        <a:lstStyle/>
        <a:p>
          <a:endParaRPr lang="fr-FR"/>
        </a:p>
      </dgm:t>
    </dgm:pt>
    <dgm:pt modelId="{CAB65059-A40B-4FB3-98E5-C3A6099FD75F}" type="sibTrans" cxnId="{B52CC020-40D7-43E6-9E45-92B4B9318B89}">
      <dgm:prSet/>
      <dgm:spPr/>
      <dgm:t>
        <a:bodyPr/>
        <a:lstStyle/>
        <a:p>
          <a:pPr>
            <a:lnSpc>
              <a:spcPct val="100000"/>
            </a:lnSpc>
            <a:defRPr b="1"/>
          </a:pPr>
          <a:endParaRPr lang="fr-FR"/>
        </a:p>
      </dgm:t>
    </dgm:pt>
    <dgm:pt modelId="{FEE6A311-0447-44FB-A792-D31BFEC4A9BB}">
      <dgm:prSet/>
      <dgm:spPr/>
      <dgm:t>
        <a:bodyPr/>
        <a:lstStyle/>
        <a:p>
          <a:pPr>
            <a:lnSpc>
              <a:spcPct val="100000"/>
            </a:lnSpc>
          </a:pPr>
          <a:r>
            <a:rPr lang="fr-FR"/>
            <a:t>Les outils de gestion de projet permettent de suivre l'avancement des tâches et de garantir la collaboration entre les équipes.</a:t>
          </a:r>
        </a:p>
      </dgm:t>
    </dgm:pt>
    <dgm:pt modelId="{35C39328-98A1-40D3-83E4-629C86DC2D9A}" type="parTrans" cxnId="{38BA6F02-9F1D-4D4A-8F82-58AED738886C}">
      <dgm:prSet/>
      <dgm:spPr/>
      <dgm:t>
        <a:bodyPr/>
        <a:lstStyle/>
        <a:p>
          <a:endParaRPr lang="fr-FR"/>
        </a:p>
      </dgm:t>
    </dgm:pt>
    <dgm:pt modelId="{03D469E9-33E2-4675-8FE3-3E2239236452}" type="sibTrans" cxnId="{38BA6F02-9F1D-4D4A-8F82-58AED738886C}">
      <dgm:prSet/>
      <dgm:spPr/>
      <dgm:t>
        <a:bodyPr/>
        <a:lstStyle/>
        <a:p>
          <a:endParaRPr lang="fr-FR"/>
        </a:p>
      </dgm:t>
    </dgm:pt>
    <dgm:pt modelId="{84DD419E-A4F0-4775-9418-B8D611506831}">
      <dgm:prSet/>
      <dgm:spPr/>
      <dgm:t>
        <a:bodyPr/>
        <a:lstStyle/>
        <a:p>
          <a:pPr>
            <a:lnSpc>
              <a:spcPct val="100000"/>
            </a:lnSpc>
            <a:defRPr b="1"/>
          </a:pPr>
          <a:r>
            <a:rPr lang="fr-FR"/>
            <a:t>Plateformes populaires</a:t>
          </a:r>
        </a:p>
      </dgm:t>
    </dgm:pt>
    <dgm:pt modelId="{3C29BCCA-1236-45FF-BB7D-68C26E9FA520}" type="parTrans" cxnId="{483EE81F-F592-4C9C-AAD1-F8E04DA15D5D}">
      <dgm:prSet/>
      <dgm:spPr/>
      <dgm:t>
        <a:bodyPr/>
        <a:lstStyle/>
        <a:p>
          <a:endParaRPr lang="fr-FR"/>
        </a:p>
      </dgm:t>
    </dgm:pt>
    <dgm:pt modelId="{C70FC536-4B27-4FDE-9F20-5E2FA612B6D3}" type="sibTrans" cxnId="{483EE81F-F592-4C9C-AAD1-F8E04DA15D5D}">
      <dgm:prSet/>
      <dgm:spPr/>
      <dgm:t>
        <a:bodyPr/>
        <a:lstStyle/>
        <a:p>
          <a:pPr>
            <a:lnSpc>
              <a:spcPct val="100000"/>
            </a:lnSpc>
            <a:defRPr b="1"/>
          </a:pPr>
          <a:endParaRPr lang="fr-FR"/>
        </a:p>
      </dgm:t>
    </dgm:pt>
    <dgm:pt modelId="{469D155D-DB4F-4A62-871E-78054B64F1E2}">
      <dgm:prSet/>
      <dgm:spPr/>
      <dgm:t>
        <a:bodyPr/>
        <a:lstStyle/>
        <a:p>
          <a:pPr>
            <a:lnSpc>
              <a:spcPct val="100000"/>
            </a:lnSpc>
          </a:pPr>
          <a:r>
            <a:rPr lang="fr-FR"/>
            <a:t>Nous allons explorer différentes plateformes qui aident à la gestion efficace des projets techniques et à la documentation.</a:t>
          </a:r>
        </a:p>
      </dgm:t>
    </dgm:pt>
    <dgm:pt modelId="{9F14C163-CF40-4136-80DD-A7EF5B7FF36A}" type="parTrans" cxnId="{D65403E0-90C8-446A-811C-0B0A99E0B573}">
      <dgm:prSet/>
      <dgm:spPr/>
      <dgm:t>
        <a:bodyPr/>
        <a:lstStyle/>
        <a:p>
          <a:endParaRPr lang="fr-FR"/>
        </a:p>
      </dgm:t>
    </dgm:pt>
    <dgm:pt modelId="{A327014F-6584-4BDB-B894-6E00C294C2A0}" type="sibTrans" cxnId="{D65403E0-90C8-446A-811C-0B0A99E0B573}">
      <dgm:prSet/>
      <dgm:spPr/>
      <dgm:t>
        <a:bodyPr/>
        <a:lstStyle/>
        <a:p>
          <a:endParaRPr lang="fr-FR"/>
        </a:p>
      </dgm:t>
    </dgm:pt>
    <dgm:pt modelId="{358C8449-6B1D-41A6-AAE5-FED3CA890A20}">
      <dgm:prSet/>
      <dgm:spPr/>
      <dgm:t>
        <a:bodyPr/>
        <a:lstStyle/>
        <a:p>
          <a:pPr>
            <a:lnSpc>
              <a:spcPct val="100000"/>
            </a:lnSpc>
            <a:defRPr b="1"/>
          </a:pPr>
          <a:r>
            <a:rPr lang="fr-FR"/>
            <a:t>Suivi d'avancement</a:t>
          </a:r>
        </a:p>
      </dgm:t>
    </dgm:pt>
    <dgm:pt modelId="{DF5E181C-AC65-4128-B479-5B96C66C6E0A}" type="parTrans" cxnId="{BFE13203-5D80-4D56-8F2C-B84E0599B326}">
      <dgm:prSet/>
      <dgm:spPr/>
      <dgm:t>
        <a:bodyPr/>
        <a:lstStyle/>
        <a:p>
          <a:endParaRPr lang="fr-FR"/>
        </a:p>
      </dgm:t>
    </dgm:pt>
    <dgm:pt modelId="{0C406E73-8C50-4897-9F19-9D301D9C4206}" type="sibTrans" cxnId="{BFE13203-5D80-4D56-8F2C-B84E0599B326}">
      <dgm:prSet/>
      <dgm:spPr/>
      <dgm:t>
        <a:bodyPr/>
        <a:lstStyle/>
        <a:p>
          <a:endParaRPr lang="fr-FR"/>
        </a:p>
      </dgm:t>
    </dgm:pt>
    <dgm:pt modelId="{931D7A5F-8C63-4716-9EC3-ACB19A73BE08}">
      <dgm:prSet/>
      <dgm:spPr/>
      <dgm:t>
        <a:bodyPr/>
        <a:lstStyle/>
        <a:p>
          <a:pPr>
            <a:lnSpc>
              <a:spcPct val="100000"/>
            </a:lnSpc>
          </a:pPr>
          <a:r>
            <a:rPr lang="fr-FR"/>
            <a:t>Le suivi d'avancement est crucial pour s'assurer que les projets respectent les délais et les objectifs fixés.</a:t>
          </a:r>
        </a:p>
      </dgm:t>
    </dgm:pt>
    <dgm:pt modelId="{1A2C1AAB-2314-45D8-A836-B70A90C50B72}" type="parTrans" cxnId="{1EF4B8DF-BA49-47BC-85ED-52402B1D8778}">
      <dgm:prSet/>
      <dgm:spPr/>
      <dgm:t>
        <a:bodyPr/>
        <a:lstStyle/>
        <a:p>
          <a:endParaRPr lang="fr-FR"/>
        </a:p>
      </dgm:t>
    </dgm:pt>
    <dgm:pt modelId="{93E76D1A-9D8E-462C-9441-29C730D1452B}" type="sibTrans" cxnId="{1EF4B8DF-BA49-47BC-85ED-52402B1D8778}">
      <dgm:prSet/>
      <dgm:spPr/>
      <dgm:t>
        <a:bodyPr/>
        <a:lstStyle/>
        <a:p>
          <a:endParaRPr lang="fr-FR"/>
        </a:p>
      </dgm:t>
    </dgm:pt>
    <dgm:pt modelId="{1803A5F3-633B-441D-9726-F1E0B2245F96}" type="pres">
      <dgm:prSet presAssocID="{9743746D-CC60-46F1-B976-AD7328791219}" presName="Root" presStyleCnt="0">
        <dgm:presLayoutVars>
          <dgm:dir/>
          <dgm:resizeHandles val="exact"/>
        </dgm:presLayoutVars>
      </dgm:prSet>
      <dgm:spPr/>
    </dgm:pt>
    <dgm:pt modelId="{8AA1329A-4756-4A0C-8B6A-289708283D44}" type="pres">
      <dgm:prSet presAssocID="{44F51042-9894-43A2-A3FB-03358E65D31A}" presName="Composite" presStyleCnt="0"/>
      <dgm:spPr/>
    </dgm:pt>
    <dgm:pt modelId="{DBDF5361-51E4-442F-BF10-AAB2AC51A214}" type="pres">
      <dgm:prSet presAssocID="{44F51042-9894-43A2-A3FB-03358E65D31A}"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5246" r="28007" b="4"/>
          <a:stretch/>
        </a:blipFill>
      </dgm:spPr>
      <dgm:extLst>
        <a:ext uri="{E40237B7-FDA0-4F09-8148-C483321AD2D9}">
          <dgm14:cNvPr xmlns:dgm14="http://schemas.microsoft.com/office/drawing/2010/diagram" id="0" name="" descr="Plan d’un groupe d’hommes d’affaires faisant un brainstorming autour d’un placardhttp://195.154.178.81/DATA/i_collage/pu/shoots/804768.jpg"/>
        </a:ext>
      </dgm:extLst>
    </dgm:pt>
    <dgm:pt modelId="{F301D725-9352-44F8-BAB8-41A8905E97E1}" type="pres">
      <dgm:prSet presAssocID="{44F51042-9894-43A2-A3FB-03358E65D31A}" presName="Subtitle" presStyleLbl="revTx" presStyleIdx="0" presStyleCnt="6">
        <dgm:presLayoutVars>
          <dgm:chMax val="0"/>
          <dgm:bulletEnabled/>
        </dgm:presLayoutVars>
      </dgm:prSet>
      <dgm:spPr/>
    </dgm:pt>
    <dgm:pt modelId="{262F885E-4DD9-4BD5-B7E5-A5627DC0A489}" type="pres">
      <dgm:prSet presAssocID="{44F51042-9894-43A2-A3FB-03358E65D31A}" presName="Description" presStyleLbl="revTx" presStyleIdx="1" presStyleCnt="6">
        <dgm:presLayoutVars>
          <dgm:bulletEnabled/>
        </dgm:presLayoutVars>
      </dgm:prSet>
      <dgm:spPr/>
    </dgm:pt>
    <dgm:pt modelId="{8B4B7AC3-B019-4B45-B3EF-C5B3F15515E5}" type="pres">
      <dgm:prSet presAssocID="{CAB65059-A40B-4FB3-98E5-C3A6099FD75F}" presName="sibTrans" presStyleLbl="sibTrans2D1" presStyleIdx="0" presStyleCnt="0"/>
      <dgm:spPr/>
    </dgm:pt>
    <dgm:pt modelId="{5EC24DFD-3EF9-4B58-961B-6A35C5A84650}" type="pres">
      <dgm:prSet presAssocID="{84DD419E-A4F0-4775-9418-B8D611506831}" presName="Composite" presStyleCnt="0"/>
      <dgm:spPr/>
    </dgm:pt>
    <dgm:pt modelId="{6EF85D19-3364-40A8-A3B3-80295552D1F2}" type="pres">
      <dgm:prSet presAssocID="{84DD419E-A4F0-4775-9418-B8D611506831}"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24997" b="-4"/>
          <a:stretch/>
        </a:blipFill>
      </dgm:spPr>
      <dgm:extLst>
        <a:ext uri="{E40237B7-FDA0-4F09-8148-C483321AD2D9}">
          <dgm14:cNvPr xmlns:dgm14="http://schemas.microsoft.com/office/drawing/2010/diagram" id="0" name="" descr="Rapport de pointage de crédit"/>
        </a:ext>
      </dgm:extLst>
    </dgm:pt>
    <dgm:pt modelId="{F294DBE7-B89F-4D40-8FBB-F714A64076DD}" type="pres">
      <dgm:prSet presAssocID="{84DD419E-A4F0-4775-9418-B8D611506831}" presName="Subtitle" presStyleLbl="revTx" presStyleIdx="2" presStyleCnt="6">
        <dgm:presLayoutVars>
          <dgm:chMax val="0"/>
          <dgm:bulletEnabled/>
        </dgm:presLayoutVars>
      </dgm:prSet>
      <dgm:spPr/>
    </dgm:pt>
    <dgm:pt modelId="{ED17E9CE-FC3F-4F73-ACBB-30EB3487294B}" type="pres">
      <dgm:prSet presAssocID="{84DD419E-A4F0-4775-9418-B8D611506831}" presName="Description" presStyleLbl="revTx" presStyleIdx="3" presStyleCnt="6">
        <dgm:presLayoutVars>
          <dgm:bulletEnabled/>
        </dgm:presLayoutVars>
      </dgm:prSet>
      <dgm:spPr/>
    </dgm:pt>
    <dgm:pt modelId="{4EC64218-C041-4862-BA9B-B58F1D9D1339}" type="pres">
      <dgm:prSet presAssocID="{C70FC536-4B27-4FDE-9F20-5E2FA612B6D3}" presName="sibTrans" presStyleLbl="sibTrans2D1" presStyleIdx="0" presStyleCnt="0"/>
      <dgm:spPr/>
    </dgm:pt>
    <dgm:pt modelId="{F0390E12-3D0C-4DA6-B864-7CC963A88EC1}" type="pres">
      <dgm:prSet presAssocID="{358C8449-6B1D-41A6-AAE5-FED3CA890A20}" presName="Composite" presStyleCnt="0"/>
      <dgm:spPr/>
    </dgm:pt>
    <dgm:pt modelId="{95971C62-A340-4D0E-B739-4267F6E9D3B0}" type="pres">
      <dgm:prSet presAssocID="{358C8449-6B1D-41A6-AAE5-FED3CA890A20}"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10" b="-10"/>
          <a:stretch/>
        </a:blipFill>
      </dgm:spPr>
      <dgm:extLst>
        <a:ext uri="{E40237B7-FDA0-4F09-8148-C483321AD2D9}">
          <dgm14:cNvPr xmlns:dgm14="http://schemas.microsoft.com/office/drawing/2010/diagram" id="0" name="" descr="Rapport de pointage de crédit"/>
        </a:ext>
      </dgm:extLst>
    </dgm:pt>
    <dgm:pt modelId="{5BB85B8F-7574-416D-8AA1-377BE3415E37}" type="pres">
      <dgm:prSet presAssocID="{358C8449-6B1D-41A6-AAE5-FED3CA890A20}" presName="Subtitle" presStyleLbl="revTx" presStyleIdx="4" presStyleCnt="6">
        <dgm:presLayoutVars>
          <dgm:chMax val="0"/>
          <dgm:bulletEnabled/>
        </dgm:presLayoutVars>
      </dgm:prSet>
      <dgm:spPr/>
    </dgm:pt>
    <dgm:pt modelId="{144406F8-AA0B-4E91-A31B-F3DAD2914FE4}" type="pres">
      <dgm:prSet presAssocID="{358C8449-6B1D-41A6-AAE5-FED3CA890A20}" presName="Description" presStyleLbl="revTx" presStyleIdx="5" presStyleCnt="6">
        <dgm:presLayoutVars>
          <dgm:bulletEnabled/>
        </dgm:presLayoutVars>
      </dgm:prSet>
      <dgm:spPr/>
    </dgm:pt>
  </dgm:ptLst>
  <dgm:cxnLst>
    <dgm:cxn modelId="{38BA6F02-9F1D-4D4A-8F82-58AED738886C}" srcId="{44F51042-9894-43A2-A3FB-03358E65D31A}" destId="{FEE6A311-0447-44FB-A792-D31BFEC4A9BB}" srcOrd="0" destOrd="0" parTransId="{35C39328-98A1-40D3-83E4-629C86DC2D9A}" sibTransId="{03D469E9-33E2-4675-8FE3-3E2239236452}"/>
    <dgm:cxn modelId="{BFE13203-5D80-4D56-8F2C-B84E0599B326}" srcId="{9743746D-CC60-46F1-B976-AD7328791219}" destId="{358C8449-6B1D-41A6-AAE5-FED3CA890A20}" srcOrd="2" destOrd="0" parTransId="{DF5E181C-AC65-4128-B479-5B96C66C6E0A}" sibTransId="{0C406E73-8C50-4897-9F19-9D301D9C4206}"/>
    <dgm:cxn modelId="{02FAFB1A-7321-4040-A1D0-C7AF17AE58B0}" type="presOf" srcId="{931D7A5F-8C63-4716-9EC3-ACB19A73BE08}" destId="{144406F8-AA0B-4E91-A31B-F3DAD2914FE4}" srcOrd="0" destOrd="0" presId="urn:microsoft.com/office/officeart/2024/3/layout/verticalVisualTextBlock1"/>
    <dgm:cxn modelId="{483EE81F-F592-4C9C-AAD1-F8E04DA15D5D}" srcId="{9743746D-CC60-46F1-B976-AD7328791219}" destId="{84DD419E-A4F0-4775-9418-B8D611506831}" srcOrd="1" destOrd="0" parTransId="{3C29BCCA-1236-45FF-BB7D-68C26E9FA520}" sibTransId="{C70FC536-4B27-4FDE-9F20-5E2FA612B6D3}"/>
    <dgm:cxn modelId="{B52CC020-40D7-43E6-9E45-92B4B9318B89}" srcId="{9743746D-CC60-46F1-B976-AD7328791219}" destId="{44F51042-9894-43A2-A3FB-03358E65D31A}" srcOrd="0" destOrd="0" parTransId="{839A11E4-BB73-4556-82B9-B6D1D5E061D6}" sibTransId="{CAB65059-A40B-4FB3-98E5-C3A6099FD75F}"/>
    <dgm:cxn modelId="{77E6565B-FA90-43B8-86B3-1CAE37526F13}" type="presOf" srcId="{469D155D-DB4F-4A62-871E-78054B64F1E2}" destId="{ED17E9CE-FC3F-4F73-ACBB-30EB3487294B}" srcOrd="0" destOrd="0" presId="urn:microsoft.com/office/officeart/2024/3/layout/verticalVisualTextBlock1"/>
    <dgm:cxn modelId="{9EF50044-9604-4FA2-8756-B1D80C27ECE8}" type="presOf" srcId="{44F51042-9894-43A2-A3FB-03358E65D31A}" destId="{F301D725-9352-44F8-BAB8-41A8905E97E1}" srcOrd="0" destOrd="0" presId="urn:microsoft.com/office/officeart/2024/3/layout/verticalVisualTextBlock1"/>
    <dgm:cxn modelId="{D7DD1A68-7D27-40DB-AB12-5561511C3FA5}" type="presOf" srcId="{9743746D-CC60-46F1-B976-AD7328791219}" destId="{1803A5F3-633B-441D-9726-F1E0B2245F96}" srcOrd="0" destOrd="0" presId="urn:microsoft.com/office/officeart/2024/3/layout/verticalVisualTextBlock1"/>
    <dgm:cxn modelId="{564AFA72-2FA3-4DA0-9972-E508BAAB5F26}" type="presOf" srcId="{358C8449-6B1D-41A6-AAE5-FED3CA890A20}" destId="{5BB85B8F-7574-416D-8AA1-377BE3415E37}" srcOrd="0" destOrd="0" presId="urn:microsoft.com/office/officeart/2024/3/layout/verticalVisualTextBlock1"/>
    <dgm:cxn modelId="{C81F868A-32E9-4E45-9843-85192EAB3CDF}" type="presOf" srcId="{CAB65059-A40B-4FB3-98E5-C3A6099FD75F}" destId="{8B4B7AC3-B019-4B45-B3EF-C5B3F15515E5}" srcOrd="0" destOrd="0" presId="urn:microsoft.com/office/officeart/2024/3/layout/verticalVisualTextBlock1"/>
    <dgm:cxn modelId="{384C5A8B-E866-49C9-BAEF-8355253F22D5}" type="presOf" srcId="{FEE6A311-0447-44FB-A792-D31BFEC4A9BB}" destId="{262F885E-4DD9-4BD5-B7E5-A5627DC0A489}" srcOrd="0" destOrd="0" presId="urn:microsoft.com/office/officeart/2024/3/layout/verticalVisualTextBlock1"/>
    <dgm:cxn modelId="{BB8F909E-289B-4C3C-907C-D8F0AAB352A8}" type="presOf" srcId="{C70FC536-4B27-4FDE-9F20-5E2FA612B6D3}" destId="{4EC64218-C041-4862-BA9B-B58F1D9D1339}" srcOrd="0" destOrd="0" presId="urn:microsoft.com/office/officeart/2024/3/layout/verticalVisualTextBlock1"/>
    <dgm:cxn modelId="{4CA25CBE-AED2-4087-AEFC-B529F6ACC35C}" type="presOf" srcId="{84DD419E-A4F0-4775-9418-B8D611506831}" destId="{F294DBE7-B89F-4D40-8FBB-F714A64076DD}" srcOrd="0" destOrd="0" presId="urn:microsoft.com/office/officeart/2024/3/layout/verticalVisualTextBlock1"/>
    <dgm:cxn modelId="{1EF4B8DF-BA49-47BC-85ED-52402B1D8778}" srcId="{358C8449-6B1D-41A6-AAE5-FED3CA890A20}" destId="{931D7A5F-8C63-4716-9EC3-ACB19A73BE08}" srcOrd="0" destOrd="0" parTransId="{1A2C1AAB-2314-45D8-A836-B70A90C50B72}" sibTransId="{93E76D1A-9D8E-462C-9441-29C730D1452B}"/>
    <dgm:cxn modelId="{D65403E0-90C8-446A-811C-0B0A99E0B573}" srcId="{84DD419E-A4F0-4775-9418-B8D611506831}" destId="{469D155D-DB4F-4A62-871E-78054B64F1E2}" srcOrd="0" destOrd="0" parTransId="{9F14C163-CF40-4136-80DD-A7EF5B7FF36A}" sibTransId="{A327014F-6584-4BDB-B894-6E00C294C2A0}"/>
    <dgm:cxn modelId="{CFB07943-E067-463A-B7E2-C464817E3BAF}" type="presParOf" srcId="{1803A5F3-633B-441D-9726-F1E0B2245F96}" destId="{8AA1329A-4756-4A0C-8B6A-289708283D44}" srcOrd="0" destOrd="0" presId="urn:microsoft.com/office/officeart/2024/3/layout/verticalVisualTextBlock1"/>
    <dgm:cxn modelId="{E3D8AAF0-252D-4395-94C9-E7C5C2246FFE}" type="presParOf" srcId="{8AA1329A-4756-4A0C-8B6A-289708283D44}" destId="{DBDF5361-51E4-442F-BF10-AAB2AC51A214}" srcOrd="0" destOrd="0" presId="urn:microsoft.com/office/officeart/2024/3/layout/verticalVisualTextBlock1"/>
    <dgm:cxn modelId="{C7173744-35E7-423C-AA62-2E6633B00F36}" type="presParOf" srcId="{8AA1329A-4756-4A0C-8B6A-289708283D44}" destId="{F301D725-9352-44F8-BAB8-41A8905E97E1}" srcOrd="1" destOrd="0" presId="urn:microsoft.com/office/officeart/2024/3/layout/verticalVisualTextBlock1"/>
    <dgm:cxn modelId="{F6925758-C88E-4385-AF43-E18B06755DFE}" type="presParOf" srcId="{8AA1329A-4756-4A0C-8B6A-289708283D44}" destId="{262F885E-4DD9-4BD5-B7E5-A5627DC0A489}" srcOrd="2" destOrd="0" presId="urn:microsoft.com/office/officeart/2024/3/layout/verticalVisualTextBlock1"/>
    <dgm:cxn modelId="{9D735EF8-6A13-411D-9A0B-0151257C883C}" type="presParOf" srcId="{1803A5F3-633B-441D-9726-F1E0B2245F96}" destId="{8B4B7AC3-B019-4B45-B3EF-C5B3F15515E5}" srcOrd="1" destOrd="0" presId="urn:microsoft.com/office/officeart/2024/3/layout/verticalVisualTextBlock1"/>
    <dgm:cxn modelId="{8A6AC41D-03BE-4252-839C-B5EE5D665A09}" type="presParOf" srcId="{1803A5F3-633B-441D-9726-F1E0B2245F96}" destId="{5EC24DFD-3EF9-4B58-961B-6A35C5A84650}" srcOrd="2" destOrd="0" presId="urn:microsoft.com/office/officeart/2024/3/layout/verticalVisualTextBlock1"/>
    <dgm:cxn modelId="{A9649423-73E6-47F8-B100-C912319A662D}" type="presParOf" srcId="{5EC24DFD-3EF9-4B58-961B-6A35C5A84650}" destId="{6EF85D19-3364-40A8-A3B3-80295552D1F2}" srcOrd="0" destOrd="0" presId="urn:microsoft.com/office/officeart/2024/3/layout/verticalVisualTextBlock1"/>
    <dgm:cxn modelId="{4972E236-AEBF-41CC-8D1C-9185644BB409}" type="presParOf" srcId="{5EC24DFD-3EF9-4B58-961B-6A35C5A84650}" destId="{F294DBE7-B89F-4D40-8FBB-F714A64076DD}" srcOrd="1" destOrd="0" presId="urn:microsoft.com/office/officeart/2024/3/layout/verticalVisualTextBlock1"/>
    <dgm:cxn modelId="{F8C83643-DFAB-40DD-94C7-889E204CA016}" type="presParOf" srcId="{5EC24DFD-3EF9-4B58-961B-6A35C5A84650}" destId="{ED17E9CE-FC3F-4F73-ACBB-30EB3487294B}" srcOrd="2" destOrd="0" presId="urn:microsoft.com/office/officeart/2024/3/layout/verticalVisualTextBlock1"/>
    <dgm:cxn modelId="{61E7F893-1FE1-4B4B-8615-0C54ACADCC09}" type="presParOf" srcId="{1803A5F3-633B-441D-9726-F1E0B2245F96}" destId="{4EC64218-C041-4862-BA9B-B58F1D9D1339}" srcOrd="3" destOrd="0" presId="urn:microsoft.com/office/officeart/2024/3/layout/verticalVisualTextBlock1"/>
    <dgm:cxn modelId="{0390CBD1-7745-4C5C-8349-85D49295651F}" type="presParOf" srcId="{1803A5F3-633B-441D-9726-F1E0B2245F96}" destId="{F0390E12-3D0C-4DA6-B864-7CC963A88EC1}" srcOrd="4" destOrd="0" presId="urn:microsoft.com/office/officeart/2024/3/layout/verticalVisualTextBlock1"/>
    <dgm:cxn modelId="{CFFA05E9-5972-4E9B-BAA8-9B3B64088767}" type="presParOf" srcId="{F0390E12-3D0C-4DA6-B864-7CC963A88EC1}" destId="{95971C62-A340-4D0E-B739-4267F6E9D3B0}" srcOrd="0" destOrd="0" presId="urn:microsoft.com/office/officeart/2024/3/layout/verticalVisualTextBlock1"/>
    <dgm:cxn modelId="{6B0F4084-AD88-44AA-A597-8C83B721A60E}" type="presParOf" srcId="{F0390E12-3D0C-4DA6-B864-7CC963A88EC1}" destId="{5BB85B8F-7574-416D-8AA1-377BE3415E37}" srcOrd="1" destOrd="0" presId="urn:microsoft.com/office/officeart/2024/3/layout/verticalVisualTextBlock1"/>
    <dgm:cxn modelId="{53F68D38-96A2-4BB6-8243-1EC6EFCB346B}" type="presParOf" srcId="{F0390E12-3D0C-4DA6-B864-7CC963A88EC1}" destId="{144406F8-AA0B-4E91-A31B-F3DAD2914FE4}"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E0A9D-72EF-4B9C-B7B6-231C259E7B6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F2FDC694-4661-4E97-A404-29217FF2FF37}">
      <dgm:prSet/>
      <dgm:spPr/>
      <dgm:t>
        <a:bodyPr/>
        <a:lstStyle/>
        <a:p>
          <a:pPr>
            <a:lnSpc>
              <a:spcPct val="100000"/>
            </a:lnSpc>
            <a:defRPr b="1"/>
          </a:pPr>
          <a:r>
            <a:rPr lang="fr-FR"/>
            <a:t>Importance de l'organisation</a:t>
          </a:r>
          <a:endParaRPr lang="en-US"/>
        </a:p>
      </dgm:t>
    </dgm:pt>
    <dgm:pt modelId="{8AD6E8C7-A4F2-404E-8E5C-08196E632CFD}" type="parTrans" cxnId="{09E5A232-3856-4693-928F-B0DCD5B18EBA}">
      <dgm:prSet/>
      <dgm:spPr/>
      <dgm:t>
        <a:bodyPr/>
        <a:lstStyle/>
        <a:p>
          <a:endParaRPr lang="en-US"/>
        </a:p>
      </dgm:t>
    </dgm:pt>
    <dgm:pt modelId="{A2D25E48-CB24-4C69-8C55-1017A83B1DFB}" type="sibTrans" cxnId="{09E5A232-3856-4693-928F-B0DCD5B18EBA}">
      <dgm:prSet/>
      <dgm:spPr/>
      <dgm:t>
        <a:bodyPr/>
        <a:lstStyle/>
        <a:p>
          <a:pPr>
            <a:lnSpc>
              <a:spcPct val="100000"/>
            </a:lnSpc>
            <a:defRPr b="1"/>
          </a:pPr>
          <a:endParaRPr lang="en-US"/>
        </a:p>
      </dgm:t>
    </dgm:pt>
    <dgm:pt modelId="{39C74AC6-35F9-4E0D-B3B1-75F0ED1BB81C}">
      <dgm:prSet/>
      <dgm:spPr/>
      <dgm:t>
        <a:bodyPr/>
        <a:lstStyle/>
        <a:p>
          <a:pPr>
            <a:lnSpc>
              <a:spcPct val="100000"/>
            </a:lnSpc>
          </a:pPr>
          <a:r>
            <a:rPr lang="fr-FR"/>
            <a:t>Un dossier technique bien organisé garantit que toutes les informations nécessaires sont facilement accessibles et compréhensibles.</a:t>
          </a:r>
          <a:endParaRPr lang="en-US"/>
        </a:p>
      </dgm:t>
    </dgm:pt>
    <dgm:pt modelId="{D71E906F-C8F3-4E9D-B6AD-50C19E88FC8C}" type="parTrans" cxnId="{F5039C6C-D58D-4F2B-A733-C97ED2EAFFEC}">
      <dgm:prSet/>
      <dgm:spPr/>
      <dgm:t>
        <a:bodyPr/>
        <a:lstStyle/>
        <a:p>
          <a:endParaRPr lang="en-US"/>
        </a:p>
      </dgm:t>
    </dgm:pt>
    <dgm:pt modelId="{AC858EBF-8790-4777-915F-8E55F02E2DA0}" type="sibTrans" cxnId="{F5039C6C-D58D-4F2B-A733-C97ED2EAFFEC}">
      <dgm:prSet/>
      <dgm:spPr/>
      <dgm:t>
        <a:bodyPr/>
        <a:lstStyle/>
        <a:p>
          <a:endParaRPr lang="en-US"/>
        </a:p>
      </dgm:t>
    </dgm:pt>
    <dgm:pt modelId="{727DC63D-0AC2-42E8-9E24-51445F0233CE}">
      <dgm:prSet/>
      <dgm:spPr/>
      <dgm:t>
        <a:bodyPr/>
        <a:lstStyle/>
        <a:p>
          <a:pPr>
            <a:lnSpc>
              <a:spcPct val="100000"/>
            </a:lnSpc>
            <a:defRPr b="1"/>
          </a:pPr>
          <a:r>
            <a:rPr lang="fr-FR"/>
            <a:t>Attention aux détails</a:t>
          </a:r>
          <a:endParaRPr lang="en-US"/>
        </a:p>
      </dgm:t>
    </dgm:pt>
    <dgm:pt modelId="{8430126B-5F81-4090-ABCD-B4CD45902983}" type="parTrans" cxnId="{5511310D-9938-469B-AB97-C9E09E988AD4}">
      <dgm:prSet/>
      <dgm:spPr/>
      <dgm:t>
        <a:bodyPr/>
        <a:lstStyle/>
        <a:p>
          <a:endParaRPr lang="en-US"/>
        </a:p>
      </dgm:t>
    </dgm:pt>
    <dgm:pt modelId="{DA7C0C50-BFAB-4D1A-802F-B58F8FD3172A}" type="sibTrans" cxnId="{5511310D-9938-469B-AB97-C9E09E988AD4}">
      <dgm:prSet/>
      <dgm:spPr/>
      <dgm:t>
        <a:bodyPr/>
        <a:lstStyle/>
        <a:p>
          <a:pPr>
            <a:lnSpc>
              <a:spcPct val="100000"/>
            </a:lnSpc>
            <a:defRPr b="1"/>
          </a:pPr>
          <a:endParaRPr lang="en-US"/>
        </a:p>
      </dgm:t>
    </dgm:pt>
    <dgm:pt modelId="{98F37A85-CC43-4323-BE5E-FBEE9851A547}">
      <dgm:prSet/>
      <dgm:spPr/>
      <dgm:t>
        <a:bodyPr/>
        <a:lstStyle/>
        <a:p>
          <a:pPr>
            <a:lnSpc>
              <a:spcPct val="100000"/>
            </a:lnSpc>
          </a:pPr>
          <a:r>
            <a:rPr lang="fr-FR"/>
            <a:t>Prêter attention aux détails dans la création du dossier technique est crucial pour assurer la conformité et l'efficacité.</a:t>
          </a:r>
          <a:endParaRPr lang="en-US"/>
        </a:p>
      </dgm:t>
    </dgm:pt>
    <dgm:pt modelId="{4E58FA92-F859-4AB4-8D57-2AEA1BD7201C}" type="parTrans" cxnId="{6944C107-EE70-4829-9CA4-B17A89524830}">
      <dgm:prSet/>
      <dgm:spPr/>
      <dgm:t>
        <a:bodyPr/>
        <a:lstStyle/>
        <a:p>
          <a:endParaRPr lang="en-US"/>
        </a:p>
      </dgm:t>
    </dgm:pt>
    <dgm:pt modelId="{7897291F-3EA8-41DC-87FF-35B56958A9DD}" type="sibTrans" cxnId="{6944C107-EE70-4829-9CA4-B17A89524830}">
      <dgm:prSet/>
      <dgm:spPr/>
      <dgm:t>
        <a:bodyPr/>
        <a:lstStyle/>
        <a:p>
          <a:endParaRPr lang="en-US"/>
        </a:p>
      </dgm:t>
    </dgm:pt>
    <dgm:pt modelId="{9730AEF7-B67D-425B-B4FB-E09E9C86D9A4}">
      <dgm:prSet/>
      <dgm:spPr/>
      <dgm:t>
        <a:bodyPr/>
        <a:lstStyle/>
        <a:p>
          <a:pPr>
            <a:lnSpc>
              <a:spcPct val="100000"/>
            </a:lnSpc>
            <a:defRPr b="1"/>
          </a:pPr>
          <a:r>
            <a:rPr lang="fr-FR"/>
            <a:t>Suivre les bonnes pratiques</a:t>
          </a:r>
          <a:endParaRPr lang="en-US"/>
        </a:p>
      </dgm:t>
    </dgm:pt>
    <dgm:pt modelId="{1BBCC261-81DB-4EA8-97E5-0141344260DB}" type="parTrans" cxnId="{3C61EF10-B2A6-48C3-96BF-A612177BBA99}">
      <dgm:prSet/>
      <dgm:spPr/>
      <dgm:t>
        <a:bodyPr/>
        <a:lstStyle/>
        <a:p>
          <a:endParaRPr lang="en-US"/>
        </a:p>
      </dgm:t>
    </dgm:pt>
    <dgm:pt modelId="{E9F27FB5-FD15-469A-B3E1-F292E3CAF4EC}" type="sibTrans" cxnId="{3C61EF10-B2A6-48C3-96BF-A612177BBA99}">
      <dgm:prSet/>
      <dgm:spPr/>
      <dgm:t>
        <a:bodyPr/>
        <a:lstStyle/>
        <a:p>
          <a:endParaRPr lang="en-US"/>
        </a:p>
      </dgm:t>
    </dgm:pt>
    <dgm:pt modelId="{42CFAA2C-44B8-4934-8EC0-B332F8770BD2}">
      <dgm:prSet/>
      <dgm:spPr/>
      <dgm:t>
        <a:bodyPr/>
        <a:lstStyle/>
        <a:p>
          <a:pPr>
            <a:lnSpc>
              <a:spcPct val="100000"/>
            </a:lnSpc>
          </a:pPr>
          <a:r>
            <a:rPr lang="fr-FR"/>
            <a:t>En suivant les meilleures pratiques, vous pouvez améliorer la qualité et l'efficacité de votre dossier technique FPA animé.</a:t>
          </a:r>
          <a:endParaRPr lang="en-US"/>
        </a:p>
      </dgm:t>
    </dgm:pt>
    <dgm:pt modelId="{ECC20395-75D2-4BF3-943A-776611B1CA64}" type="parTrans" cxnId="{E5FE4808-4DC6-405E-AB51-AFA0E00A23BC}">
      <dgm:prSet/>
      <dgm:spPr/>
      <dgm:t>
        <a:bodyPr/>
        <a:lstStyle/>
        <a:p>
          <a:endParaRPr lang="en-US"/>
        </a:p>
      </dgm:t>
    </dgm:pt>
    <dgm:pt modelId="{D2F12373-527A-495A-AF5F-076F773ADCEA}" type="sibTrans" cxnId="{E5FE4808-4DC6-405E-AB51-AFA0E00A23BC}">
      <dgm:prSet/>
      <dgm:spPr/>
      <dgm:t>
        <a:bodyPr/>
        <a:lstStyle/>
        <a:p>
          <a:endParaRPr lang="en-US"/>
        </a:p>
      </dgm:t>
    </dgm:pt>
    <dgm:pt modelId="{709803DE-6FD8-44A4-95FC-F6D835520D09}" type="pres">
      <dgm:prSet presAssocID="{0B3E0A9D-72EF-4B9C-B7B6-231C259E7B63}" presName="Name0" presStyleCnt="0">
        <dgm:presLayoutVars>
          <dgm:dir/>
          <dgm:resizeHandles val="exact"/>
        </dgm:presLayoutVars>
      </dgm:prSet>
      <dgm:spPr/>
    </dgm:pt>
    <dgm:pt modelId="{515AA1FB-E6AB-40BB-845E-882794AD000E}" type="pres">
      <dgm:prSet presAssocID="{F2FDC694-4661-4E97-A404-29217FF2FF37}" presName="compNode" presStyleCnt="0"/>
      <dgm:spPr/>
    </dgm:pt>
    <dgm:pt modelId="{D0927E71-E5CC-43D0-9D84-C1805408545F}" type="pres">
      <dgm:prSet presAssocID="{F2FDC694-4661-4E97-A404-29217FF2FF37}" presName="pictRect" presStyleLbl="revTx" presStyleIdx="0" presStyleCnt="6">
        <dgm:presLayoutVars>
          <dgm:chMax val="0"/>
          <dgm:bulletEnabled/>
        </dgm:presLayoutVars>
      </dgm:prSet>
      <dgm:spPr/>
    </dgm:pt>
    <dgm:pt modelId="{A1171332-E661-491E-B9AA-DF1D8B8F1F0B}" type="pres">
      <dgm:prSet presAssocID="{F2FDC694-4661-4E97-A404-29217FF2FF37}" presName="textRect" presStyleLbl="revTx" presStyleIdx="1" presStyleCnt="6">
        <dgm:presLayoutVars>
          <dgm:bulletEnabled/>
        </dgm:presLayoutVars>
      </dgm:prSet>
      <dgm:spPr/>
    </dgm:pt>
    <dgm:pt modelId="{5A0C9507-6538-4E05-8D6F-2E183FA1CC0D}" type="pres">
      <dgm:prSet presAssocID="{A2D25E48-CB24-4C69-8C55-1017A83B1DFB}" presName="sibTrans" presStyleLbl="sibTrans2D1" presStyleIdx="0" presStyleCnt="0"/>
      <dgm:spPr/>
    </dgm:pt>
    <dgm:pt modelId="{2C71804E-C842-425A-8D6B-0573954E8453}" type="pres">
      <dgm:prSet presAssocID="{727DC63D-0AC2-42E8-9E24-51445F0233CE}" presName="compNode" presStyleCnt="0"/>
      <dgm:spPr/>
    </dgm:pt>
    <dgm:pt modelId="{4F91F881-8E59-4199-A7B5-AFF1D811923B}" type="pres">
      <dgm:prSet presAssocID="{727DC63D-0AC2-42E8-9E24-51445F0233CE}" presName="pictRect" presStyleLbl="revTx" presStyleIdx="2" presStyleCnt="6">
        <dgm:presLayoutVars>
          <dgm:chMax val="0"/>
          <dgm:bulletEnabled/>
        </dgm:presLayoutVars>
      </dgm:prSet>
      <dgm:spPr/>
    </dgm:pt>
    <dgm:pt modelId="{2DF6885F-9F3E-48F9-BD1A-3AD363F7480A}" type="pres">
      <dgm:prSet presAssocID="{727DC63D-0AC2-42E8-9E24-51445F0233CE}" presName="textRect" presStyleLbl="revTx" presStyleIdx="3" presStyleCnt="6">
        <dgm:presLayoutVars>
          <dgm:bulletEnabled/>
        </dgm:presLayoutVars>
      </dgm:prSet>
      <dgm:spPr/>
    </dgm:pt>
    <dgm:pt modelId="{5E71CE1A-7DC1-46F0-9A10-38964C7CD32B}" type="pres">
      <dgm:prSet presAssocID="{DA7C0C50-BFAB-4D1A-802F-B58F8FD3172A}" presName="sibTrans" presStyleLbl="sibTrans2D1" presStyleIdx="0" presStyleCnt="0"/>
      <dgm:spPr/>
    </dgm:pt>
    <dgm:pt modelId="{3402EF2F-6EDA-4660-8091-079082281EE0}" type="pres">
      <dgm:prSet presAssocID="{9730AEF7-B67D-425B-B4FB-E09E9C86D9A4}" presName="compNode" presStyleCnt="0"/>
      <dgm:spPr/>
    </dgm:pt>
    <dgm:pt modelId="{B4C9C23F-34CF-43D3-B832-77638B28A0E4}" type="pres">
      <dgm:prSet presAssocID="{9730AEF7-B67D-425B-B4FB-E09E9C86D9A4}" presName="pictRect" presStyleLbl="revTx" presStyleIdx="4" presStyleCnt="6">
        <dgm:presLayoutVars>
          <dgm:chMax val="0"/>
          <dgm:bulletEnabled/>
        </dgm:presLayoutVars>
      </dgm:prSet>
      <dgm:spPr/>
    </dgm:pt>
    <dgm:pt modelId="{FB2B0B47-D0CE-457F-97B2-9FAB7394C534}" type="pres">
      <dgm:prSet presAssocID="{9730AEF7-B67D-425B-B4FB-E09E9C86D9A4}" presName="textRect" presStyleLbl="revTx" presStyleIdx="5" presStyleCnt="6">
        <dgm:presLayoutVars>
          <dgm:bulletEnabled/>
        </dgm:presLayoutVars>
      </dgm:prSet>
      <dgm:spPr/>
    </dgm:pt>
  </dgm:ptLst>
  <dgm:cxnLst>
    <dgm:cxn modelId="{6944C107-EE70-4829-9CA4-B17A89524830}" srcId="{727DC63D-0AC2-42E8-9E24-51445F0233CE}" destId="{98F37A85-CC43-4323-BE5E-FBEE9851A547}" srcOrd="0" destOrd="0" parTransId="{4E58FA92-F859-4AB4-8D57-2AEA1BD7201C}" sibTransId="{7897291F-3EA8-41DC-87FF-35B56958A9DD}"/>
    <dgm:cxn modelId="{E5FE4808-4DC6-405E-AB51-AFA0E00A23BC}" srcId="{9730AEF7-B67D-425B-B4FB-E09E9C86D9A4}" destId="{42CFAA2C-44B8-4934-8EC0-B332F8770BD2}" srcOrd="0" destOrd="0" parTransId="{ECC20395-75D2-4BF3-943A-776611B1CA64}" sibTransId="{D2F12373-527A-495A-AF5F-076F773ADCEA}"/>
    <dgm:cxn modelId="{5511310D-9938-469B-AB97-C9E09E988AD4}" srcId="{0B3E0A9D-72EF-4B9C-B7B6-231C259E7B63}" destId="{727DC63D-0AC2-42E8-9E24-51445F0233CE}" srcOrd="1" destOrd="0" parTransId="{8430126B-5F81-4090-ABCD-B4CD45902983}" sibTransId="{DA7C0C50-BFAB-4D1A-802F-B58F8FD3172A}"/>
    <dgm:cxn modelId="{3C61EF10-B2A6-48C3-96BF-A612177BBA99}" srcId="{0B3E0A9D-72EF-4B9C-B7B6-231C259E7B63}" destId="{9730AEF7-B67D-425B-B4FB-E09E9C86D9A4}" srcOrd="2" destOrd="0" parTransId="{1BBCC261-81DB-4EA8-97E5-0141344260DB}" sibTransId="{E9F27FB5-FD15-469A-B3E1-F292E3CAF4EC}"/>
    <dgm:cxn modelId="{FF075C13-F437-41BA-83BE-12985E21B3CE}" type="presOf" srcId="{F2FDC694-4661-4E97-A404-29217FF2FF37}" destId="{D0927E71-E5CC-43D0-9D84-C1805408545F}" srcOrd="0" destOrd="0" presId="urn:microsoft.com/office/officeart/2024/3/layout/hArchList1"/>
    <dgm:cxn modelId="{1D84D62A-C9A5-406B-A955-5D96DB386B88}" type="presOf" srcId="{A2D25E48-CB24-4C69-8C55-1017A83B1DFB}" destId="{5A0C9507-6538-4E05-8D6F-2E183FA1CC0D}" srcOrd="0" destOrd="0" presId="urn:microsoft.com/office/officeart/2024/3/layout/hArchList1"/>
    <dgm:cxn modelId="{09E5A232-3856-4693-928F-B0DCD5B18EBA}" srcId="{0B3E0A9D-72EF-4B9C-B7B6-231C259E7B63}" destId="{F2FDC694-4661-4E97-A404-29217FF2FF37}" srcOrd="0" destOrd="0" parTransId="{8AD6E8C7-A4F2-404E-8E5C-08196E632CFD}" sibTransId="{A2D25E48-CB24-4C69-8C55-1017A83B1DFB}"/>
    <dgm:cxn modelId="{76F77E33-CE74-4E33-83AB-6454C868B491}" type="presOf" srcId="{39C74AC6-35F9-4E0D-B3B1-75F0ED1BB81C}" destId="{A1171332-E661-491E-B9AA-DF1D8B8F1F0B}" srcOrd="0" destOrd="0" presId="urn:microsoft.com/office/officeart/2024/3/layout/hArchList1"/>
    <dgm:cxn modelId="{A3CF873E-A689-4880-9FD0-F1688006A110}" type="presOf" srcId="{0B3E0A9D-72EF-4B9C-B7B6-231C259E7B63}" destId="{709803DE-6FD8-44A4-95FC-F6D835520D09}" srcOrd="0" destOrd="0" presId="urn:microsoft.com/office/officeart/2024/3/layout/hArchList1"/>
    <dgm:cxn modelId="{F5039C6C-D58D-4F2B-A733-C97ED2EAFFEC}" srcId="{F2FDC694-4661-4E97-A404-29217FF2FF37}" destId="{39C74AC6-35F9-4E0D-B3B1-75F0ED1BB81C}" srcOrd="0" destOrd="0" parTransId="{D71E906F-C8F3-4E9D-B6AD-50C19E88FC8C}" sibTransId="{AC858EBF-8790-4777-915F-8E55F02E2DA0}"/>
    <dgm:cxn modelId="{F06F2758-9C84-4592-9ADE-9F2D74B42B30}" type="presOf" srcId="{727DC63D-0AC2-42E8-9E24-51445F0233CE}" destId="{4F91F881-8E59-4199-A7B5-AFF1D811923B}" srcOrd="0" destOrd="0" presId="urn:microsoft.com/office/officeart/2024/3/layout/hArchList1"/>
    <dgm:cxn modelId="{01D43290-31BD-4B6B-814F-85E9DEE19381}" type="presOf" srcId="{98F37A85-CC43-4323-BE5E-FBEE9851A547}" destId="{2DF6885F-9F3E-48F9-BD1A-3AD363F7480A}" srcOrd="0" destOrd="0" presId="urn:microsoft.com/office/officeart/2024/3/layout/hArchList1"/>
    <dgm:cxn modelId="{C0AB07B7-7EEB-4525-8D7D-AD2EF1C5159B}" type="presOf" srcId="{9730AEF7-B67D-425B-B4FB-E09E9C86D9A4}" destId="{B4C9C23F-34CF-43D3-B832-77638B28A0E4}" srcOrd="0" destOrd="0" presId="urn:microsoft.com/office/officeart/2024/3/layout/hArchList1"/>
    <dgm:cxn modelId="{3DF140B8-3BAA-4DB6-B697-C5E17B6302B3}" type="presOf" srcId="{42CFAA2C-44B8-4934-8EC0-B332F8770BD2}" destId="{FB2B0B47-D0CE-457F-97B2-9FAB7394C534}" srcOrd="0" destOrd="0" presId="urn:microsoft.com/office/officeart/2024/3/layout/hArchList1"/>
    <dgm:cxn modelId="{86B598FA-4B39-4FCD-ACCE-34CB677C5AB5}" type="presOf" srcId="{DA7C0C50-BFAB-4D1A-802F-B58F8FD3172A}" destId="{5E71CE1A-7DC1-46F0-9A10-38964C7CD32B}" srcOrd="0" destOrd="0" presId="urn:microsoft.com/office/officeart/2024/3/layout/hArchList1"/>
    <dgm:cxn modelId="{38B590AE-8CBC-4E9B-AE82-971740786E19}" type="presParOf" srcId="{709803DE-6FD8-44A4-95FC-F6D835520D09}" destId="{515AA1FB-E6AB-40BB-845E-882794AD000E}" srcOrd="0" destOrd="0" presId="urn:microsoft.com/office/officeart/2024/3/layout/hArchList1"/>
    <dgm:cxn modelId="{D1981A24-7ACD-4793-8CC5-6E7569FC1C0A}" type="presParOf" srcId="{515AA1FB-E6AB-40BB-845E-882794AD000E}" destId="{D0927E71-E5CC-43D0-9D84-C1805408545F}" srcOrd="0" destOrd="0" presId="urn:microsoft.com/office/officeart/2024/3/layout/hArchList1"/>
    <dgm:cxn modelId="{86CA7FF9-E296-4DFB-8551-8B5456ED81AE}" type="presParOf" srcId="{515AA1FB-E6AB-40BB-845E-882794AD000E}" destId="{A1171332-E661-491E-B9AA-DF1D8B8F1F0B}" srcOrd="1" destOrd="0" presId="urn:microsoft.com/office/officeart/2024/3/layout/hArchList1"/>
    <dgm:cxn modelId="{00A98F1E-49DA-431E-ABD4-2DF597E9B49C}" type="presParOf" srcId="{709803DE-6FD8-44A4-95FC-F6D835520D09}" destId="{5A0C9507-6538-4E05-8D6F-2E183FA1CC0D}" srcOrd="1" destOrd="0" presId="urn:microsoft.com/office/officeart/2024/3/layout/hArchList1"/>
    <dgm:cxn modelId="{A21FB7D5-1FB9-4A25-815A-3081C83899F5}" type="presParOf" srcId="{709803DE-6FD8-44A4-95FC-F6D835520D09}" destId="{2C71804E-C842-425A-8D6B-0573954E8453}" srcOrd="2" destOrd="0" presId="urn:microsoft.com/office/officeart/2024/3/layout/hArchList1"/>
    <dgm:cxn modelId="{3D1B62FD-8AE9-479F-8E17-90271B457A42}" type="presParOf" srcId="{2C71804E-C842-425A-8D6B-0573954E8453}" destId="{4F91F881-8E59-4199-A7B5-AFF1D811923B}" srcOrd="0" destOrd="0" presId="urn:microsoft.com/office/officeart/2024/3/layout/hArchList1"/>
    <dgm:cxn modelId="{BA40D40A-7337-4FF6-AAED-5A521E67D3BB}" type="presParOf" srcId="{2C71804E-C842-425A-8D6B-0573954E8453}" destId="{2DF6885F-9F3E-48F9-BD1A-3AD363F7480A}" srcOrd="1" destOrd="0" presId="urn:microsoft.com/office/officeart/2024/3/layout/hArchList1"/>
    <dgm:cxn modelId="{137D898F-0AD4-4E20-8F8A-6FFFF0A2E51E}" type="presParOf" srcId="{709803DE-6FD8-44A4-95FC-F6D835520D09}" destId="{5E71CE1A-7DC1-46F0-9A10-38964C7CD32B}" srcOrd="3" destOrd="0" presId="urn:microsoft.com/office/officeart/2024/3/layout/hArchList1"/>
    <dgm:cxn modelId="{CEA96574-49FE-4F5D-9891-2D42A372BD40}" type="presParOf" srcId="{709803DE-6FD8-44A4-95FC-F6D835520D09}" destId="{3402EF2F-6EDA-4660-8091-079082281EE0}" srcOrd="4" destOrd="0" presId="urn:microsoft.com/office/officeart/2024/3/layout/hArchList1"/>
    <dgm:cxn modelId="{FE6D9242-F7DE-4683-A2E6-3116B18F1AFD}" type="presParOf" srcId="{3402EF2F-6EDA-4660-8091-079082281EE0}" destId="{B4C9C23F-34CF-43D3-B832-77638B28A0E4}" srcOrd="0" destOrd="0" presId="urn:microsoft.com/office/officeart/2024/3/layout/hArchList1"/>
    <dgm:cxn modelId="{4D9A6FDE-64A3-48EF-AEAD-182849AEEFC8}" type="presParOf" srcId="{3402EF2F-6EDA-4660-8091-079082281EE0}" destId="{FB2B0B47-D0CE-457F-97B2-9FAB7394C534}"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F5361-51E4-442F-BF10-AAB2AC51A214}">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5246" r="28007" b="4"/>
          <a:stretch/>
        </a:blipFill>
        <a:ln>
          <a:noFill/>
        </a:ln>
        <a:effectLst/>
      </dsp:spPr>
      <dsp:style>
        <a:lnRef idx="0">
          <a:scrgbClr r="0" g="0" b="0"/>
        </a:lnRef>
        <a:fillRef idx="3">
          <a:scrgbClr r="0" g="0" b="0"/>
        </a:fillRef>
        <a:effectRef idx="2">
          <a:scrgbClr r="0" g="0" b="0"/>
        </a:effectRef>
        <a:fontRef idx="minor">
          <a:schemeClr val="lt1"/>
        </a:fontRef>
      </dsp:style>
    </dsp:sp>
    <dsp:sp modelId="{F301D725-9352-44F8-BAB8-41A8905E97E1}">
      <dsp:nvSpPr>
        <dsp:cNvPr id="0" name=""/>
        <dsp:cNvSpPr/>
      </dsp:nvSpPr>
      <dsp:spPr>
        <a:xfrm>
          <a:off x="1860960" y="0"/>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des outils</a:t>
          </a:r>
        </a:p>
      </dsp:txBody>
      <dsp:txXfrm>
        <a:off x="1860960" y="0"/>
        <a:ext cx="5170775" cy="346241"/>
      </dsp:txXfrm>
    </dsp:sp>
    <dsp:sp modelId="{262F885E-4DD9-4BD5-B7E5-A5627DC0A489}">
      <dsp:nvSpPr>
        <dsp:cNvPr id="0" name=""/>
        <dsp:cNvSpPr/>
      </dsp:nvSpPr>
      <dsp:spPr>
        <a:xfrm>
          <a:off x="1860960" y="346241"/>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outils de gestion de projet permettent de suivre l'avancement des tâches et de garantir la collaboration entre les équipes.</a:t>
          </a:r>
        </a:p>
      </dsp:txBody>
      <dsp:txXfrm>
        <a:off x="1860960" y="346241"/>
        <a:ext cx="5170775" cy="1334718"/>
      </dsp:txXfrm>
    </dsp:sp>
    <dsp:sp modelId="{6EF85D19-3364-40A8-A3B3-80295552D1F2}">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24997" b="-4"/>
          <a:stretch/>
        </a:blipFill>
        <a:ln>
          <a:noFill/>
        </a:ln>
        <a:effectLst/>
      </dsp:spPr>
      <dsp:style>
        <a:lnRef idx="0">
          <a:scrgbClr r="0" g="0" b="0"/>
        </a:lnRef>
        <a:fillRef idx="3">
          <a:scrgbClr r="0" g="0" b="0"/>
        </a:fillRef>
        <a:effectRef idx="2">
          <a:scrgbClr r="0" g="0" b="0"/>
        </a:effectRef>
        <a:fontRef idx="minor">
          <a:schemeClr val="lt1"/>
        </a:fontRef>
      </dsp:style>
    </dsp:sp>
    <dsp:sp modelId="{F294DBE7-B89F-4D40-8FBB-F714A64076DD}">
      <dsp:nvSpPr>
        <dsp:cNvPr id="0" name=""/>
        <dsp:cNvSpPr/>
      </dsp:nvSpPr>
      <dsp:spPr>
        <a:xfrm>
          <a:off x="1860960" y="1815436"/>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Plateformes populaires</a:t>
          </a:r>
        </a:p>
      </dsp:txBody>
      <dsp:txXfrm>
        <a:off x="1860960" y="1815436"/>
        <a:ext cx="5170775" cy="346241"/>
      </dsp:txXfrm>
    </dsp:sp>
    <dsp:sp modelId="{ED17E9CE-FC3F-4F73-ACBB-30EB3487294B}">
      <dsp:nvSpPr>
        <dsp:cNvPr id="0" name=""/>
        <dsp:cNvSpPr/>
      </dsp:nvSpPr>
      <dsp:spPr>
        <a:xfrm>
          <a:off x="1860960" y="2161678"/>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Nous allons explorer différentes plateformes qui aident à la gestion efficace des projets techniques et à la documentation.</a:t>
          </a:r>
        </a:p>
      </dsp:txBody>
      <dsp:txXfrm>
        <a:off x="1860960" y="2161678"/>
        <a:ext cx="5170775" cy="1334718"/>
      </dsp:txXfrm>
    </dsp:sp>
    <dsp:sp modelId="{95971C62-A340-4D0E-B739-4267F6E9D3B0}">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10" b="-10"/>
          <a:stretch/>
        </a:blipFill>
        <a:ln>
          <a:noFill/>
        </a:ln>
        <a:effectLst/>
      </dsp:spPr>
      <dsp:style>
        <a:lnRef idx="0">
          <a:scrgbClr r="0" g="0" b="0"/>
        </a:lnRef>
        <a:fillRef idx="3">
          <a:scrgbClr r="0" g="0" b="0"/>
        </a:fillRef>
        <a:effectRef idx="2">
          <a:scrgbClr r="0" g="0" b="0"/>
        </a:effectRef>
        <a:fontRef idx="minor">
          <a:schemeClr val="lt1"/>
        </a:fontRef>
      </dsp:style>
    </dsp:sp>
    <dsp:sp modelId="{5BB85B8F-7574-416D-8AA1-377BE3415E37}">
      <dsp:nvSpPr>
        <dsp:cNvPr id="0" name=""/>
        <dsp:cNvSpPr/>
      </dsp:nvSpPr>
      <dsp:spPr>
        <a:xfrm>
          <a:off x="1860960" y="3630873"/>
          <a:ext cx="5170775" cy="346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Suivi d'avancement</a:t>
          </a:r>
        </a:p>
      </dsp:txBody>
      <dsp:txXfrm>
        <a:off x="1860960" y="3630873"/>
        <a:ext cx="5170775" cy="346241"/>
      </dsp:txXfrm>
    </dsp:sp>
    <dsp:sp modelId="{144406F8-AA0B-4E91-A31B-F3DAD2914FE4}">
      <dsp:nvSpPr>
        <dsp:cNvPr id="0" name=""/>
        <dsp:cNvSpPr/>
      </dsp:nvSpPr>
      <dsp:spPr>
        <a:xfrm>
          <a:off x="1860960" y="3977114"/>
          <a:ext cx="5170775" cy="1334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 suivi d'avancement est crucial pour s'assurer que les projets respectent les délais et les objectifs fixés.</a:t>
          </a:r>
        </a:p>
      </dsp:txBody>
      <dsp:txXfrm>
        <a:off x="1860960" y="3977114"/>
        <a:ext cx="5170775" cy="1334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927E71-E5CC-43D0-9D84-C1805408545F}">
      <dsp:nvSpPr>
        <dsp:cNvPr id="0" name=""/>
        <dsp:cNvSpPr/>
      </dsp:nvSpPr>
      <dsp:spPr>
        <a:xfrm>
          <a:off x="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de l'organisation</a:t>
          </a:r>
          <a:endParaRPr lang="en-US" sz="1800" kern="1200"/>
        </a:p>
      </dsp:txBody>
      <dsp:txXfrm>
        <a:off x="0" y="0"/>
        <a:ext cx="3486150" cy="354472"/>
      </dsp:txXfrm>
    </dsp:sp>
    <dsp:sp modelId="{A1171332-E661-491E-B9AA-DF1D8B8F1F0B}">
      <dsp:nvSpPr>
        <dsp:cNvPr id="0" name=""/>
        <dsp:cNvSpPr/>
      </dsp:nvSpPr>
      <dsp:spPr>
        <a:xfrm>
          <a:off x="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dossier technique bien organisé garantit que toutes les informations nécessaires sont facilement accessibles et compréhensibles.</a:t>
          </a:r>
          <a:endParaRPr lang="en-US" sz="1400" kern="1200"/>
        </a:p>
      </dsp:txBody>
      <dsp:txXfrm>
        <a:off x="0" y="354472"/>
        <a:ext cx="3486150" cy="2090261"/>
      </dsp:txXfrm>
    </dsp:sp>
    <dsp:sp modelId="{4F91F881-8E59-4199-A7B5-AFF1D811923B}">
      <dsp:nvSpPr>
        <dsp:cNvPr id="0" name=""/>
        <dsp:cNvSpPr/>
      </dsp:nvSpPr>
      <dsp:spPr>
        <a:xfrm>
          <a:off x="3834765"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Attention aux détails</a:t>
          </a:r>
          <a:endParaRPr lang="en-US" sz="1800" kern="1200"/>
        </a:p>
      </dsp:txBody>
      <dsp:txXfrm>
        <a:off x="3834765" y="0"/>
        <a:ext cx="3486150" cy="354472"/>
      </dsp:txXfrm>
    </dsp:sp>
    <dsp:sp modelId="{2DF6885F-9F3E-48F9-BD1A-3AD363F7480A}">
      <dsp:nvSpPr>
        <dsp:cNvPr id="0" name=""/>
        <dsp:cNvSpPr/>
      </dsp:nvSpPr>
      <dsp:spPr>
        <a:xfrm>
          <a:off x="3834765"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Prêter attention aux détails dans la création du dossier technique est crucial pour assurer la conformité et l'efficacité.</a:t>
          </a:r>
          <a:endParaRPr lang="en-US" sz="1400" kern="1200"/>
        </a:p>
      </dsp:txBody>
      <dsp:txXfrm>
        <a:off x="3834765" y="354472"/>
        <a:ext cx="3486150" cy="2090261"/>
      </dsp:txXfrm>
    </dsp:sp>
    <dsp:sp modelId="{B4C9C23F-34CF-43D3-B832-77638B28A0E4}">
      <dsp:nvSpPr>
        <dsp:cNvPr id="0" name=""/>
        <dsp:cNvSpPr/>
      </dsp:nvSpPr>
      <dsp:spPr>
        <a:xfrm>
          <a:off x="766953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Suivre les bonnes pratiques</a:t>
          </a:r>
          <a:endParaRPr lang="en-US" sz="1800" kern="1200"/>
        </a:p>
      </dsp:txBody>
      <dsp:txXfrm>
        <a:off x="7669530" y="0"/>
        <a:ext cx="3486150" cy="354472"/>
      </dsp:txXfrm>
    </dsp:sp>
    <dsp:sp modelId="{FB2B0B47-D0CE-457F-97B2-9FAB7394C534}">
      <dsp:nvSpPr>
        <dsp:cNvPr id="0" name=""/>
        <dsp:cNvSpPr/>
      </dsp:nvSpPr>
      <dsp:spPr>
        <a:xfrm>
          <a:off x="766953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En suivant les meilleures pratiques, vous pouvez améliorer la qualité et l'efficacité de votre dossier technique FPA animé.</a:t>
          </a:r>
          <a:endParaRPr lang="en-US" sz="1400" kern="1200"/>
        </a:p>
      </dsp:txBody>
      <dsp:txXfrm>
        <a:off x="7669530" y="354472"/>
        <a:ext cx="3486150" cy="2090261"/>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79F674-83C9-4364-8DC7-969736715855}" type="datetimeFigureOut">
              <a:rPr lang="fr-FR" smtClean="0"/>
              <a:t>19/05/2025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8C907-5742-400E-84C9-AC394414B1FC}" type="slidenum">
              <a:rPr lang="fr-FR" smtClean="0"/>
              <a:t>‹N°›</a:t>
            </a:fld>
            <a:endParaRPr lang="fr-FR"/>
          </a:p>
        </p:txBody>
      </p:sp>
    </p:spTree>
    <p:extLst>
      <p:ext uri="{BB962C8B-B14F-4D97-AF65-F5344CB8AC3E}">
        <p14:creationId xmlns:p14="http://schemas.microsoft.com/office/powerpoint/2010/main" val="1371172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Ce guide complet sur la constitution d'un dossier technique FPA animé vous fournira les outils et les connaissances nécessaires pour créer des documents efficaces. Nous explorerons chaque étape, des définitions aux normes à respecter, en passant par des exemples concrets.
</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a:t>
            </a:fld>
            <a:endParaRPr lang="fr-FR"/>
          </a:p>
        </p:txBody>
      </p:sp>
    </p:spTree>
    <p:extLst>
      <p:ext uri="{BB962C8B-B14F-4D97-AF65-F5344CB8AC3E}">
        <p14:creationId xmlns:p14="http://schemas.microsoft.com/office/powerpoint/2010/main" val="2979376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cette présentation, nous aborderons l'introduction au dossier technique FPA, les étapes de préparation, le contenu essentiel, les normes et réglementations à respecter, les outils et logiciels recommandés, ainsi que des exemples et études de cas pertinents. Chaque section est conçue pour vous guider étape par étape.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a:t>
            </a:fld>
            <a:endParaRPr lang="fr-FR"/>
          </a:p>
        </p:txBody>
      </p:sp>
    </p:spTree>
    <p:extLst>
      <p:ext uri="{BB962C8B-B14F-4D97-AF65-F5344CB8AC3E}">
        <p14:creationId xmlns:p14="http://schemas.microsoft.com/office/powerpoint/2010/main" val="129929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dossier technique FPA est essentiel pour formaliser les aspects techniques d'un projet. Il permet de clarifier les attentes et de s'assurer que toutes les parties prenantes sont sur la même longueur d'onde. Nous discuterons de son importance et de ses applications dans divers contextes.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3</a:t>
            </a:fld>
            <a:endParaRPr lang="fr-FR"/>
          </a:p>
        </p:txBody>
      </p:sp>
    </p:spTree>
    <p:extLst>
      <p:ext uri="{BB962C8B-B14F-4D97-AF65-F5344CB8AC3E}">
        <p14:creationId xmlns:p14="http://schemas.microsoft.com/office/powerpoint/2010/main" val="1534866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dossier technique FPA est un document qui compile toutes les informations nécessaires pour la mise en œuvre et le suivi d'un projet. Il est crucial pour assurer une bonne communication entre les équipes et pour garantir la conformité aux exigences du projet.</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4</a:t>
            </a:fld>
            <a:endParaRPr lang="fr-FR"/>
          </a:p>
        </p:txBody>
      </p:sp>
    </p:spTree>
    <p:extLst>
      <p:ext uri="{BB962C8B-B14F-4D97-AF65-F5344CB8AC3E}">
        <p14:creationId xmlns:p14="http://schemas.microsoft.com/office/powerpoint/2010/main" val="1334420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objectifs d'un dossier technique FPA incluent l'amélioration de la clarté des projets, la facilitation de la prise de décision et l'optimisation de la gestion des ressources. Il est appliqué dans divers domaines tels que la construction, le développement IT et l'ingénierie.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5</a:t>
            </a:fld>
            <a:endParaRPr lang="fr-FR"/>
          </a:p>
        </p:txBody>
      </p:sp>
    </p:spTree>
    <p:extLst>
      <p:ext uri="{BB962C8B-B14F-4D97-AF65-F5344CB8AC3E}">
        <p14:creationId xmlns:p14="http://schemas.microsoft.com/office/powerpoint/2010/main" val="192419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dossier technique est utilisé dans plusieurs types de projets, notamment ceux qui impliquent des aspects techniques complexes, tels que les projets d'infrastructure, les logiciels, et les projets d'animation multimédia. Chaque projet peut avoir des exigences spécifiques.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6</a:t>
            </a:fld>
            <a:endParaRPr lang="fr-FR"/>
          </a:p>
        </p:txBody>
      </p:sp>
    </p:spTree>
    <p:extLst>
      <p:ext uri="{BB962C8B-B14F-4D97-AF65-F5344CB8AC3E}">
        <p14:creationId xmlns:p14="http://schemas.microsoft.com/office/powerpoint/2010/main" val="38255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préparation d'un dossier technique FPA se fait en plusieurs étapes essentielles. Chacune de ces étapes est cruciale pour garantir que le dossier répond aux attentes et exigences des parties prenantes. Nous allons examiner ces étapes en détail.</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7</a:t>
            </a:fld>
            <a:endParaRPr lang="fr-FR"/>
          </a:p>
        </p:txBody>
      </p:sp>
    </p:spTree>
    <p:extLst>
      <p:ext uri="{BB962C8B-B14F-4D97-AF65-F5344CB8AC3E}">
        <p14:creationId xmlns:p14="http://schemas.microsoft.com/office/powerpoint/2010/main" val="2563738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première étape consiste à clairement définir les besoins et les objectifs du projet. Cela implique de comprendre les attentes des clients et les résultats souhaités, afin de s'assurer que le dossier technique répond à ces critères.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8</a:t>
            </a:fld>
            <a:endParaRPr lang="fr-FR"/>
          </a:p>
        </p:txBody>
      </p:sp>
    </p:spTree>
    <p:extLst>
      <p:ext uri="{BB962C8B-B14F-4D97-AF65-F5344CB8AC3E}">
        <p14:creationId xmlns:p14="http://schemas.microsoft.com/office/powerpoint/2010/main" val="66563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fois les objectifs définis, il est essentiel de rassembler toutes les informations et données pertinentes. Cela inclut des études de marché, des analyses de faisabilité, et toutes les données techniques nécessaires pour alimenter le dossier.</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9</a:t>
            </a:fld>
            <a:endParaRPr lang="fr-FR"/>
          </a:p>
        </p:txBody>
      </p:sp>
    </p:spTree>
    <p:extLst>
      <p:ext uri="{BB962C8B-B14F-4D97-AF65-F5344CB8AC3E}">
        <p14:creationId xmlns:p14="http://schemas.microsoft.com/office/powerpoint/2010/main" val="3556936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structuration du dossier technique doit être claire et logique. Cela facilite la navigation et la compréhension pour toutes les parties prenantes. Nous aborderons les meilleures pratiques pour organiser les sections du dossier.</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10</a:t>
            </a:fld>
            <a:endParaRPr lang="fr-FR"/>
          </a:p>
        </p:txBody>
      </p:sp>
    </p:spTree>
    <p:extLst>
      <p:ext uri="{BB962C8B-B14F-4D97-AF65-F5344CB8AC3E}">
        <p14:creationId xmlns:p14="http://schemas.microsoft.com/office/powerpoint/2010/main" val="2372135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crucial de savoir quel contenu inclure dans le dossier technique FPA. Cela garantit que toutes les informations nécessaires sont disponibles pour soutenir le projet. Nous examinerons les éléments clés qui doivent figurer dans le dossier.</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11</a:t>
            </a:fld>
            <a:endParaRPr lang="fr-FR"/>
          </a:p>
        </p:txBody>
      </p:sp>
    </p:spTree>
    <p:extLst>
      <p:ext uri="{BB962C8B-B14F-4D97-AF65-F5344CB8AC3E}">
        <p14:creationId xmlns:p14="http://schemas.microsoft.com/office/powerpoint/2010/main" val="2068252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dossier doit contenir une description claire et détaillée du projet, y compris les différentes phases et les animations prévues. Cela aide à visualiser le projet dans son ensemble et à définir les attentes.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12</a:t>
            </a:fld>
            <a:endParaRPr lang="fr-FR"/>
          </a:p>
        </p:txBody>
      </p:sp>
    </p:spTree>
    <p:extLst>
      <p:ext uri="{BB962C8B-B14F-4D97-AF65-F5344CB8AC3E}">
        <p14:creationId xmlns:p14="http://schemas.microsoft.com/office/powerpoint/2010/main" val="2714341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spécifications techniques et fonctionnelles détaillent les exigences précises du projet. Elles sont essentielles pour orienter le développement et garantir que le produit final répond aux besoins définis.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13</a:t>
            </a:fld>
            <a:endParaRPr lang="fr-FR"/>
          </a:p>
        </p:txBody>
      </p:sp>
    </p:spTree>
    <p:extLst>
      <p:ext uri="{BB962C8B-B14F-4D97-AF65-F5344CB8AC3E}">
        <p14:creationId xmlns:p14="http://schemas.microsoft.com/office/powerpoint/2010/main" val="121582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important de documenter les ressources et les outils qui seront utilisés durant le projet. Cela inclut les logiciels, les équipements et les méthodologies qui contribueront à la réalisation du projet.</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14</a:t>
            </a:fld>
            <a:endParaRPr lang="fr-FR"/>
          </a:p>
        </p:txBody>
      </p:sp>
    </p:spTree>
    <p:extLst>
      <p:ext uri="{BB962C8B-B14F-4D97-AF65-F5344CB8AC3E}">
        <p14:creationId xmlns:p14="http://schemas.microsoft.com/office/powerpoint/2010/main" val="4155940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respect des normes et réglementations est crucial pour assurer la qualité et la sécurité du projet. Cela inclut les normes locales et internationales, ainsi que les meilleures pratiques en matière de documentation technique.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15</a:t>
            </a:fld>
            <a:endParaRPr lang="fr-FR"/>
          </a:p>
        </p:txBody>
      </p:sp>
    </p:spTree>
    <p:extLst>
      <p:ext uri="{BB962C8B-B14F-4D97-AF65-F5344CB8AC3E}">
        <p14:creationId xmlns:p14="http://schemas.microsoft.com/office/powerpoint/2010/main" val="3461496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normes de qualité et de sécurité garantissent que le projet respecte des standards élevés. Cela inclut des audits réguliers et des vérifications pour s'assurer que toutes les exigences sont respectées.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16</a:t>
            </a:fld>
            <a:endParaRPr lang="fr-FR"/>
          </a:p>
        </p:txBody>
      </p:sp>
    </p:spTree>
    <p:extLst>
      <p:ext uri="{BB962C8B-B14F-4D97-AF65-F5344CB8AC3E}">
        <p14:creationId xmlns:p14="http://schemas.microsoft.com/office/powerpoint/2010/main" val="1213961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essentiel de respecter les réglementations applicables à votre secteur, qu'elles soient locales ou internationales. Cela inclut des exigences légales et des standards spécifiques à l'industrie.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17</a:t>
            </a:fld>
            <a:endParaRPr lang="fr-FR"/>
          </a:p>
        </p:txBody>
      </p:sp>
    </p:spTree>
    <p:extLst>
      <p:ext uri="{BB962C8B-B14F-4D97-AF65-F5344CB8AC3E}">
        <p14:creationId xmlns:p14="http://schemas.microsoft.com/office/powerpoint/2010/main" val="2065540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Suivre les bonnes pratiques en matière de documentation technique permet de s'assurer que le dossier est complet et facilement compréhensible. Nous étudierons des méthodes efficaces pour documenter les projets.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18</a:t>
            </a:fld>
            <a:endParaRPr lang="fr-FR"/>
          </a:p>
        </p:txBody>
      </p:sp>
    </p:spTree>
    <p:extLst>
      <p:ext uri="{BB962C8B-B14F-4D97-AF65-F5344CB8AC3E}">
        <p14:creationId xmlns:p14="http://schemas.microsoft.com/office/powerpoint/2010/main" val="1834265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sélection des bons outils et logiciels est essentielle pour la création d'un dossier technique FPA. Choisir les outils appropriés peut grandement faciliter chaque étape du processus de documentation.</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19</a:t>
            </a:fld>
            <a:endParaRPr lang="fr-FR"/>
          </a:p>
        </p:txBody>
      </p:sp>
    </p:spTree>
    <p:extLst>
      <p:ext uri="{BB962C8B-B14F-4D97-AF65-F5344CB8AC3E}">
        <p14:creationId xmlns:p14="http://schemas.microsoft.com/office/powerpoint/2010/main" val="1423543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existe de nombreux logiciels de modélisation et d'animation qui peuvent aider à créer des représentations visuelles de votre projet. Nous examinerons les options populaires et leurs fonctionnalités.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20</a:t>
            </a:fld>
            <a:endParaRPr lang="fr-FR"/>
          </a:p>
        </p:txBody>
      </p:sp>
    </p:spTree>
    <p:extLst>
      <p:ext uri="{BB962C8B-B14F-4D97-AF65-F5344CB8AC3E}">
        <p14:creationId xmlns:p14="http://schemas.microsoft.com/office/powerpoint/2010/main" val="3071961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outils de gestion de projet et de documentation sont essentiels pour suivre l'avancement et assurer la collaboration. Nous discuterons des plateformes qui facilitent la gestion des projets techniques.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21</a:t>
            </a:fld>
            <a:endParaRPr lang="fr-FR"/>
          </a:p>
        </p:txBody>
      </p:sp>
    </p:spTree>
    <p:extLst>
      <p:ext uri="{BB962C8B-B14F-4D97-AF65-F5344CB8AC3E}">
        <p14:creationId xmlns:p14="http://schemas.microsoft.com/office/powerpoint/2010/main" val="4212804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plateformes collaboratives permettent aux équipes de travailler ensemble efficacement, même à distance. Nous explorerons les meilleures solutions pour le travail d'équipe sur un dossier technique.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22</a:t>
            </a:fld>
            <a:endParaRPr lang="fr-FR"/>
          </a:p>
        </p:txBody>
      </p:sp>
    </p:spTree>
    <p:extLst>
      <p:ext uri="{BB962C8B-B14F-4D97-AF65-F5344CB8AC3E}">
        <p14:creationId xmlns:p14="http://schemas.microsoft.com/office/powerpoint/2010/main" val="176590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exemples et études de cas sont des outils précieux pour illustrer les concepts discutés. Nous analyserons des dossiers techniques réussis et tirerons des leçons des projets antérieurs.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23</a:t>
            </a:fld>
            <a:endParaRPr lang="fr-FR"/>
          </a:p>
        </p:txBody>
      </p:sp>
    </p:spTree>
    <p:extLst>
      <p:ext uri="{BB962C8B-B14F-4D97-AF65-F5344CB8AC3E}">
        <p14:creationId xmlns:p14="http://schemas.microsoft.com/office/powerpoint/2010/main" val="1144780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L'analyse de dossiers techniques réussis nous offre une perspective sur ce qui fonctionne bien. Nous examinerons les éléments communs qui ont contribué à leur succès.</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24</a:t>
            </a:fld>
            <a:endParaRPr lang="fr-FR"/>
          </a:p>
        </p:txBody>
      </p:sp>
    </p:spTree>
    <p:extLst>
      <p:ext uri="{BB962C8B-B14F-4D97-AF65-F5344CB8AC3E}">
        <p14:creationId xmlns:p14="http://schemas.microsoft.com/office/powerpoint/2010/main" val="601542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études de cas spécifiques à différents secteurs nous permettent de voir comment le dossier technique FPA est appliqué dans divers contextes. Nous explorerons plusieurs exemples pour illustrer cette diversité.</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25</a:t>
            </a:fld>
            <a:endParaRPr lang="fr-FR"/>
          </a:p>
        </p:txBody>
      </p:sp>
    </p:spTree>
    <p:extLst>
      <p:ext uri="{BB962C8B-B14F-4D97-AF65-F5344CB8AC3E}">
        <p14:creationId xmlns:p14="http://schemas.microsoft.com/office/powerpoint/2010/main" val="2517619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conclusion, constituer un dossier technique FPA animé est un processus clé qui nécessite une attention particulière aux détails et une organisation soignée. En suivant les étapes et les bonnes pratiques abordées, vous serez en mesure de créer un dossier technique efficace et conforme.</a:t>
            </a:r>
          </a:p>
        </p:txBody>
      </p:sp>
      <p:sp>
        <p:nvSpPr>
          <p:cNvPr id="4" name="Espace réservé du numéro de diapositive 3"/>
          <p:cNvSpPr>
            <a:spLocks noGrp="1"/>
          </p:cNvSpPr>
          <p:nvPr>
            <p:ph type="sldNum" sz="quarter" idx="5"/>
          </p:nvPr>
        </p:nvSpPr>
        <p:spPr/>
        <p:txBody>
          <a:bodyPr/>
          <a:lstStyle/>
          <a:p>
            <a:fld id="{DA0E59F8-AE3B-437B-8AE9-A01A339C7E2A}" type="slidenum">
              <a:rPr lang="fr-FR" smtClean="0"/>
              <a:t>26</a:t>
            </a:fld>
            <a:endParaRPr lang="fr-FR"/>
          </a:p>
        </p:txBody>
      </p:sp>
    </p:spTree>
    <p:extLst>
      <p:ext uri="{BB962C8B-B14F-4D97-AF65-F5344CB8AC3E}">
        <p14:creationId xmlns:p14="http://schemas.microsoft.com/office/powerpoint/2010/main" val="1472883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189475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99424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235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285839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72076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635910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32684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3701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136369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99047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5/19/2025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382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5/19/2025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533432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 3" descr="Graphique financier numérique">
            <a:extLst>
              <a:ext uri="{FF2B5EF4-FFF2-40B4-BE49-F238E27FC236}">
                <a16:creationId xmlns:a16="http://schemas.microsoft.com/office/drawing/2014/main" id="{8CF757F9-6BD9-4BDE-A644-C8A8E5D4B426}"/>
              </a:ext>
            </a:extLst>
          </p:cNvPr>
          <p:cNvPicPr>
            <a:picLocks noChangeAspect="1"/>
          </p:cNvPicPr>
          <p:nvPr/>
        </p:nvPicPr>
        <p:blipFill>
          <a:blip r:embed="rId3"/>
          <a:srcRect/>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AAB476BF-4EE2-5243-CABB-6CC72C39B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D0F8A54E-FDC7-0823-1A62-44920BAB3799}"/>
              </a:ext>
            </a:extLst>
          </p:cNvPr>
          <p:cNvSpPr>
            <a:spLocks noGrp="1"/>
          </p:cNvSpPr>
          <p:nvPr>
            <p:ph type="ctrTitle"/>
          </p:nvPr>
        </p:nvSpPr>
        <p:spPr>
          <a:xfrm>
            <a:off x="7306780" y="978409"/>
            <a:ext cx="4496529" cy="3678268"/>
          </a:xfrm>
        </p:spPr>
        <p:txBody>
          <a:bodyPr anchor="t">
            <a:normAutofit/>
          </a:bodyPr>
          <a:lstStyle/>
          <a:p>
            <a:pPr>
              <a:lnSpc>
                <a:spcPct val="90000"/>
              </a:lnSpc>
            </a:pPr>
            <a:r>
              <a:rPr lang="fr-FR" sz="5100"/>
              <a:t>Constituer un dossier technique FPA animé : Guide complet</a:t>
            </a:r>
          </a:p>
        </p:txBody>
      </p:sp>
      <p:sp>
        <p:nvSpPr>
          <p:cNvPr id="3" name="Sous-titre 2">
            <a:extLst>
              <a:ext uri="{FF2B5EF4-FFF2-40B4-BE49-F238E27FC236}">
                <a16:creationId xmlns:a16="http://schemas.microsoft.com/office/drawing/2014/main" id="{90F60E72-6567-0A8A-FDC4-A1A0BAB18F35}"/>
              </a:ext>
            </a:extLst>
          </p:cNvPr>
          <p:cNvSpPr>
            <a:spLocks noGrp="1"/>
          </p:cNvSpPr>
          <p:nvPr>
            <p:ph type="subTitle" idx="1"/>
          </p:nvPr>
        </p:nvSpPr>
        <p:spPr>
          <a:xfrm>
            <a:off x="7303288" y="4729138"/>
            <a:ext cx="4488812" cy="1150453"/>
          </a:xfrm>
        </p:spPr>
        <p:txBody>
          <a:bodyPr anchor="b">
            <a:normAutofit/>
          </a:bodyPr>
          <a:lstStyle/>
          <a:p>
            <a:r>
              <a:rPr lang="fr-FR"/>
              <a:t>Outils essentiels pour créer des documents techniques efficaces</a:t>
            </a:r>
          </a:p>
        </p:txBody>
      </p:sp>
      <p:sp>
        <p:nvSpPr>
          <p:cNvPr id="13" name="Rectangle 12">
            <a:extLst>
              <a:ext uri="{FF2B5EF4-FFF2-40B4-BE49-F238E27FC236}">
                <a16:creationId xmlns:a16="http://schemas.microsoft.com/office/drawing/2014/main" id="{20D28EA4-6F96-F7C6-1D07-5BA5C2738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6781" y="508090"/>
            <a:ext cx="449275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5" name="Rectangle 14">
            <a:extLst>
              <a:ext uri="{FF2B5EF4-FFF2-40B4-BE49-F238E27FC236}">
                <a16:creationId xmlns:a16="http://schemas.microsoft.com/office/drawing/2014/main" id="{FDFF93C5-0576-D227-80A7-4CFBA879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0119" y="6209925"/>
            <a:ext cx="449275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9066127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9E2FDC95-B3B9-9A37-BB61-9889DEE183EC}"/>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Points de l'Agenda</a:t>
            </a:r>
          </a:p>
        </p:txBody>
      </p:sp>
      <p:pic>
        <p:nvPicPr>
          <p:cNvPr id="5" name="Espace réservé du contenu 4" descr="Stylos et règles">
            <a:extLst>
              <a:ext uri="{FF2B5EF4-FFF2-40B4-BE49-F238E27FC236}">
                <a16:creationId xmlns:a16="http://schemas.microsoft.com/office/drawing/2014/main" id="{5FC80700-1305-46AC-A1D5-B7FE3AD04A70}"/>
              </a:ext>
            </a:extLst>
          </p:cNvPr>
          <p:cNvPicPr>
            <a:picLocks noGrp="1" noChangeAspect="1"/>
          </p:cNvPicPr>
          <p:nvPr>
            <p:ph sz="half" idx="1"/>
          </p:nvPr>
        </p:nvPicPr>
        <p:blipFill>
          <a:blip r:embed="rId3"/>
          <a:srcRect l="13945" r="20917" b="1"/>
          <a:stretch>
            <a:fillRect/>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C75E4E2F-A790-C622-27F1-C6B5EBC14F28}"/>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995160" y="2578608"/>
            <a:ext cx="4672584" cy="3767328"/>
          </a:xfrm>
        </p:spPr>
        <p:txBody>
          <a:bodyPr vert="horz" lIns="91440" tIns="45720" rIns="91440" bIns="45720" rtlCol="0">
            <a:normAutofit/>
          </a:bodyPr>
          <a:lstStyle/>
          <a:p>
            <a:r>
              <a:rPr lang="en-US"/>
              <a:t>Introduction au dossier technique FPA</a:t>
            </a:r>
          </a:p>
          <a:p>
            <a:r>
              <a:rPr lang="en-US"/>
              <a:t>Étapes de préparation du dossier technique</a:t>
            </a:r>
          </a:p>
          <a:p>
            <a:r>
              <a:rPr lang="en-US"/>
              <a:t>Contenu essentiel du dossier technique FPA</a:t>
            </a:r>
          </a:p>
          <a:p>
            <a:r>
              <a:rPr lang="en-US"/>
              <a:t>Normes et réglementations à respecter</a:t>
            </a:r>
          </a:p>
          <a:p>
            <a:r>
              <a:rPr lang="en-US"/>
              <a:t>Outils et logiciels pour constituer le dossier</a:t>
            </a:r>
          </a:p>
          <a:p>
            <a:r>
              <a:rPr lang="en-US"/>
              <a:t>Exemples et études de cas</a:t>
            </a:r>
          </a:p>
        </p:txBody>
      </p:sp>
    </p:spTree>
    <p:extLst>
      <p:ext uri="{BB962C8B-B14F-4D97-AF65-F5344CB8AC3E}">
        <p14:creationId xmlns:p14="http://schemas.microsoft.com/office/powerpoint/2010/main" val="3661282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4ACC29D0-87B7-9B9F-0273-7AECB4E6EB88}"/>
              </a:ext>
            </a:extLst>
          </p:cNvPr>
          <p:cNvSpPr>
            <a:spLocks noGrp="1"/>
          </p:cNvSpPr>
          <p:nvPr>
            <p:ph type="ctrTitle"/>
          </p:nvPr>
        </p:nvSpPr>
        <p:spPr>
          <a:xfrm>
            <a:off x="521208" y="1211766"/>
            <a:ext cx="7237052" cy="4727988"/>
          </a:xfrm>
        </p:spPr>
        <p:txBody>
          <a:bodyPr anchor="b">
            <a:normAutofit/>
          </a:bodyPr>
          <a:lstStyle/>
          <a:p>
            <a:r>
              <a:rPr lang="fr-FR" sz="7400"/>
              <a:t>Introduction au dossier technique FPA</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20142005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00568137-CC5A-9D98-D1A3-FC60549BE93B}"/>
              </a:ext>
            </a:extLst>
          </p:cNvPr>
          <p:cNvSpPr>
            <a:spLocks noGrp="1"/>
          </p:cNvSpPr>
          <p:nvPr>
            <p:ph type="title"/>
          </p:nvPr>
        </p:nvSpPr>
        <p:spPr>
          <a:xfrm>
            <a:off x="6995160" y="978408"/>
            <a:ext cx="4745736" cy="1463040"/>
          </a:xfrm>
        </p:spPr>
        <p:txBody>
          <a:bodyPr vert="horz" lIns="91440" tIns="45720" rIns="91440" bIns="45720" rtlCol="0" anchor="t">
            <a:normAutofit/>
          </a:bodyPr>
          <a:lstStyle/>
          <a:p>
            <a:pPr>
              <a:lnSpc>
                <a:spcPct val="90000"/>
              </a:lnSpc>
            </a:pPr>
            <a:r>
              <a:rPr lang="en-US" sz="3100" b="1" kern="1200">
                <a:solidFill>
                  <a:schemeClr val="tx1"/>
                </a:solidFill>
                <a:latin typeface="+mj-lt"/>
                <a:ea typeface="+mj-ea"/>
                <a:cs typeface="+mj-cs"/>
              </a:rPr>
              <a:t>Définition et importance du dossier technique FPA</a:t>
            </a:r>
          </a:p>
        </p:txBody>
      </p:sp>
      <p:pic>
        <p:nvPicPr>
          <p:cNvPr id="5" name="Espace réservé du contenu 4" descr="&quot;Ensemble d’icônes pour l’organisation.  Comprend des documents, des icônes de recherche, des dossiers, etc. Fichier raster haute résolution. Notez que toutes les images sont de ma propre conception.">
            <a:extLst>
              <a:ext uri="{FF2B5EF4-FFF2-40B4-BE49-F238E27FC236}">
                <a16:creationId xmlns:a16="http://schemas.microsoft.com/office/drawing/2014/main" id="{C3E5D81E-84F9-4D78-9B0F-C7F2FAF54AFA}"/>
              </a:ext>
            </a:extLst>
          </p:cNvPr>
          <p:cNvPicPr>
            <a:picLocks noGrp="1" noChangeAspect="1"/>
          </p:cNvPicPr>
          <p:nvPr>
            <p:ph sz="half" idx="1"/>
          </p:nvPr>
        </p:nvPicPr>
        <p:blipFill>
          <a:blip r:embed="rId3"/>
          <a:srcRect l="2414" r="-3" b="-3"/>
          <a:stretch>
            <a:fillRect/>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ce réservé du contenu 3">
            <a:extLst>
              <a:ext uri="{FF2B5EF4-FFF2-40B4-BE49-F238E27FC236}">
                <a16:creationId xmlns:a16="http://schemas.microsoft.com/office/drawing/2014/main" id="{4A6E738A-3627-EEBA-5E7C-07E655F3EE4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95160" y="2578608"/>
            <a:ext cx="4672584" cy="3767328"/>
          </a:xfrm>
        </p:spPr>
        <p:txBody>
          <a:bodyPr>
            <a:normAutofit/>
          </a:bodyPr>
          <a:lstStyle/>
          <a:p>
            <a:pPr marL="0" indent="0">
              <a:spcBef>
                <a:spcPts val="2500"/>
              </a:spcBef>
              <a:buNone/>
            </a:pPr>
            <a:r>
              <a:rPr lang="fr-FR" sz="1400" b="1"/>
              <a:t>Qu'est-ce qu'un dossier technique FPA?</a:t>
            </a:r>
          </a:p>
          <a:p>
            <a:pPr marL="0" lvl="1" indent="0">
              <a:buNone/>
            </a:pPr>
            <a:r>
              <a:rPr lang="fr-FR" sz="1400"/>
              <a:t>Un dossier technique FPA est un document essentiel qui rassemble toutes les informations nécessaires à la mise en œuvre d’un projet.</a:t>
            </a:r>
          </a:p>
          <a:p>
            <a:pPr marL="0" indent="0">
              <a:spcBef>
                <a:spcPts val="2500"/>
              </a:spcBef>
              <a:buNone/>
            </a:pPr>
            <a:r>
              <a:rPr lang="fr-FR" sz="1400" b="1"/>
              <a:t>Importance de la communication</a:t>
            </a:r>
          </a:p>
          <a:p>
            <a:pPr marL="0" lvl="1" indent="0">
              <a:buNone/>
            </a:pPr>
            <a:r>
              <a:rPr lang="fr-FR" sz="1400"/>
              <a:t>Il assure une bonne communication entre les équipes, facilitant ainsi la collaboration et l'efficacité des opérations.</a:t>
            </a:r>
          </a:p>
          <a:p>
            <a:pPr marL="0" indent="0">
              <a:spcBef>
                <a:spcPts val="2500"/>
              </a:spcBef>
              <a:buNone/>
            </a:pPr>
            <a:r>
              <a:rPr lang="fr-FR" sz="1400" b="1"/>
              <a:t>Conformité aux exigences</a:t>
            </a:r>
          </a:p>
          <a:p>
            <a:pPr marL="0" lvl="1" indent="0">
              <a:buNone/>
            </a:pPr>
            <a:r>
              <a:rPr lang="fr-FR" sz="1400"/>
              <a:t>Le dossier est crucial pour garantir que toutes les exigences du projet soient respectées tout au long de son cycle de vie.</a:t>
            </a:r>
          </a:p>
        </p:txBody>
      </p:sp>
    </p:spTree>
    <p:extLst>
      <p:ext uri="{BB962C8B-B14F-4D97-AF65-F5344CB8AC3E}">
        <p14:creationId xmlns:p14="http://schemas.microsoft.com/office/powerpoint/2010/main" val="1277205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5103CC-EF78-4964-389F-9987FD663382}"/>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Objectifs et applications du dossier technique</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ce réservé du contenu 4" descr="Illustration d’un énorme engrenage avec le texte « gestion de projet »">
            <a:extLst>
              <a:ext uri="{FF2B5EF4-FFF2-40B4-BE49-F238E27FC236}">
                <a16:creationId xmlns:a16="http://schemas.microsoft.com/office/drawing/2014/main" id="{12EA4C7F-0849-4C20-B7B5-15163582921A}"/>
              </a:ext>
            </a:extLst>
          </p:cNvPr>
          <p:cNvPicPr>
            <a:picLocks noGrp="1" noChangeAspect="1"/>
          </p:cNvPicPr>
          <p:nvPr>
            <p:ph sz="half" idx="1"/>
          </p:nvPr>
        </p:nvPicPr>
        <p:blipFill>
          <a:blip r:embed="rId3"/>
          <a:srcRect l="2502" r="2421" b="-3"/>
          <a:stretch>
            <a:fillRect/>
          </a:stretch>
        </p:blipFill>
        <p:spPr>
          <a:xfrm>
            <a:off x="517867" y="2834640"/>
            <a:ext cx="5020056" cy="3511296"/>
          </a:xfrm>
          <a:prstGeom prst="rect">
            <a:avLst/>
          </a:prstGeom>
        </p:spPr>
      </p:pic>
      <p:sp>
        <p:nvSpPr>
          <p:cNvPr id="4" name="Espace réservé du contenu 3">
            <a:extLst>
              <a:ext uri="{FF2B5EF4-FFF2-40B4-BE49-F238E27FC236}">
                <a16:creationId xmlns:a16="http://schemas.microsoft.com/office/drawing/2014/main" id="{FDC2FC37-0E3A-65A1-F6CD-20EEA8777F6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fr-FR" sz="1400" b="1"/>
              <a:t>Amélioration de la clarté des projets</a:t>
            </a:r>
          </a:p>
          <a:p>
            <a:pPr marL="0" lvl="1" indent="0">
              <a:buNone/>
            </a:pPr>
            <a:r>
              <a:rPr lang="fr-FR" sz="1400"/>
              <a:t>Un dossier technique FPA aide à rendre les projets plus clairs et compréhensibles pour toutes les parties prenantes impliquées.</a:t>
            </a:r>
          </a:p>
          <a:p>
            <a:pPr marL="0" indent="0">
              <a:spcBef>
                <a:spcPts val="2500"/>
              </a:spcBef>
              <a:buNone/>
            </a:pPr>
            <a:r>
              <a:rPr lang="fr-FR" sz="1400" b="1"/>
              <a:t>Facilitation de la prise de décision</a:t>
            </a:r>
          </a:p>
          <a:p>
            <a:pPr marL="0" lvl="1" indent="0">
              <a:buNone/>
            </a:pPr>
            <a:r>
              <a:rPr lang="fr-FR" sz="1400"/>
              <a:t>Il facilite la prise de décision en fournissant des informations précises et pertinentes aux décideurs.</a:t>
            </a:r>
          </a:p>
          <a:p>
            <a:pPr marL="0" indent="0">
              <a:spcBef>
                <a:spcPts val="2500"/>
              </a:spcBef>
              <a:buNone/>
            </a:pPr>
            <a:r>
              <a:rPr lang="fr-FR" sz="1400" b="1"/>
              <a:t>Optimisation de la gestion des ressources</a:t>
            </a:r>
          </a:p>
          <a:p>
            <a:pPr marL="0" lvl="1" indent="0">
              <a:buNone/>
            </a:pPr>
            <a:r>
              <a:rPr lang="fr-FR" sz="1400"/>
              <a:t>Le dossier technique optimise la gestion des ressources, garantissant une utilisation efficace et productive.</a:t>
            </a:r>
          </a:p>
          <a:p>
            <a:pPr marL="0" indent="0">
              <a:spcBef>
                <a:spcPts val="2500"/>
              </a:spcBef>
              <a:buNone/>
            </a:pPr>
            <a:r>
              <a:rPr lang="fr-FR" sz="1400" b="1"/>
              <a:t>Applications dans divers domaines</a:t>
            </a:r>
          </a:p>
          <a:p>
            <a:pPr marL="0" lvl="1" indent="0">
              <a:buNone/>
            </a:pPr>
            <a:r>
              <a:rPr lang="fr-FR" sz="1400"/>
              <a:t>Les dossiers techniques sont appliqués dans des domaines variés comme la construction, le développement IT et l'ingénierie.</a:t>
            </a:r>
          </a:p>
        </p:txBody>
      </p:sp>
    </p:spTree>
    <p:extLst>
      <p:ext uri="{BB962C8B-B14F-4D97-AF65-F5344CB8AC3E}">
        <p14:creationId xmlns:p14="http://schemas.microsoft.com/office/powerpoint/2010/main" val="27167571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334479C-38A3-3308-B861-3EA130727BB0}"/>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Types de projets concernés par le dossier technique</a:t>
            </a:r>
          </a:p>
        </p:txBody>
      </p:sp>
      <p:pic>
        <p:nvPicPr>
          <p:cNvPr id="5" name="Espace réservé du contenu 4" descr="Salle de conseil avec projection sur écran LCD et modèle miniature de la ville.">
            <a:extLst>
              <a:ext uri="{FF2B5EF4-FFF2-40B4-BE49-F238E27FC236}">
                <a16:creationId xmlns:a16="http://schemas.microsoft.com/office/drawing/2014/main" id="{F1CC02E9-BAAA-4353-842C-6FD78406CA12}"/>
              </a:ext>
            </a:extLst>
          </p:cNvPr>
          <p:cNvPicPr>
            <a:picLocks noGrp="1" noChangeAspect="1"/>
          </p:cNvPicPr>
          <p:nvPr>
            <p:ph sz="half" idx="1"/>
          </p:nvPr>
        </p:nvPicPr>
        <p:blipFill>
          <a:blip r:embed="rId3"/>
          <a:srcRect l="43415" r="8312"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4C7D652F-8911-340B-E7CB-2873FF183B3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Projets d'infrastructure</a:t>
            </a:r>
          </a:p>
          <a:p>
            <a:pPr marL="0" lvl="1" indent="0">
              <a:buNone/>
            </a:pPr>
            <a:r>
              <a:rPr lang="fr-FR" sz="1400"/>
              <a:t>Les projets d'infrastructure nécessitent un dossier technique pour assurer une planification et une exécution efficaces. Ils peuvent inclure des ponts, routes et bâtiments.</a:t>
            </a:r>
          </a:p>
          <a:p>
            <a:pPr marL="0" indent="0">
              <a:spcBef>
                <a:spcPts val="2500"/>
              </a:spcBef>
              <a:buNone/>
            </a:pPr>
            <a:r>
              <a:rPr lang="fr-FR" sz="1400" b="1"/>
              <a:t>Développement de logiciels</a:t>
            </a:r>
          </a:p>
          <a:p>
            <a:pPr marL="0" lvl="1" indent="0">
              <a:buNone/>
            </a:pPr>
            <a:r>
              <a:rPr lang="fr-FR" sz="1400"/>
              <a:t>Les projets de développement de logiciels utilisent le dossier technique pour définir les spécifications, les fonctionnalités et les exigences. Cela garantit la qualité et la cohérence.</a:t>
            </a:r>
          </a:p>
          <a:p>
            <a:pPr marL="0" indent="0">
              <a:spcBef>
                <a:spcPts val="2500"/>
              </a:spcBef>
              <a:buNone/>
            </a:pPr>
            <a:r>
              <a:rPr lang="fr-FR" sz="1400" b="1"/>
              <a:t>Animation multimédia</a:t>
            </a:r>
          </a:p>
          <a:p>
            <a:pPr marL="0" lvl="1" indent="0">
              <a:buNone/>
            </a:pPr>
            <a:r>
              <a:rPr lang="fr-FR" sz="1400"/>
              <a:t>Les projets d'animation multimédia nécessitent un dossier technique pour établir les éléments visuels, sonores et narratifs, garantissant une expérience utilisateur harmonieuse.</a:t>
            </a:r>
          </a:p>
        </p:txBody>
      </p:sp>
    </p:spTree>
    <p:extLst>
      <p:ext uri="{BB962C8B-B14F-4D97-AF65-F5344CB8AC3E}">
        <p14:creationId xmlns:p14="http://schemas.microsoft.com/office/powerpoint/2010/main" val="1710153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D548AA57-937E-9A35-969E-1359AD531232}"/>
              </a:ext>
            </a:extLst>
          </p:cNvPr>
          <p:cNvSpPr>
            <a:spLocks noGrp="1"/>
          </p:cNvSpPr>
          <p:nvPr>
            <p:ph type="ctrTitle"/>
          </p:nvPr>
        </p:nvSpPr>
        <p:spPr>
          <a:xfrm>
            <a:off x="521208" y="1211766"/>
            <a:ext cx="7237052" cy="4727988"/>
          </a:xfrm>
        </p:spPr>
        <p:txBody>
          <a:bodyPr anchor="b">
            <a:normAutofit/>
          </a:bodyPr>
          <a:lstStyle/>
          <a:p>
            <a:r>
              <a:rPr lang="fr-FR" sz="7400"/>
              <a:t>Étapes de préparation du dossier technique</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64658540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83021CD-2928-5694-B52E-25D4ADAF4746}"/>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Identification des besoins et des objectifs du projet</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ce réservé du contenu 4" descr="Fléchette et ,,But&quot; sur fond rose">
            <a:extLst>
              <a:ext uri="{FF2B5EF4-FFF2-40B4-BE49-F238E27FC236}">
                <a16:creationId xmlns:a16="http://schemas.microsoft.com/office/drawing/2014/main" id="{7C8B2A0D-D4B8-4227-AA08-D351C386F8C4}"/>
              </a:ext>
            </a:extLst>
          </p:cNvPr>
          <p:cNvPicPr>
            <a:picLocks noGrp="1" noChangeAspect="1"/>
          </p:cNvPicPr>
          <p:nvPr>
            <p:ph sz="half" idx="1"/>
          </p:nvPr>
        </p:nvPicPr>
        <p:blipFill>
          <a:blip r:embed="rId3"/>
          <a:srcRect l="2821" r="1748" b="1"/>
          <a:stretch>
            <a:fillRect/>
          </a:stretch>
        </p:blipFill>
        <p:spPr>
          <a:xfrm>
            <a:off x="517867" y="2834640"/>
            <a:ext cx="5020056" cy="3511296"/>
          </a:xfrm>
          <a:prstGeom prst="rect">
            <a:avLst/>
          </a:prstGeom>
        </p:spPr>
      </p:pic>
      <p:sp>
        <p:nvSpPr>
          <p:cNvPr id="4" name="Espace réservé du contenu 3">
            <a:extLst>
              <a:ext uri="{FF2B5EF4-FFF2-40B4-BE49-F238E27FC236}">
                <a16:creationId xmlns:a16="http://schemas.microsoft.com/office/drawing/2014/main" id="{49909930-5B77-5B47-94C6-A4ADF77291A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fr-FR" sz="1400" b="1"/>
              <a:t>Définir les besoins du projet</a:t>
            </a:r>
          </a:p>
          <a:p>
            <a:pPr marL="0" lvl="1" indent="0">
              <a:buNone/>
            </a:pPr>
            <a:r>
              <a:rPr lang="fr-FR" sz="1400"/>
              <a:t>Il est crucial de comprendre et de documenter les besoins spécifiques du projet pour garantir son succès. Cela nécessite une communication efficace avec les parties prenantes.</a:t>
            </a:r>
          </a:p>
          <a:p>
            <a:pPr marL="0" indent="0">
              <a:spcBef>
                <a:spcPts val="2500"/>
              </a:spcBef>
              <a:buNone/>
            </a:pPr>
            <a:r>
              <a:rPr lang="fr-FR" sz="1400" b="1"/>
              <a:t>Objectifs clairs</a:t>
            </a:r>
          </a:p>
          <a:p>
            <a:pPr marL="0" lvl="1" indent="0">
              <a:buNone/>
            </a:pPr>
            <a:r>
              <a:rPr lang="fr-FR" sz="1400"/>
              <a:t>Les objectifs du projet doivent être clairs et mesurables pour guider l'équipe tout au long du développement. Cela aide à rester concentré sur les résultats attendus.</a:t>
            </a:r>
          </a:p>
          <a:p>
            <a:pPr marL="0" indent="0">
              <a:spcBef>
                <a:spcPts val="2500"/>
              </a:spcBef>
              <a:buNone/>
            </a:pPr>
            <a:r>
              <a:rPr lang="fr-FR" sz="1400" b="1"/>
              <a:t>Attentes des clients</a:t>
            </a:r>
          </a:p>
          <a:p>
            <a:pPr marL="0" lvl="1" indent="0">
              <a:buNone/>
            </a:pPr>
            <a:r>
              <a:rPr lang="fr-FR" sz="1400"/>
              <a:t>Comprendre les attentes des clients est essentiel pour s'assurer que les résultats livrés correspondent à leurs souhaits et besoins. Cela garantit la satisfaction client.</a:t>
            </a:r>
          </a:p>
        </p:txBody>
      </p:sp>
    </p:spTree>
    <p:extLst>
      <p:ext uri="{BB962C8B-B14F-4D97-AF65-F5344CB8AC3E}">
        <p14:creationId xmlns:p14="http://schemas.microsoft.com/office/powerpoint/2010/main" val="959402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C1D51EC4-9A69-1674-A229-6734D804F06E}"/>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Collecte des informations et des données nécessaires</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ce réservé du contenu 4" descr="Homme d’affaires lisant des rapports avec la plume à la main">
            <a:extLst>
              <a:ext uri="{FF2B5EF4-FFF2-40B4-BE49-F238E27FC236}">
                <a16:creationId xmlns:a16="http://schemas.microsoft.com/office/drawing/2014/main" id="{A6BEDAB4-9261-4521-A313-9C20CEE0E3C4}"/>
              </a:ext>
            </a:extLst>
          </p:cNvPr>
          <p:cNvPicPr>
            <a:picLocks noGrp="1" noChangeAspect="1"/>
          </p:cNvPicPr>
          <p:nvPr>
            <p:ph sz="half" idx="1"/>
          </p:nvPr>
        </p:nvPicPr>
        <p:blipFill>
          <a:blip r:embed="rId3"/>
          <a:srcRect r="4569" b="1"/>
          <a:stretch>
            <a:fillRect/>
          </a:stretch>
        </p:blipFill>
        <p:spPr>
          <a:xfrm>
            <a:off x="517867" y="2834640"/>
            <a:ext cx="5020056" cy="3511296"/>
          </a:xfrm>
          <a:prstGeom prst="rect">
            <a:avLst/>
          </a:prstGeom>
        </p:spPr>
      </p:pic>
      <p:sp>
        <p:nvSpPr>
          <p:cNvPr id="4" name="Espace réservé du contenu 3">
            <a:extLst>
              <a:ext uri="{FF2B5EF4-FFF2-40B4-BE49-F238E27FC236}">
                <a16:creationId xmlns:a16="http://schemas.microsoft.com/office/drawing/2014/main" id="{D193DAE4-329E-FD0B-0F5A-C324554BC08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fr-FR" sz="1400" b="1"/>
              <a:t>Importance des objectifs</a:t>
            </a:r>
          </a:p>
          <a:p>
            <a:pPr marL="0" lvl="1" indent="0">
              <a:buNone/>
            </a:pPr>
            <a:r>
              <a:rPr lang="fr-FR" sz="1400"/>
              <a:t>Définir des objectifs clairs est crucial pour orienter la collecte des informations et des données pertinentes pour le projet.</a:t>
            </a:r>
          </a:p>
          <a:p>
            <a:pPr marL="0" indent="0">
              <a:spcBef>
                <a:spcPts val="2500"/>
              </a:spcBef>
              <a:buNone/>
            </a:pPr>
            <a:r>
              <a:rPr lang="fr-FR" sz="1400" b="1"/>
              <a:t>Études de marché</a:t>
            </a:r>
          </a:p>
          <a:p>
            <a:pPr marL="0" lvl="1" indent="0">
              <a:buNone/>
            </a:pPr>
            <a:r>
              <a:rPr lang="fr-FR" sz="1400"/>
              <a:t>Les études de marché fournissent des insights précieux sur le marché cible et influencent les décisions stratégiques.</a:t>
            </a:r>
          </a:p>
          <a:p>
            <a:pPr marL="0" indent="0">
              <a:spcBef>
                <a:spcPts val="2500"/>
              </a:spcBef>
              <a:buNone/>
            </a:pPr>
            <a:r>
              <a:rPr lang="fr-FR" sz="1400" b="1"/>
              <a:t>Analyses de faisabilité</a:t>
            </a:r>
          </a:p>
          <a:p>
            <a:pPr marL="0" lvl="1" indent="0">
              <a:buNone/>
            </a:pPr>
            <a:r>
              <a:rPr lang="fr-FR" sz="1400"/>
              <a:t>Les analyses de faisabilité évaluent la viabilité du projet et identifient les risques potentiels.</a:t>
            </a:r>
          </a:p>
          <a:p>
            <a:pPr marL="0" indent="0">
              <a:spcBef>
                <a:spcPts val="2500"/>
              </a:spcBef>
              <a:buNone/>
            </a:pPr>
            <a:r>
              <a:rPr lang="fr-FR" sz="1400" b="1"/>
              <a:t>Données techniques</a:t>
            </a:r>
          </a:p>
          <a:p>
            <a:pPr marL="0" lvl="1" indent="0">
              <a:buNone/>
            </a:pPr>
            <a:r>
              <a:rPr lang="fr-FR" sz="1400"/>
              <a:t>Rassembler toutes les données techniques est essentiel pour soutenir le développement du projet avec des informations précises.</a:t>
            </a:r>
          </a:p>
        </p:txBody>
      </p:sp>
    </p:spTree>
    <p:extLst>
      <p:ext uri="{BB962C8B-B14F-4D97-AF65-F5344CB8AC3E}">
        <p14:creationId xmlns:p14="http://schemas.microsoft.com/office/powerpoint/2010/main" val="8539631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336B392-512C-3227-0A6B-980189113E87}"/>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Structuration et organisation du dossier</a:t>
            </a:r>
          </a:p>
        </p:txBody>
      </p:sp>
      <p:pic>
        <p:nvPicPr>
          <p:cNvPr id="5" name="Espace réservé du contenu 4" descr="Plusieurs pages d’un journal se sont déployées devant un journal flou.">
            <a:extLst>
              <a:ext uri="{FF2B5EF4-FFF2-40B4-BE49-F238E27FC236}">
                <a16:creationId xmlns:a16="http://schemas.microsoft.com/office/drawing/2014/main" id="{FF6E0452-EB54-4E80-BAA6-8F11A439E6DA}"/>
              </a:ext>
            </a:extLst>
          </p:cNvPr>
          <p:cNvPicPr>
            <a:picLocks noGrp="1" noChangeAspect="1"/>
          </p:cNvPicPr>
          <p:nvPr>
            <p:ph sz="half" idx="1"/>
          </p:nvPr>
        </p:nvPicPr>
        <p:blipFill>
          <a:blip r:embed="rId3"/>
          <a:srcRect l="50901" r="826"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3BB0B140-1C2D-9932-A46A-3E93A346A0C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Clarté de la structuration</a:t>
            </a:r>
          </a:p>
          <a:p>
            <a:pPr marL="0" lvl="1" indent="0">
              <a:buNone/>
            </a:pPr>
            <a:r>
              <a:rPr lang="fr-FR" sz="1400"/>
              <a:t>Une structuration claire permet aux utilisateurs de naviguer efficacement dans le dossier et de trouver les informations nécessaires rapidement.</a:t>
            </a:r>
          </a:p>
          <a:p>
            <a:pPr marL="0" indent="0">
              <a:spcBef>
                <a:spcPts val="2500"/>
              </a:spcBef>
              <a:buNone/>
            </a:pPr>
            <a:r>
              <a:rPr lang="fr-FR" sz="1400" b="1"/>
              <a:t>Logique de l'organisation</a:t>
            </a:r>
          </a:p>
          <a:p>
            <a:pPr marL="0" lvl="1" indent="0">
              <a:buNone/>
            </a:pPr>
            <a:r>
              <a:rPr lang="fr-FR" sz="1400"/>
              <a:t>Organiser les sections de manière logique aide à améliorer la compréhension et la fluidité de l'information présentée.</a:t>
            </a:r>
          </a:p>
          <a:p>
            <a:pPr marL="0" indent="0">
              <a:spcBef>
                <a:spcPts val="2500"/>
              </a:spcBef>
              <a:buNone/>
            </a:pPr>
            <a:r>
              <a:rPr lang="fr-FR" sz="1400" b="1"/>
              <a:t>Meilleures pratiques</a:t>
            </a:r>
          </a:p>
          <a:p>
            <a:pPr marL="0" lvl="1" indent="0">
              <a:buNone/>
            </a:pPr>
            <a:r>
              <a:rPr lang="fr-FR" sz="1400"/>
              <a:t>Nous examinerons les meilleures pratiques pour structurer un dossier technique afin d'optimiser son efficacité et sa clarté.</a:t>
            </a:r>
          </a:p>
        </p:txBody>
      </p:sp>
    </p:spTree>
    <p:extLst>
      <p:ext uri="{BB962C8B-B14F-4D97-AF65-F5344CB8AC3E}">
        <p14:creationId xmlns:p14="http://schemas.microsoft.com/office/powerpoint/2010/main" val="516736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2CF2765F-567C-C485-A048-2D276C657F39}"/>
              </a:ext>
            </a:extLst>
          </p:cNvPr>
          <p:cNvSpPr>
            <a:spLocks noGrp="1"/>
          </p:cNvSpPr>
          <p:nvPr>
            <p:ph type="ctrTitle"/>
          </p:nvPr>
        </p:nvSpPr>
        <p:spPr>
          <a:xfrm>
            <a:off x="521208" y="1211766"/>
            <a:ext cx="7237052" cy="4727988"/>
          </a:xfrm>
        </p:spPr>
        <p:txBody>
          <a:bodyPr anchor="b">
            <a:normAutofit/>
          </a:bodyPr>
          <a:lstStyle/>
          <a:p>
            <a:r>
              <a:rPr lang="fr-FR" sz="7400"/>
              <a:t>Contenu essentiel du dossier technique FPA</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73924215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6457A07-4119-45F3-F237-C1E490A47BF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sz="4100" b="1" kern="1200">
                <a:solidFill>
                  <a:schemeClr val="tx1"/>
                </a:solidFill>
                <a:latin typeface="+mj-lt"/>
                <a:ea typeface="+mj-ea"/>
                <a:cs typeface="+mj-cs"/>
              </a:rPr>
              <a:t>Description détaillée du projet et de l’animation</a:t>
            </a:r>
          </a:p>
        </p:txBody>
      </p:sp>
      <p:pic>
        <p:nvPicPr>
          <p:cNvPr id="5" name="Espace réservé du contenu 4" descr="Organigramme de dessin femelle">
            <a:extLst>
              <a:ext uri="{FF2B5EF4-FFF2-40B4-BE49-F238E27FC236}">
                <a16:creationId xmlns:a16="http://schemas.microsoft.com/office/drawing/2014/main" id="{A4819E29-C4AA-45D1-8D74-E12D81B1DAF2}"/>
              </a:ext>
            </a:extLst>
          </p:cNvPr>
          <p:cNvPicPr>
            <a:picLocks noGrp="1" noChangeAspect="1"/>
          </p:cNvPicPr>
          <p:nvPr>
            <p:ph sz="half" idx="1"/>
          </p:nvPr>
        </p:nvPicPr>
        <p:blipFill>
          <a:blip r:embed="rId3"/>
          <a:srcRect l="24634" r="27997"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6E27F9AB-2B60-9030-561D-86D8B8C047B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Description du projet</a:t>
            </a:r>
          </a:p>
          <a:p>
            <a:pPr marL="0" lvl="1" indent="0">
              <a:buNone/>
            </a:pPr>
            <a:r>
              <a:rPr lang="fr-FR" sz="1400"/>
              <a:t>Une description claire du projet permet de comprendre son objectif et ses résultats attendus. Cela facilite la communication entre les parties prenantes.</a:t>
            </a:r>
          </a:p>
          <a:p>
            <a:pPr marL="0" indent="0">
              <a:spcBef>
                <a:spcPts val="2500"/>
              </a:spcBef>
              <a:buNone/>
            </a:pPr>
            <a:r>
              <a:rPr lang="fr-FR" sz="1400" b="1"/>
              <a:t>Phases du projet</a:t>
            </a:r>
          </a:p>
          <a:p>
            <a:pPr marL="0" lvl="1" indent="0">
              <a:buNone/>
            </a:pPr>
            <a:r>
              <a:rPr lang="fr-FR" sz="1400"/>
              <a:t>Les différentes phases du projet doivent être clairement définies pour assurer une bonne gestion et un suivi efficace. Chaque phase a des objectifs spécifiques.</a:t>
            </a:r>
          </a:p>
          <a:p>
            <a:pPr marL="0" indent="0">
              <a:spcBef>
                <a:spcPts val="2500"/>
              </a:spcBef>
              <a:buNone/>
            </a:pPr>
            <a:r>
              <a:rPr lang="fr-FR" sz="1400" b="1"/>
              <a:t>Animations prévues</a:t>
            </a:r>
          </a:p>
          <a:p>
            <a:pPr marL="0" lvl="1" indent="0">
              <a:buNone/>
            </a:pPr>
            <a:r>
              <a:rPr lang="fr-FR" sz="1400"/>
              <a:t>Les animations prévues aident à visualiser le projet dans son ensemble et apportent une dimension dynamique à la présentation. Elles peuvent illustrer des concepts clés.</a:t>
            </a:r>
          </a:p>
        </p:txBody>
      </p:sp>
    </p:spTree>
    <p:extLst>
      <p:ext uri="{BB962C8B-B14F-4D97-AF65-F5344CB8AC3E}">
        <p14:creationId xmlns:p14="http://schemas.microsoft.com/office/powerpoint/2010/main" val="2609835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952E9F2-17EF-48B0-605F-39DE8AF1C0B2}"/>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Spécifications techniques et fonctionnelles</a:t>
            </a:r>
          </a:p>
        </p:txBody>
      </p:sp>
      <p:pic>
        <p:nvPicPr>
          <p:cNvPr id="5" name="Espace réservé du contenu 4" descr="Stylo technique, lunettes et règle sur un plan architectural et une feuille de papier vierge">
            <a:extLst>
              <a:ext uri="{FF2B5EF4-FFF2-40B4-BE49-F238E27FC236}">
                <a16:creationId xmlns:a16="http://schemas.microsoft.com/office/drawing/2014/main" id="{57A07C65-333E-4E54-889A-5E20B9D7FD1B}"/>
              </a:ext>
            </a:extLst>
          </p:cNvPr>
          <p:cNvPicPr>
            <a:picLocks noGrp="1" noChangeAspect="1"/>
          </p:cNvPicPr>
          <p:nvPr>
            <p:ph sz="half" idx="1"/>
          </p:nvPr>
        </p:nvPicPr>
        <p:blipFill>
          <a:blip r:embed="rId3"/>
          <a:srcRect l="32307" r="19420"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6A5515A1-9A77-51F2-AF68-F363D24A62B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Importance des spécifications</a:t>
            </a:r>
          </a:p>
          <a:p>
            <a:pPr marL="0" lvl="1" indent="0">
              <a:buNone/>
            </a:pPr>
            <a:r>
              <a:rPr lang="fr-FR" sz="1400"/>
              <a:t>Les spécifications techniques et fonctionnelles jouent un rôle crucial dans la direction du développement du projet.</a:t>
            </a:r>
          </a:p>
          <a:p>
            <a:pPr marL="0" indent="0">
              <a:spcBef>
                <a:spcPts val="2500"/>
              </a:spcBef>
              <a:buNone/>
            </a:pPr>
            <a:r>
              <a:rPr lang="fr-FR" sz="1400" b="1"/>
              <a:t>Exigences précises</a:t>
            </a:r>
          </a:p>
          <a:p>
            <a:pPr marL="0" lvl="1" indent="0">
              <a:buNone/>
            </a:pPr>
            <a:r>
              <a:rPr lang="fr-FR" sz="1400"/>
              <a:t>Elles détaillent les exigences précises qui doivent être satisfaites pour que le produit final soit conforme aux attentes.</a:t>
            </a:r>
          </a:p>
          <a:p>
            <a:pPr marL="0" indent="0">
              <a:spcBef>
                <a:spcPts val="2500"/>
              </a:spcBef>
              <a:buNone/>
            </a:pPr>
            <a:r>
              <a:rPr lang="fr-FR" sz="1400" b="1"/>
              <a:t>Alignement avec les besoins</a:t>
            </a:r>
          </a:p>
          <a:p>
            <a:pPr marL="0" lvl="1" indent="0">
              <a:buNone/>
            </a:pPr>
            <a:r>
              <a:rPr lang="fr-FR" sz="1400"/>
              <a:t>Les spécifications garantissent que le produit final répond aux besoins définis par les parties prenantes.</a:t>
            </a:r>
          </a:p>
        </p:txBody>
      </p:sp>
    </p:spTree>
    <p:extLst>
      <p:ext uri="{BB962C8B-B14F-4D97-AF65-F5344CB8AC3E}">
        <p14:creationId xmlns:p14="http://schemas.microsoft.com/office/powerpoint/2010/main" val="638655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E047C68-DE0D-AD32-4420-B3E1AAF97095}"/>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nSpc>
                <a:spcPct val="90000"/>
              </a:lnSpc>
            </a:pPr>
            <a:r>
              <a:rPr lang="en-US" sz="3100" b="1" kern="1200">
                <a:solidFill>
                  <a:schemeClr val="tx1"/>
                </a:solidFill>
                <a:latin typeface="+mj-lt"/>
                <a:ea typeface="+mj-ea"/>
                <a:cs typeface="+mj-cs"/>
              </a:rPr>
              <a:t>Documentation des ressources et des outils utilisés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2168E2DE-07BD-9957-6DE1-FE5393A070D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Importance de la documentation</a:t>
            </a:r>
          </a:p>
          <a:p>
            <a:pPr marL="0" lvl="1" indent="0">
              <a:buNone/>
            </a:pPr>
            <a:r>
              <a:rPr lang="fr-FR" sz="1400"/>
              <a:t>La documentation des ressources et outils aide à assurer une bonne gestion du projet et à éviter les malentendus.</a:t>
            </a:r>
          </a:p>
          <a:p>
            <a:pPr marL="0" indent="0">
              <a:spcBef>
                <a:spcPts val="2500"/>
              </a:spcBef>
              <a:buNone/>
            </a:pPr>
            <a:r>
              <a:rPr lang="fr-FR" sz="1400" b="1"/>
              <a:t>Types de ressources</a:t>
            </a:r>
          </a:p>
          <a:p>
            <a:pPr marL="0" lvl="1" indent="0">
              <a:buNone/>
            </a:pPr>
            <a:r>
              <a:rPr lang="fr-FR" sz="1400"/>
              <a:t>Cela comprend les logiciels, les équipements et les méthodologies essentiels au bon déroulement du projet.</a:t>
            </a:r>
          </a:p>
          <a:p>
            <a:pPr marL="0" indent="0">
              <a:spcBef>
                <a:spcPts val="2500"/>
              </a:spcBef>
              <a:buNone/>
            </a:pPr>
            <a:r>
              <a:rPr lang="fr-FR" sz="1400" b="1"/>
              <a:t>Contribution à la réalisation du projet</a:t>
            </a:r>
          </a:p>
          <a:p>
            <a:pPr marL="0" lvl="1" indent="0">
              <a:buNone/>
            </a:pPr>
            <a:r>
              <a:rPr lang="fr-FR" sz="1400"/>
              <a:t>Une bonne documentation contribue à la mise en œuvre efficace des ressources et des outils, facilitant le succès du projet.</a:t>
            </a:r>
          </a:p>
        </p:txBody>
      </p:sp>
      <p:pic>
        <p:nvPicPr>
          <p:cNvPr id="5" name="Espace réservé du contenu 4" descr="Le jeune homme tenant un stylo écrivant son objectif dans un cahier">
            <a:extLst>
              <a:ext uri="{FF2B5EF4-FFF2-40B4-BE49-F238E27FC236}">
                <a16:creationId xmlns:a16="http://schemas.microsoft.com/office/drawing/2014/main" id="{0F3C1024-5914-42FF-8181-B902A35B05C9}"/>
              </a:ext>
            </a:extLst>
          </p:cNvPr>
          <p:cNvPicPr>
            <a:picLocks noGrp="1" noChangeAspect="1"/>
          </p:cNvPicPr>
          <p:nvPr>
            <p:ph sz="half" idx="1"/>
          </p:nvPr>
        </p:nvPicPr>
        <p:blipFill>
          <a:blip r:embed="rId3"/>
          <a:srcRect l="31645" r="21757"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543507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C3F4901D-A3E3-EA79-9D3C-268518C76EA6}"/>
              </a:ext>
            </a:extLst>
          </p:cNvPr>
          <p:cNvSpPr>
            <a:spLocks noGrp="1"/>
          </p:cNvSpPr>
          <p:nvPr>
            <p:ph type="ctrTitle"/>
          </p:nvPr>
        </p:nvSpPr>
        <p:spPr>
          <a:xfrm>
            <a:off x="521208" y="1211766"/>
            <a:ext cx="7237052" cy="4727988"/>
          </a:xfrm>
        </p:spPr>
        <p:txBody>
          <a:bodyPr anchor="b">
            <a:normAutofit/>
          </a:bodyPr>
          <a:lstStyle/>
          <a:p>
            <a:r>
              <a:rPr lang="fr-FR" sz="6800"/>
              <a:t>Normes et réglementations à respecter</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36406504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602AA95-A8DC-D1BE-65AF-61EBE15B5756}"/>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Normes de qualité et de sécurité</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7BA8037F-30DE-540F-334D-EAAD53F7464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Importance des normes élevées</a:t>
            </a:r>
          </a:p>
          <a:p>
            <a:pPr marL="0" lvl="1" indent="0">
              <a:buNone/>
            </a:pPr>
            <a:r>
              <a:rPr lang="fr-FR" sz="1400"/>
              <a:t>Les normes de qualité et de sécurité sont essentielles pour garantir la réussite d'un projet en respectant des critères stricts.</a:t>
            </a:r>
          </a:p>
          <a:p>
            <a:pPr marL="0" indent="0">
              <a:spcBef>
                <a:spcPts val="2500"/>
              </a:spcBef>
              <a:buNone/>
            </a:pPr>
            <a:r>
              <a:rPr lang="fr-FR" sz="1400" b="1"/>
              <a:t>Audits réguliers</a:t>
            </a:r>
          </a:p>
          <a:p>
            <a:pPr marL="0" lvl="1" indent="0">
              <a:buNone/>
            </a:pPr>
            <a:r>
              <a:rPr lang="fr-FR" sz="1400"/>
              <a:t>Des audits réguliers sont nécessaires pour vérifier la conformité avec les normes établies et assurer la qualité du projet.</a:t>
            </a:r>
          </a:p>
          <a:p>
            <a:pPr marL="0" indent="0">
              <a:spcBef>
                <a:spcPts val="2500"/>
              </a:spcBef>
              <a:buNone/>
            </a:pPr>
            <a:r>
              <a:rPr lang="fr-FR" sz="1400" b="1"/>
              <a:t>Vérifications des exigences</a:t>
            </a:r>
          </a:p>
          <a:p>
            <a:pPr marL="0" lvl="1" indent="0">
              <a:buNone/>
            </a:pPr>
            <a:r>
              <a:rPr lang="fr-FR" sz="1400"/>
              <a:t>Les vérifications aident à s'assurer que toutes les exigences du projet sont respectées et que les standards sont maintenus.</a:t>
            </a:r>
          </a:p>
        </p:txBody>
      </p:sp>
      <p:pic>
        <p:nvPicPr>
          <p:cNvPr id="5" name="Espace réservé du contenu 4" descr="un nouveau contrat de travail">
            <a:extLst>
              <a:ext uri="{FF2B5EF4-FFF2-40B4-BE49-F238E27FC236}">
                <a16:creationId xmlns:a16="http://schemas.microsoft.com/office/drawing/2014/main" id="{278D2A23-0A7E-42EE-B468-375D4C3EC8AA}"/>
              </a:ext>
            </a:extLst>
          </p:cNvPr>
          <p:cNvPicPr>
            <a:picLocks noGrp="1" noChangeAspect="1"/>
          </p:cNvPicPr>
          <p:nvPr>
            <p:ph sz="half" idx="1"/>
          </p:nvPr>
        </p:nvPicPr>
        <p:blipFill>
          <a:blip r:embed="rId3"/>
          <a:srcRect l="48469" r="4933"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879765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C8721A6E-E1FD-6F20-1810-2BE3F369A0A1}"/>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100" b="1" kern="1200">
                <a:solidFill>
                  <a:schemeClr val="tx1"/>
                </a:solidFill>
                <a:latin typeface="+mj-lt"/>
                <a:ea typeface="+mj-ea"/>
                <a:cs typeface="+mj-cs"/>
              </a:rPr>
              <a:t>Conformité aux réglementations locales et internationales</a:t>
            </a:r>
          </a:p>
        </p:txBody>
      </p:sp>
      <p:pic>
        <p:nvPicPr>
          <p:cNvPr id="5" name="Espace réservé du contenu 4" descr="Retours d’enquête de satisfaction client">
            <a:extLst>
              <a:ext uri="{FF2B5EF4-FFF2-40B4-BE49-F238E27FC236}">
                <a16:creationId xmlns:a16="http://schemas.microsoft.com/office/drawing/2014/main" id="{BF43BFFD-9CCC-425C-8AE9-8F8A1E7D486C}"/>
              </a:ext>
            </a:extLst>
          </p:cNvPr>
          <p:cNvPicPr>
            <a:picLocks noGrp="1" noChangeAspect="1"/>
          </p:cNvPicPr>
          <p:nvPr>
            <p:ph sz="half" idx="1"/>
          </p:nvPr>
        </p:nvPicPr>
        <p:blipFill>
          <a:blip r:embed="rId3"/>
          <a:srcRect l="15463" r="36265"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C7AC47DF-3F7C-EFAA-F98A-876A6D2CE69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Importance de la conformité</a:t>
            </a:r>
          </a:p>
          <a:p>
            <a:pPr marL="0" lvl="1" indent="0">
              <a:buNone/>
            </a:pPr>
            <a:r>
              <a:rPr lang="fr-FR" sz="1400"/>
              <a:t>La conformité aux réglementations est cruciale pour éviter des sanctions légales et maintenir la réputation de votre entreprise.</a:t>
            </a:r>
          </a:p>
          <a:p>
            <a:pPr marL="0" indent="0">
              <a:spcBef>
                <a:spcPts val="2500"/>
              </a:spcBef>
              <a:buNone/>
            </a:pPr>
            <a:r>
              <a:rPr lang="fr-FR" sz="1400" b="1"/>
              <a:t>Réglementations locales</a:t>
            </a:r>
          </a:p>
          <a:p>
            <a:pPr marL="0" lvl="1" indent="0">
              <a:buNone/>
            </a:pPr>
            <a:r>
              <a:rPr lang="fr-FR" sz="1400"/>
              <a:t>Les réglementations locales doivent être respectées pour garantir le bon fonctionnement de votre entreprise au niveau communautaire.</a:t>
            </a:r>
          </a:p>
          <a:p>
            <a:pPr marL="0" indent="0">
              <a:spcBef>
                <a:spcPts val="2500"/>
              </a:spcBef>
              <a:buNone/>
            </a:pPr>
            <a:r>
              <a:rPr lang="fr-FR" sz="1400" b="1"/>
              <a:t>Réglementations internationales</a:t>
            </a:r>
          </a:p>
          <a:p>
            <a:pPr marL="0" lvl="1" indent="0">
              <a:buNone/>
            </a:pPr>
            <a:r>
              <a:rPr lang="fr-FR" sz="1400"/>
              <a:t>Les réglementations internationales doivent également être prises en compte pour les activités commerciales à l'étranger et les échanges transfrontaliers.</a:t>
            </a:r>
          </a:p>
        </p:txBody>
      </p:sp>
    </p:spTree>
    <p:extLst>
      <p:ext uri="{BB962C8B-B14F-4D97-AF65-F5344CB8AC3E}">
        <p14:creationId xmlns:p14="http://schemas.microsoft.com/office/powerpoint/2010/main" val="1084296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4D165DF-1580-9093-34AB-0EB84AC5D0E4}"/>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nSpc>
                <a:spcPct val="90000"/>
              </a:lnSpc>
            </a:pPr>
            <a:r>
              <a:rPr lang="en-US" sz="3400" b="1" kern="1200">
                <a:solidFill>
                  <a:schemeClr val="tx1"/>
                </a:solidFill>
                <a:latin typeface="+mj-lt"/>
                <a:ea typeface="+mj-ea"/>
                <a:cs typeface="+mj-cs"/>
              </a:rPr>
              <a:t>Bonnes pratiques en matière de documentation technique</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6E7AD6C4-8FEA-E671-A885-32C68A8A6A1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Importance de la documentation</a:t>
            </a:r>
          </a:p>
          <a:p>
            <a:pPr marL="0" lvl="1" indent="0">
              <a:buNone/>
            </a:pPr>
            <a:r>
              <a:rPr lang="fr-FR" sz="1400"/>
              <a:t>Une documentation technique bien écrite améliore la compréhension des projets et facilite la collaboration au sein des équipes.</a:t>
            </a:r>
          </a:p>
          <a:p>
            <a:pPr marL="0" indent="0">
              <a:spcBef>
                <a:spcPts val="2500"/>
              </a:spcBef>
              <a:buNone/>
            </a:pPr>
            <a:r>
              <a:rPr lang="fr-FR" sz="1400" b="1"/>
              <a:t>Méthodes efficaces</a:t>
            </a:r>
          </a:p>
          <a:p>
            <a:pPr marL="0" lvl="1" indent="0">
              <a:buNone/>
            </a:pPr>
            <a:r>
              <a:rPr lang="fr-FR" sz="1400"/>
              <a:t>Nous examinerons plusieurs méthodes efficaces pour documenter des projets, garantissant un dossier clair et complet.</a:t>
            </a:r>
          </a:p>
          <a:p>
            <a:pPr marL="0" indent="0">
              <a:spcBef>
                <a:spcPts val="2500"/>
              </a:spcBef>
              <a:buNone/>
            </a:pPr>
            <a:r>
              <a:rPr lang="fr-FR" sz="1400" b="1"/>
              <a:t>Clarté et accessibilité</a:t>
            </a:r>
          </a:p>
          <a:p>
            <a:pPr marL="0" lvl="1" indent="0">
              <a:buNone/>
            </a:pPr>
            <a:r>
              <a:rPr lang="fr-FR" sz="1400"/>
              <a:t>La clarté et l'accessibilité de la documentation technique sont essentielles pour la réussite des projets et leur maintien à jour.</a:t>
            </a:r>
          </a:p>
        </p:txBody>
      </p:sp>
      <p:pic>
        <p:nvPicPr>
          <p:cNvPr id="5" name="Espace réservé du contenu 4" descr="Vue de dessus d’un bureau en bois avec un clavier blanc, un plan de dessin et une boussole, et des stylos.">
            <a:extLst>
              <a:ext uri="{FF2B5EF4-FFF2-40B4-BE49-F238E27FC236}">
                <a16:creationId xmlns:a16="http://schemas.microsoft.com/office/drawing/2014/main" id="{87CCF2B9-51F8-4683-8089-6807413D8470}"/>
              </a:ext>
            </a:extLst>
          </p:cNvPr>
          <p:cNvPicPr>
            <a:picLocks noGrp="1" noChangeAspect="1"/>
          </p:cNvPicPr>
          <p:nvPr>
            <p:ph sz="half" idx="1"/>
          </p:nvPr>
        </p:nvPicPr>
        <p:blipFill>
          <a:blip r:embed="rId3"/>
          <a:srcRect l="6322" r="47080"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311096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2DDD0065-81E6-4D2C-1C9E-989571B704FD}"/>
              </a:ext>
            </a:extLst>
          </p:cNvPr>
          <p:cNvSpPr>
            <a:spLocks noGrp="1"/>
          </p:cNvSpPr>
          <p:nvPr>
            <p:ph type="ctrTitle"/>
          </p:nvPr>
        </p:nvSpPr>
        <p:spPr>
          <a:xfrm>
            <a:off x="521208" y="1211766"/>
            <a:ext cx="7237052" cy="4727988"/>
          </a:xfrm>
        </p:spPr>
        <p:txBody>
          <a:bodyPr anchor="b">
            <a:normAutofit/>
          </a:bodyPr>
          <a:lstStyle/>
          <a:p>
            <a:r>
              <a:rPr lang="fr-FR" sz="7400"/>
              <a:t>Outils et logiciels pour constituer le dossier</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54670481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CE3D434E-D121-592C-4F13-223871DD4D29}"/>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Logiciels de modélisation et d’animation</a:t>
            </a:r>
          </a:p>
        </p:txBody>
      </p:sp>
      <p:pic>
        <p:nvPicPr>
          <p:cNvPr id="5" name="Espace réservé du contenu 4" descr="Ecrans d’ordinateur en laboratoire. Modèles et données d’ADN">
            <a:extLst>
              <a:ext uri="{FF2B5EF4-FFF2-40B4-BE49-F238E27FC236}">
                <a16:creationId xmlns:a16="http://schemas.microsoft.com/office/drawing/2014/main" id="{1F9BF277-69FD-48BC-8D24-B323E78F725B}"/>
              </a:ext>
            </a:extLst>
          </p:cNvPr>
          <p:cNvPicPr>
            <a:picLocks noGrp="1" noChangeAspect="1"/>
          </p:cNvPicPr>
          <p:nvPr>
            <p:ph sz="half" idx="1"/>
          </p:nvPr>
        </p:nvPicPr>
        <p:blipFill>
          <a:blip r:embed="rId3"/>
          <a:srcRect l="35458" r="26394"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01A66750-290B-5E2A-B647-36906C76F8F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Options de logiciels populaires</a:t>
            </a:r>
          </a:p>
          <a:p>
            <a:pPr marL="0" lvl="1" indent="0">
              <a:buNone/>
            </a:pPr>
            <a:r>
              <a:rPr lang="fr-FR" sz="1400"/>
              <a:t>Il existe plusieurs logiciels de modélisation et d’animation populaires qui offrent différentes fonctionnalités adaptées aux besoins des utilisateurs.</a:t>
            </a:r>
          </a:p>
          <a:p>
            <a:pPr marL="0" indent="0">
              <a:spcBef>
                <a:spcPts val="2500"/>
              </a:spcBef>
              <a:buNone/>
            </a:pPr>
            <a:r>
              <a:rPr lang="fr-FR" sz="1400" b="1"/>
              <a:t>Fonctionnalités des outils</a:t>
            </a:r>
          </a:p>
          <a:p>
            <a:pPr marL="0" lvl="1" indent="0">
              <a:buNone/>
            </a:pPr>
            <a:r>
              <a:rPr lang="fr-FR" sz="1400"/>
              <a:t>Chaque logiciel de modélisation et d’animation dispose d’outils et de fonctionnalités uniques pour répondre aux besoins créatifs des utilisateurs.</a:t>
            </a:r>
          </a:p>
          <a:p>
            <a:pPr marL="0" indent="0">
              <a:spcBef>
                <a:spcPts val="2500"/>
              </a:spcBef>
              <a:buNone/>
            </a:pPr>
            <a:r>
              <a:rPr lang="fr-FR" sz="1400" b="1"/>
              <a:t>Création de représentations visuelles</a:t>
            </a:r>
          </a:p>
          <a:p>
            <a:pPr marL="0" lvl="1" indent="0">
              <a:buNone/>
            </a:pPr>
            <a:r>
              <a:rPr lang="fr-FR" sz="1400"/>
              <a:t>Ces logiciels permettent aux utilisateurs de créer des représentations visuelles impressionnantes pour leurs projets, que ce soit pour le cinéma, les jeux ou l'architecture.</a:t>
            </a:r>
          </a:p>
        </p:txBody>
      </p:sp>
    </p:spTree>
    <p:extLst>
      <p:ext uri="{BB962C8B-B14F-4D97-AF65-F5344CB8AC3E}">
        <p14:creationId xmlns:p14="http://schemas.microsoft.com/office/powerpoint/2010/main" val="2366556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7ADF2AA8-973A-4E05-92F6-076DD5FAFD12}"/>
              </a:ext>
            </a:extLst>
          </p:cNvPr>
          <p:cNvSpPr>
            <a:spLocks noGrp="1"/>
          </p:cNvSpPr>
          <p:nvPr>
            <p:ph type="title"/>
          </p:nvPr>
        </p:nvSpPr>
        <p:spPr>
          <a:xfrm>
            <a:off x="521208" y="978408"/>
            <a:ext cx="3410712" cy="5376672"/>
          </a:xfrm>
        </p:spPr>
        <p:txBody>
          <a:bodyPr>
            <a:normAutofit/>
          </a:bodyPr>
          <a:lstStyle/>
          <a:p>
            <a:r>
              <a:rPr lang="fr-FR" sz="3400"/>
              <a:t>Outils de gestion de projet et de documentation</a:t>
            </a:r>
          </a:p>
        </p:txBody>
      </p:sp>
      <p:graphicFrame>
        <p:nvGraphicFramePr>
          <p:cNvPr id="4" name="Espace réservé du contenu 4">
            <a:extLst>
              <a:ext uri="{FF2B5EF4-FFF2-40B4-BE49-F238E27FC236}">
                <a16:creationId xmlns:a16="http://schemas.microsoft.com/office/drawing/2014/main" id="{BBDA0198-6AD8-486B-AA14-C172E958C5F0}"/>
              </a:ext>
            </a:extLst>
          </p:cNvPr>
          <p:cNvGraphicFramePr>
            <a:graphicFrameLocks noGrp="1"/>
          </p:cNvGraphicFramePr>
          <p:nvPr>
            <p:ph idx="1"/>
            <p:extLst>
              <p:ext uri="{D42A27DB-BD31-4B8C-83A1-F6EECF244321}">
                <p14:modId xmlns:p14="http://schemas.microsoft.com/office/powerpoint/2010/main" val="280502396"/>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20290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5834DE6-4DDB-AC64-3946-FCF5B74138A1}"/>
              </a:ext>
            </a:extLst>
          </p:cNvPr>
          <p:cNvSpPr>
            <a:spLocks noGrp="1"/>
          </p:cNvSpPr>
          <p:nvPr>
            <p:ph type="title"/>
          </p:nvPr>
        </p:nvSpPr>
        <p:spPr>
          <a:xfrm>
            <a:off x="5431536" y="978408"/>
            <a:ext cx="6236208"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Plateformes collaboratives pour le travail d’équipe</a:t>
            </a:r>
          </a:p>
        </p:txBody>
      </p:sp>
      <p:pic>
        <p:nvPicPr>
          <p:cNvPr id="5" name="Espace réservé du contenu 4" descr="Médias sociaux et carnet de notes">
            <a:extLst>
              <a:ext uri="{FF2B5EF4-FFF2-40B4-BE49-F238E27FC236}">
                <a16:creationId xmlns:a16="http://schemas.microsoft.com/office/drawing/2014/main" id="{F41D1A80-C28F-40ED-AC17-F7FB3B075F43}"/>
              </a:ext>
            </a:extLst>
          </p:cNvPr>
          <p:cNvPicPr>
            <a:picLocks noGrp="1" noChangeAspect="1"/>
          </p:cNvPicPr>
          <p:nvPr>
            <p:ph sz="half" idx="1"/>
          </p:nvPr>
        </p:nvPicPr>
        <p:blipFill>
          <a:blip r:embed="rId3"/>
          <a:srcRect l="22643" r="23118"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ce réservé du contenu 3">
            <a:extLst>
              <a:ext uri="{FF2B5EF4-FFF2-40B4-BE49-F238E27FC236}">
                <a16:creationId xmlns:a16="http://schemas.microsoft.com/office/drawing/2014/main" id="{FD69FE33-9623-751D-A5C3-E35A0CC2AAA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fr-FR" sz="1400" b="1"/>
              <a:t>Travail d'équipe à distance</a:t>
            </a:r>
          </a:p>
          <a:p>
            <a:pPr marL="0" lvl="1" indent="0">
              <a:buNone/>
            </a:pPr>
            <a:r>
              <a:rPr lang="fr-FR" sz="1400"/>
              <a:t>Les plateformes collaboratives facilitent le travail à distance, permettant aux équipes de collaborer sans être sur place.</a:t>
            </a:r>
          </a:p>
          <a:p>
            <a:pPr marL="0" indent="0">
              <a:spcBef>
                <a:spcPts val="2500"/>
              </a:spcBef>
              <a:buNone/>
            </a:pPr>
            <a:r>
              <a:rPr lang="fr-FR" sz="1400" b="1"/>
              <a:t>Solutions de collaboration</a:t>
            </a:r>
          </a:p>
          <a:p>
            <a:pPr marL="0" lvl="1" indent="0">
              <a:buNone/>
            </a:pPr>
            <a:r>
              <a:rPr lang="fr-FR" sz="1400"/>
              <a:t>L'exploration des meilleures plateformes de collaboration pour améliorer l'efficacité et la communication des équipes.</a:t>
            </a:r>
          </a:p>
          <a:p>
            <a:pPr marL="0" indent="0">
              <a:spcBef>
                <a:spcPts val="2500"/>
              </a:spcBef>
              <a:buNone/>
            </a:pPr>
            <a:r>
              <a:rPr lang="fr-FR" sz="1400" b="1"/>
              <a:t>Efficacité des équipes</a:t>
            </a:r>
          </a:p>
          <a:p>
            <a:pPr marL="0" lvl="1" indent="0">
              <a:buNone/>
            </a:pPr>
            <a:r>
              <a:rPr lang="fr-FR" sz="1400"/>
              <a:t>Les plateformes collaboratives augmentent l'efficacité des équipes en centralisant les ressources et en facilitant la communication.</a:t>
            </a:r>
          </a:p>
        </p:txBody>
      </p:sp>
    </p:spTree>
    <p:extLst>
      <p:ext uri="{BB962C8B-B14F-4D97-AF65-F5344CB8AC3E}">
        <p14:creationId xmlns:p14="http://schemas.microsoft.com/office/powerpoint/2010/main" val="14108534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792D02B9-1647-0850-C685-F93F4B19FB22}"/>
              </a:ext>
            </a:extLst>
          </p:cNvPr>
          <p:cNvSpPr>
            <a:spLocks noGrp="1"/>
          </p:cNvSpPr>
          <p:nvPr>
            <p:ph type="ctrTitle"/>
          </p:nvPr>
        </p:nvSpPr>
        <p:spPr>
          <a:xfrm>
            <a:off x="521208" y="1211766"/>
            <a:ext cx="7237052" cy="4727988"/>
          </a:xfrm>
        </p:spPr>
        <p:txBody>
          <a:bodyPr anchor="b">
            <a:normAutofit/>
          </a:bodyPr>
          <a:lstStyle/>
          <a:p>
            <a:r>
              <a:rPr lang="fr-FR" sz="7400"/>
              <a:t>Exemples et études de cas</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5386098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80150A3-7E76-28AF-126B-1A420D9E4C7C}"/>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Analyse de dossiers techniques réussis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6655941B-9D12-49C9-6191-E3A5B7FD83C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Importance de l'analyse</a:t>
            </a:r>
          </a:p>
          <a:p>
            <a:pPr marL="0" lvl="1" indent="0">
              <a:buNone/>
            </a:pPr>
            <a:r>
              <a:rPr lang="fr-FR" sz="1400"/>
              <a:t>L'analyse des dossiers techniques permet d'identifier les pratiques efficaces et d'améliorer les futures soumissions.</a:t>
            </a:r>
          </a:p>
          <a:p>
            <a:pPr marL="0" indent="0">
              <a:spcBef>
                <a:spcPts val="2500"/>
              </a:spcBef>
              <a:buNone/>
            </a:pPr>
            <a:r>
              <a:rPr lang="fr-FR" sz="1400" b="1"/>
              <a:t>Éléments de succès</a:t>
            </a:r>
          </a:p>
          <a:p>
            <a:pPr marL="0" lvl="1" indent="0">
              <a:buNone/>
            </a:pPr>
            <a:r>
              <a:rPr lang="fr-FR" sz="1400"/>
              <a:t>Nous explorerons les éléments communs qui ont contribué au succès de ces dossiers techniques, révélant des modèles clés.</a:t>
            </a:r>
          </a:p>
          <a:p>
            <a:pPr marL="0" indent="0">
              <a:spcBef>
                <a:spcPts val="2500"/>
              </a:spcBef>
              <a:buNone/>
            </a:pPr>
            <a:r>
              <a:rPr lang="fr-FR" sz="1400" b="1"/>
              <a:t>Perspectives futures</a:t>
            </a:r>
          </a:p>
          <a:p>
            <a:pPr marL="0" lvl="1" indent="0">
              <a:buNone/>
            </a:pPr>
            <a:r>
              <a:rPr lang="fr-FR" sz="1400"/>
              <a:t>L'analyse des dossiers réussis nous aide à façonner nos approches pour des projets futurs et à éviter les erreurs.</a:t>
            </a:r>
          </a:p>
        </p:txBody>
      </p:sp>
      <p:pic>
        <p:nvPicPr>
          <p:cNvPr id="5" name="Espace réservé du contenu 4" descr="Les jeunes doivent avoir de la passion et de la détermination pour atteindre leur objectif">
            <a:extLst>
              <a:ext uri="{FF2B5EF4-FFF2-40B4-BE49-F238E27FC236}">
                <a16:creationId xmlns:a16="http://schemas.microsoft.com/office/drawing/2014/main" id="{32DEEF59-EE54-4BD1-8B81-3A1475BBE5E8}"/>
              </a:ext>
            </a:extLst>
          </p:cNvPr>
          <p:cNvPicPr>
            <a:picLocks noGrp="1" noChangeAspect="1"/>
          </p:cNvPicPr>
          <p:nvPr>
            <p:ph sz="half" idx="1"/>
          </p:nvPr>
        </p:nvPicPr>
        <p:blipFill>
          <a:blip r:embed="rId3"/>
          <a:srcRect l="27760" r="25642"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275197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63243FA-C3F6-6112-6DF4-FE14F2D3E503}"/>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Études de cas spécifiques à différents secteurs</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contenu 3">
            <a:extLst>
              <a:ext uri="{FF2B5EF4-FFF2-40B4-BE49-F238E27FC236}">
                <a16:creationId xmlns:a16="http://schemas.microsoft.com/office/drawing/2014/main" id="{1EEA72B6-CB9E-AF64-9017-C49020F2219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fr-FR" sz="1400" b="1"/>
              <a:t>Applications sectorielles du FPA</a:t>
            </a:r>
          </a:p>
          <a:p>
            <a:pPr marL="0" lvl="1" indent="0">
              <a:buNone/>
            </a:pPr>
            <a:r>
              <a:rPr lang="fr-FR" sz="1400"/>
              <a:t>Les études de cas démontrent comment le dossier technique FPA est utilisé dans divers secteurs comme la santé, l'éducation et l'industrie.</a:t>
            </a:r>
          </a:p>
          <a:p>
            <a:pPr marL="0" indent="0">
              <a:spcBef>
                <a:spcPts val="2500"/>
              </a:spcBef>
              <a:buNone/>
            </a:pPr>
            <a:r>
              <a:rPr lang="fr-FR" sz="1400" b="1"/>
              <a:t>Exemples concrets</a:t>
            </a:r>
          </a:p>
          <a:p>
            <a:pPr marL="0" lvl="1" indent="0">
              <a:buNone/>
            </a:pPr>
            <a:r>
              <a:rPr lang="fr-FR" sz="1400"/>
              <a:t>Nous examinerons des exemples concrets montrant comment le FPA améliore les processus et la performance dans différents contextes.</a:t>
            </a:r>
          </a:p>
          <a:p>
            <a:pPr marL="0" indent="0">
              <a:spcBef>
                <a:spcPts val="2500"/>
              </a:spcBef>
              <a:buNone/>
            </a:pPr>
            <a:r>
              <a:rPr lang="fr-FR" sz="1400" b="1"/>
              <a:t>Diversité dans l'application</a:t>
            </a:r>
          </a:p>
          <a:p>
            <a:pPr marL="0" lvl="1" indent="0">
              <a:buNone/>
            </a:pPr>
            <a:r>
              <a:rPr lang="fr-FR" sz="1400"/>
              <a:t>Ces études de cas mettent en lumière la diversité des applications du FPA et les résultats obtenus dans divers environnements.</a:t>
            </a:r>
          </a:p>
        </p:txBody>
      </p:sp>
      <p:pic>
        <p:nvPicPr>
          <p:cNvPr id="5" name="Espace réservé du contenu 4" descr="Boîtiers de CD ou de DVD">
            <a:extLst>
              <a:ext uri="{FF2B5EF4-FFF2-40B4-BE49-F238E27FC236}">
                <a16:creationId xmlns:a16="http://schemas.microsoft.com/office/drawing/2014/main" id="{D1E0A34D-36AE-4EE1-9054-D51906AB3225}"/>
              </a:ext>
            </a:extLst>
          </p:cNvPr>
          <p:cNvPicPr>
            <a:picLocks noGrp="1" noChangeAspect="1"/>
          </p:cNvPicPr>
          <p:nvPr>
            <p:ph sz="half" idx="1"/>
          </p:nvPr>
        </p:nvPicPr>
        <p:blipFill>
          <a:blip r:embed="rId3"/>
          <a:srcRect l="33002" r="20400"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544260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F4294136-CA05-CBB1-46A6-37C55138DA90}"/>
              </a:ext>
            </a:extLst>
          </p:cNvPr>
          <p:cNvSpPr>
            <a:spLocks noGrp="1"/>
          </p:cNvSpPr>
          <p:nvPr>
            <p:ph type="title"/>
          </p:nvPr>
        </p:nvSpPr>
        <p:spPr>
          <a:xfrm>
            <a:off x="521208" y="1325880"/>
            <a:ext cx="11155680" cy="1408176"/>
          </a:xfrm>
        </p:spPr>
        <p:txBody>
          <a:bodyPr anchor="b">
            <a:normAutofit/>
          </a:bodyPr>
          <a:lstStyle/>
          <a:p>
            <a:r>
              <a:rPr lang="fr-FR" sz="6800"/>
              <a:t>Conclusion</a:t>
            </a:r>
          </a:p>
        </p:txBody>
      </p:sp>
      <p:graphicFrame>
        <p:nvGraphicFramePr>
          <p:cNvPr id="11" name="Espace réservé du contenu 2">
            <a:extLst>
              <a:ext uri="{FF2B5EF4-FFF2-40B4-BE49-F238E27FC236}">
                <a16:creationId xmlns:a16="http://schemas.microsoft.com/office/drawing/2014/main" id="{D0DDC8DD-F708-B7E4-F0F7-B234A38CF9E9}"/>
              </a:ext>
            </a:extLst>
          </p:cNvPr>
          <p:cNvGraphicFramePr>
            <a:graphicFrameLocks noGrp="1"/>
          </p:cNvGraphicFramePr>
          <p:nvPr>
            <p:ph idx="1"/>
            <p:extLst>
              <p:ext uri="{D42A27DB-BD31-4B8C-83A1-F6EECF244321}">
                <p14:modId xmlns:p14="http://schemas.microsoft.com/office/powerpoint/2010/main" val="2225584245"/>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8561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1588112"/>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2527</Words>
  <Application>Microsoft Office PowerPoint</Application>
  <PresentationFormat>Grand écran</PresentationFormat>
  <Paragraphs>197</Paragraphs>
  <Slides>26</Slides>
  <Notes>26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Aptos</vt:lpstr>
      <vt:lpstr>Arial</vt:lpstr>
      <vt:lpstr>Bierstadt</vt:lpstr>
      <vt:lpstr>Neue Haas Grotesk Text Pro</vt:lpstr>
      <vt:lpstr>GestaltVTI</vt:lpstr>
      <vt:lpstr>Constituer un dossier technique FPA animé : Guide complet</vt:lpstr>
      <vt:lpstr>Points de l'Agenda</vt:lpstr>
      <vt:lpstr>Introduction au dossier technique FPA</vt:lpstr>
      <vt:lpstr>Définition et importance du dossier technique FPA</vt:lpstr>
      <vt:lpstr>Objectifs et applications du dossier technique</vt:lpstr>
      <vt:lpstr>Types de projets concernés par le dossier technique</vt:lpstr>
      <vt:lpstr>Étapes de préparation du dossier technique</vt:lpstr>
      <vt:lpstr>Identification des besoins et des objectifs du projet</vt:lpstr>
      <vt:lpstr>Collecte des informations et des données nécessaires</vt:lpstr>
      <vt:lpstr>Structuration et organisation du dossier</vt:lpstr>
      <vt:lpstr>Contenu essentiel du dossier technique FPA</vt:lpstr>
      <vt:lpstr>Description détaillée du projet et de l’animation</vt:lpstr>
      <vt:lpstr>Spécifications techniques et fonctionnelles</vt:lpstr>
      <vt:lpstr>Documentation des ressources et des outils utilisés</vt:lpstr>
      <vt:lpstr>Normes et réglementations à respecter</vt:lpstr>
      <vt:lpstr>Normes de qualité et de sécurité</vt:lpstr>
      <vt:lpstr>Conformité aux réglementations locales et internationales</vt:lpstr>
      <vt:lpstr>Bonnes pratiques en matière de documentation technique</vt:lpstr>
      <vt:lpstr>Outils et logiciels pour constituer le dossier</vt:lpstr>
      <vt:lpstr>Logiciels de modélisation et d’animation</vt:lpstr>
      <vt:lpstr>Outils de gestion de projet et de documentation</vt:lpstr>
      <vt:lpstr>Plateformes collaboratives pour le travail d’équipe</vt:lpstr>
      <vt:lpstr>Exemples et études de cas</vt:lpstr>
      <vt:lpstr>Analyse de dossiers techniques réussis</vt:lpstr>
      <vt:lpstr>Études de cas spécifiques à différents secteurs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2025-05-19T09:00:15Z</dcterms:created>
  <dcterms:modified xsi:type="dcterms:W3CDTF">2025-05-19T09:03:32Z</dcterms:modified>
</cp:coreProperties>
</file>