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61" r:id="rId2"/>
    <p:sldId id="2562" r:id="rId3"/>
    <p:sldId id="2563" r:id="rId4"/>
    <p:sldId id="2564" r:id="rId5"/>
    <p:sldId id="2565" r:id="rId6"/>
    <p:sldId id="2566" r:id="rId7"/>
    <p:sldId id="2567" r:id="rId8"/>
    <p:sldId id="2568" r:id="rId9"/>
    <p:sldId id="2569" r:id="rId10"/>
    <p:sldId id="2570" r:id="rId11"/>
    <p:sldId id="2571" r:id="rId12"/>
    <p:sldId id="2572" r:id="rId13"/>
    <p:sldId id="2573" r:id="rId14"/>
    <p:sldId id="2574" r:id="rId15"/>
    <p:sldId id="2575" r:id="rId16"/>
    <p:sldId id="2576" r:id="rId17"/>
    <p:sldId id="2577" r:id="rId18"/>
    <p:sldId id="2578" r:id="rId19"/>
    <p:sldId id="2579" r:id="rId20"/>
    <p:sldId id="2580" r:id="rId21"/>
    <p:sldId id="2581" r:id="rId22"/>
    <p:sldId id="2582" r:id="rId2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nception et gestion d'une animation FPA de 1h à 1h30" id="{EFF7F231-4402-4726-BB9F-4547575215B8}">
          <p14:sldIdLst>
            <p14:sldId id="2561"/>
            <p14:sldId id="2562"/>
          </p14:sldIdLst>
        </p14:section>
        <p14:section name="Introduction à l'animation FPA" id="{71503904-CC53-493B-BD9B-FA867C39312D}">
          <p14:sldIdLst>
            <p14:sldId id="2563"/>
            <p14:sldId id="2564"/>
            <p14:sldId id="2565"/>
          </p14:sldIdLst>
        </p14:section>
        <p14:section name="Étapes de la préparation" id="{F41B4A81-7900-4F39-9F3E-9C37036BB01E}">
          <p14:sldIdLst>
            <p14:sldId id="2566"/>
            <p14:sldId id="2567"/>
            <p14:sldId id="2568"/>
            <p14:sldId id="2569"/>
          </p14:sldIdLst>
        </p14:section>
        <p14:section name="Déroulement de l'animation" id="{D610AE2F-A0E3-413A-9D1A-EBC05F462BBE}">
          <p14:sldIdLst>
            <p14:sldId id="2570"/>
            <p14:sldId id="2571"/>
            <p14:sldId id="2572"/>
            <p14:sldId id="2573"/>
          </p14:sldIdLst>
        </p14:section>
        <p14:section name="Techniques d'animation efficaces" id="{1A5ED87E-196A-46BE-96F1-E681D0EB1A95}">
          <p14:sldIdLst>
            <p14:sldId id="2574"/>
            <p14:sldId id="2575"/>
            <p14:sldId id="2576"/>
            <p14:sldId id="2577"/>
          </p14:sldIdLst>
        </p14:section>
        <p14:section name="Suivi et évaluation post-animation" id="{5B308B3E-AA4D-41F4-AC1C-B1C09E01E26B}">
          <p14:sldIdLst>
            <p14:sldId id="2578"/>
            <p14:sldId id="2579"/>
            <p14:sldId id="2580"/>
            <p14:sldId id="2581"/>
          </p14:sldIdLst>
        </p14:section>
        <p14:section name="Conclusion" id="{86282C50-DB41-4A74-AD82-D74D0FEC1FFB}">
          <p14:sldIdLst>
            <p14:sldId id="2582"/>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6" d="100"/>
          <a:sy n="66" d="100"/>
        </p:scale>
        <p:origin x="1253" y="278"/>
      </p:cViewPr>
      <p:guideLst/>
    </p:cSldViewPr>
  </p:slideViewPr>
  <p:notesTextViewPr>
    <p:cViewPr>
      <p:scale>
        <a:sx n="1" d="1"/>
        <a:sy n="1" d="1"/>
      </p:scale>
      <p:origin x="0" y="0"/>
    </p:cViewPr>
  </p:notesTextViewPr>
  <p:sorterViewPr>
    <p:cViewPr>
      <p:scale>
        <a:sx n="100" d="100"/>
        <a:sy n="100" d="100"/>
      </p:scale>
      <p:origin x="0" y="-7459"/>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diagrams/_rels/data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E048E1-C16B-4E67-9BC1-310C0CDE95EF}" type="doc">
      <dgm:prSet loTypeId="urn:microsoft.com/office/officeart/2024/3/layout/verticalVisualTextBlock1" loCatId="Picture" qsTypeId="urn:microsoft.com/office/officeart/2005/8/quickstyle/simple4" qsCatId="simple" csTypeId="urn:microsoft.com/office/officeart/2005/8/colors/accent0_1" csCatId="mainScheme" phldr="1"/>
      <dgm:spPr/>
      <dgm:t>
        <a:bodyPr/>
        <a:lstStyle/>
        <a:p>
          <a:endParaRPr lang="fr-FR"/>
        </a:p>
      </dgm:t>
    </dgm:pt>
    <dgm:pt modelId="{70DA6E71-62CF-41D8-850F-E019F1BC2F7A}">
      <dgm:prSet/>
      <dgm:spPr/>
      <dgm:t>
        <a:bodyPr/>
        <a:lstStyle/>
        <a:p>
          <a:pPr>
            <a:lnSpc>
              <a:spcPct val="100000"/>
            </a:lnSpc>
            <a:defRPr b="1"/>
          </a:pPr>
          <a:r>
            <a:rPr lang="fr-FR"/>
            <a:t>Créer une ambiance accueillante</a:t>
          </a:r>
        </a:p>
      </dgm:t>
    </dgm:pt>
    <dgm:pt modelId="{82F38892-8C67-47A3-A720-04DDC42F1C7A}" type="parTrans" cxnId="{8F4F3417-2F0D-43AC-9246-E4CDAD28C851}">
      <dgm:prSet/>
      <dgm:spPr/>
      <dgm:t>
        <a:bodyPr/>
        <a:lstStyle/>
        <a:p>
          <a:endParaRPr lang="fr-FR"/>
        </a:p>
      </dgm:t>
    </dgm:pt>
    <dgm:pt modelId="{C726EBE0-46FF-4C4A-961C-94BA4A9E4CD3}" type="sibTrans" cxnId="{8F4F3417-2F0D-43AC-9246-E4CDAD28C851}">
      <dgm:prSet/>
      <dgm:spPr/>
      <dgm:t>
        <a:bodyPr/>
        <a:lstStyle/>
        <a:p>
          <a:pPr>
            <a:lnSpc>
              <a:spcPct val="100000"/>
            </a:lnSpc>
            <a:defRPr b="1"/>
          </a:pPr>
          <a:endParaRPr lang="fr-FR"/>
        </a:p>
      </dgm:t>
    </dgm:pt>
    <dgm:pt modelId="{85FED741-D43F-4A1B-8FA6-06D2F461721D}">
      <dgm:prSet/>
      <dgm:spPr/>
      <dgm:t>
        <a:bodyPr/>
        <a:lstStyle/>
        <a:p>
          <a:pPr>
            <a:lnSpc>
              <a:spcPct val="100000"/>
            </a:lnSpc>
          </a:pPr>
          <a:r>
            <a:rPr lang="fr-FR"/>
            <a:t>Il est essentiel de créer une atmosphère chaleureuse pour que les participants se sentent les bienvenus dès le début.</a:t>
          </a:r>
        </a:p>
      </dgm:t>
    </dgm:pt>
    <dgm:pt modelId="{2D55154F-7EB9-4086-BCBB-1A435ADA7853}" type="parTrans" cxnId="{1F2B8EFD-70C1-4ED4-A323-CCE8D9FD1751}">
      <dgm:prSet/>
      <dgm:spPr/>
      <dgm:t>
        <a:bodyPr/>
        <a:lstStyle/>
        <a:p>
          <a:endParaRPr lang="fr-FR"/>
        </a:p>
      </dgm:t>
    </dgm:pt>
    <dgm:pt modelId="{A8D251E4-F6B0-4B52-8A50-8754636FD2BA}" type="sibTrans" cxnId="{1F2B8EFD-70C1-4ED4-A323-CCE8D9FD1751}">
      <dgm:prSet/>
      <dgm:spPr/>
      <dgm:t>
        <a:bodyPr/>
        <a:lstStyle/>
        <a:p>
          <a:endParaRPr lang="fr-FR"/>
        </a:p>
      </dgm:t>
    </dgm:pt>
    <dgm:pt modelId="{F365A432-BAD5-4972-98E3-8BC3F9430461}">
      <dgm:prSet/>
      <dgm:spPr/>
      <dgm:t>
        <a:bodyPr/>
        <a:lstStyle/>
        <a:p>
          <a:pPr>
            <a:lnSpc>
              <a:spcPct val="100000"/>
            </a:lnSpc>
            <a:defRPr b="1"/>
          </a:pPr>
          <a:r>
            <a:rPr lang="fr-FR"/>
            <a:t>Objectifs de l'animation</a:t>
          </a:r>
        </a:p>
      </dgm:t>
    </dgm:pt>
    <dgm:pt modelId="{B3F170CE-AF1E-44F2-BC1E-C90AEFC6D19B}" type="parTrans" cxnId="{C34A8A7F-4224-41E0-81DE-BBC3E35E3662}">
      <dgm:prSet/>
      <dgm:spPr/>
      <dgm:t>
        <a:bodyPr/>
        <a:lstStyle/>
        <a:p>
          <a:endParaRPr lang="fr-FR"/>
        </a:p>
      </dgm:t>
    </dgm:pt>
    <dgm:pt modelId="{9393EC80-BCD5-4936-9940-EB132375AE92}" type="sibTrans" cxnId="{C34A8A7F-4224-41E0-81DE-BBC3E35E3662}">
      <dgm:prSet/>
      <dgm:spPr/>
      <dgm:t>
        <a:bodyPr/>
        <a:lstStyle/>
        <a:p>
          <a:pPr>
            <a:lnSpc>
              <a:spcPct val="100000"/>
            </a:lnSpc>
            <a:defRPr b="1"/>
          </a:pPr>
          <a:endParaRPr lang="fr-FR"/>
        </a:p>
      </dgm:t>
    </dgm:pt>
    <dgm:pt modelId="{080D50B4-A8ED-4328-A47F-E8904FBB3E72}">
      <dgm:prSet/>
      <dgm:spPr/>
      <dgm:t>
        <a:bodyPr/>
        <a:lstStyle/>
        <a:p>
          <a:pPr>
            <a:lnSpc>
              <a:spcPct val="100000"/>
            </a:lnSpc>
          </a:pPr>
          <a:r>
            <a:rPr lang="fr-FR"/>
            <a:t>Une introduction claire des objectifs aide à aligner les attentes et à guider les participants tout au long de l'événement.</a:t>
          </a:r>
        </a:p>
      </dgm:t>
    </dgm:pt>
    <dgm:pt modelId="{8702A794-B66F-415D-8916-85681B16E04C}" type="parTrans" cxnId="{6D541BF4-B717-44A7-8AD9-EB19D1ACEF62}">
      <dgm:prSet/>
      <dgm:spPr/>
      <dgm:t>
        <a:bodyPr/>
        <a:lstStyle/>
        <a:p>
          <a:endParaRPr lang="fr-FR"/>
        </a:p>
      </dgm:t>
    </dgm:pt>
    <dgm:pt modelId="{7898103C-3EF2-48C8-A455-61159631BBEB}" type="sibTrans" cxnId="{6D541BF4-B717-44A7-8AD9-EB19D1ACEF62}">
      <dgm:prSet/>
      <dgm:spPr/>
      <dgm:t>
        <a:bodyPr/>
        <a:lstStyle/>
        <a:p>
          <a:endParaRPr lang="fr-FR"/>
        </a:p>
      </dgm:t>
    </dgm:pt>
    <dgm:pt modelId="{7584328E-C3FE-421E-87A0-1D22D51A6326}">
      <dgm:prSet/>
      <dgm:spPr/>
      <dgm:t>
        <a:bodyPr/>
        <a:lstStyle/>
        <a:p>
          <a:pPr>
            <a:lnSpc>
              <a:spcPct val="100000"/>
            </a:lnSpc>
            <a:defRPr b="1"/>
          </a:pPr>
          <a:r>
            <a:rPr lang="fr-FR"/>
            <a:t>Présentation des participants</a:t>
          </a:r>
        </a:p>
      </dgm:t>
    </dgm:pt>
    <dgm:pt modelId="{175400F4-E00E-488F-B6BD-80DEA4AA6E3C}" type="parTrans" cxnId="{EBC15341-EC36-4D84-9089-91EF761170BF}">
      <dgm:prSet/>
      <dgm:spPr/>
      <dgm:t>
        <a:bodyPr/>
        <a:lstStyle/>
        <a:p>
          <a:endParaRPr lang="fr-FR"/>
        </a:p>
      </dgm:t>
    </dgm:pt>
    <dgm:pt modelId="{16B93304-9FB3-4A00-AC8E-50B4836B618E}" type="sibTrans" cxnId="{EBC15341-EC36-4D84-9089-91EF761170BF}">
      <dgm:prSet/>
      <dgm:spPr/>
      <dgm:t>
        <a:bodyPr/>
        <a:lstStyle/>
        <a:p>
          <a:endParaRPr lang="fr-FR"/>
        </a:p>
      </dgm:t>
    </dgm:pt>
    <dgm:pt modelId="{6F091974-6FAD-44C9-872C-8B70DF5C630B}">
      <dgm:prSet/>
      <dgm:spPr/>
      <dgm:t>
        <a:bodyPr/>
        <a:lstStyle/>
        <a:p>
          <a:pPr>
            <a:lnSpc>
              <a:spcPct val="100000"/>
            </a:lnSpc>
          </a:pPr>
          <a:r>
            <a:rPr lang="fr-FR"/>
            <a:t>Introduire les participants favorise les interactions et crée un sentiment d'appartenance au groupe.</a:t>
          </a:r>
        </a:p>
      </dgm:t>
    </dgm:pt>
    <dgm:pt modelId="{7A7A6CCB-E21A-40B0-AAB1-534EF7EF7A0D}" type="parTrans" cxnId="{2894F475-F5D7-4BA9-92C9-0D28B568B183}">
      <dgm:prSet/>
      <dgm:spPr/>
      <dgm:t>
        <a:bodyPr/>
        <a:lstStyle/>
        <a:p>
          <a:endParaRPr lang="fr-FR"/>
        </a:p>
      </dgm:t>
    </dgm:pt>
    <dgm:pt modelId="{64625929-3AB0-4FB6-AC5A-D62F9AF428D9}" type="sibTrans" cxnId="{2894F475-F5D7-4BA9-92C9-0D28B568B183}">
      <dgm:prSet/>
      <dgm:spPr/>
      <dgm:t>
        <a:bodyPr/>
        <a:lstStyle/>
        <a:p>
          <a:endParaRPr lang="fr-FR"/>
        </a:p>
      </dgm:t>
    </dgm:pt>
    <dgm:pt modelId="{A8682B4A-2AB1-493D-A8A5-A82CD73666FF}" type="pres">
      <dgm:prSet presAssocID="{CCE048E1-C16B-4E67-9BC1-310C0CDE95EF}" presName="Root" presStyleCnt="0">
        <dgm:presLayoutVars>
          <dgm:dir/>
          <dgm:resizeHandles val="exact"/>
        </dgm:presLayoutVars>
      </dgm:prSet>
      <dgm:spPr/>
    </dgm:pt>
    <dgm:pt modelId="{1C0AA5F8-5640-4E91-BFB1-D78C95C99F69}" type="pres">
      <dgm:prSet presAssocID="{70DA6E71-62CF-41D8-850F-E019F1BC2F7A}" presName="Composite" presStyleCnt="0"/>
      <dgm:spPr/>
    </dgm:pt>
    <dgm:pt modelId="{061B1197-58CC-4997-A267-72168154272C}" type="pres">
      <dgm:prSet presAssocID="{70DA6E71-62CF-41D8-850F-E019F1BC2F7A}"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14111" r="19142" b="4"/>
          <a:stretch/>
        </a:blipFill>
      </dgm:spPr>
      <dgm:extLst>
        <a:ext uri="{E40237B7-FDA0-4F09-8148-C483321AD2D9}">
          <dgm14:cNvPr xmlns:dgm14="http://schemas.microsoft.com/office/drawing/2010/diagram" id="0" name="" descr="Belle femme âgée assise dans le hall d’une auberge et regardant un prospectus touristique. Il est situé dans le centre-ville de Cuenca, qui est la plus belle ville coloniale de l’Équateur. Le centre de la ville est classé au patrimoine mondial de l’UNESCO en raison de ses nombreux bâtiments historiques et se trouve à environ 2 560 mètres d’altitude."/>
        </a:ext>
      </dgm:extLst>
    </dgm:pt>
    <dgm:pt modelId="{33B071F2-F7E6-4BF0-912C-94EF4C691356}" type="pres">
      <dgm:prSet presAssocID="{70DA6E71-62CF-41D8-850F-E019F1BC2F7A}" presName="Subtitle" presStyleLbl="revTx" presStyleIdx="0" presStyleCnt="6">
        <dgm:presLayoutVars>
          <dgm:chMax val="0"/>
          <dgm:bulletEnabled/>
        </dgm:presLayoutVars>
      </dgm:prSet>
      <dgm:spPr/>
    </dgm:pt>
    <dgm:pt modelId="{4937638F-A878-4D25-B7AE-94B4F9606F5A}" type="pres">
      <dgm:prSet presAssocID="{70DA6E71-62CF-41D8-850F-E019F1BC2F7A}" presName="Description" presStyleLbl="revTx" presStyleIdx="1" presStyleCnt="6">
        <dgm:presLayoutVars>
          <dgm:bulletEnabled/>
        </dgm:presLayoutVars>
      </dgm:prSet>
      <dgm:spPr/>
    </dgm:pt>
    <dgm:pt modelId="{3F533548-4497-478B-9DF5-1F96CC93AD62}" type="pres">
      <dgm:prSet presAssocID="{C726EBE0-46FF-4C4A-961C-94BA4A9E4CD3}" presName="sibTrans" presStyleLbl="sibTrans2D1" presStyleIdx="0" presStyleCnt="0"/>
      <dgm:spPr/>
    </dgm:pt>
    <dgm:pt modelId="{6EB82BE1-26F2-4519-8F6E-44CFB42F43FB}" type="pres">
      <dgm:prSet presAssocID="{F365A432-BAD5-4972-98E3-8BC3F9430461}" presName="Composite" presStyleCnt="0"/>
      <dgm:spPr/>
    </dgm:pt>
    <dgm:pt modelId="{73DCA187-2753-4DC8-BEF8-20A3974A6B92}" type="pres">
      <dgm:prSet presAssocID="{F365A432-BAD5-4972-98E3-8BC3F9430461}"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19610" r="7393" b="5"/>
          <a:stretch/>
        </a:blipFill>
      </dgm:spPr>
      <dgm:extLst>
        <a:ext uri="{E40237B7-FDA0-4F09-8148-C483321AD2D9}">
          <dgm14:cNvPr xmlns:dgm14="http://schemas.microsoft.com/office/drawing/2010/diagram" id="0" name="" descr="Formules mathématiques complexes sur un tableau noir"/>
        </a:ext>
      </dgm:extLst>
    </dgm:pt>
    <dgm:pt modelId="{CE086573-F972-4097-8276-7D72AC6A7CAF}" type="pres">
      <dgm:prSet presAssocID="{F365A432-BAD5-4972-98E3-8BC3F9430461}" presName="Subtitle" presStyleLbl="revTx" presStyleIdx="2" presStyleCnt="6">
        <dgm:presLayoutVars>
          <dgm:chMax val="0"/>
          <dgm:bulletEnabled/>
        </dgm:presLayoutVars>
      </dgm:prSet>
      <dgm:spPr/>
    </dgm:pt>
    <dgm:pt modelId="{9D7B48E7-B327-4BC7-B6DB-ED528DEAB51D}" type="pres">
      <dgm:prSet presAssocID="{F365A432-BAD5-4972-98E3-8BC3F9430461}" presName="Description" presStyleLbl="revTx" presStyleIdx="3" presStyleCnt="6">
        <dgm:presLayoutVars>
          <dgm:bulletEnabled/>
        </dgm:presLayoutVars>
      </dgm:prSet>
      <dgm:spPr/>
    </dgm:pt>
    <dgm:pt modelId="{97F0A81F-35D8-404E-B608-9670DFC938CD}" type="pres">
      <dgm:prSet presAssocID="{9393EC80-BCD5-4936-9940-EB132375AE92}" presName="sibTrans" presStyleLbl="sibTrans2D1" presStyleIdx="0" presStyleCnt="0"/>
      <dgm:spPr/>
    </dgm:pt>
    <dgm:pt modelId="{33DB53B7-C87A-44C9-A7E8-8F29576AD623}" type="pres">
      <dgm:prSet presAssocID="{7584328E-C3FE-421E-87A0-1D22D51A6326}" presName="Composite" presStyleCnt="0"/>
      <dgm:spPr/>
    </dgm:pt>
    <dgm:pt modelId="{8EEB9EFC-EBAB-4B1C-9E15-1C2027964654}" type="pres">
      <dgm:prSet presAssocID="{7584328E-C3FE-421E-87A0-1D22D51A6326}"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18669" r="14583" b="4"/>
          <a:stretch/>
        </a:blipFill>
      </dgm:spPr>
      <dgm:extLst>
        <a:ext uri="{E40237B7-FDA0-4F09-8148-C483321AD2D9}">
          <dgm14:cNvPr xmlns:dgm14="http://schemas.microsoft.com/office/drawing/2010/diagram" id="0" name="" descr="Mer de mains au milieu"/>
        </a:ext>
      </dgm:extLst>
    </dgm:pt>
    <dgm:pt modelId="{8454C8B7-9AB2-48BD-9620-03D1A692A5EC}" type="pres">
      <dgm:prSet presAssocID="{7584328E-C3FE-421E-87A0-1D22D51A6326}" presName="Subtitle" presStyleLbl="revTx" presStyleIdx="4" presStyleCnt="6">
        <dgm:presLayoutVars>
          <dgm:chMax val="0"/>
          <dgm:bulletEnabled/>
        </dgm:presLayoutVars>
      </dgm:prSet>
      <dgm:spPr/>
    </dgm:pt>
    <dgm:pt modelId="{19B6850F-8E16-468C-96E5-7AF7CA1B809F}" type="pres">
      <dgm:prSet presAssocID="{7584328E-C3FE-421E-87A0-1D22D51A6326}" presName="Description" presStyleLbl="revTx" presStyleIdx="5" presStyleCnt="6">
        <dgm:presLayoutVars>
          <dgm:bulletEnabled/>
        </dgm:presLayoutVars>
      </dgm:prSet>
      <dgm:spPr/>
    </dgm:pt>
  </dgm:ptLst>
  <dgm:cxnLst>
    <dgm:cxn modelId="{8F4F3417-2F0D-43AC-9246-E4CDAD28C851}" srcId="{CCE048E1-C16B-4E67-9BC1-310C0CDE95EF}" destId="{70DA6E71-62CF-41D8-850F-E019F1BC2F7A}" srcOrd="0" destOrd="0" parTransId="{82F38892-8C67-47A3-A720-04DDC42F1C7A}" sibTransId="{C726EBE0-46FF-4C4A-961C-94BA4A9E4CD3}"/>
    <dgm:cxn modelId="{C7B41630-2926-42FA-B557-128D07287441}" type="presOf" srcId="{7584328E-C3FE-421E-87A0-1D22D51A6326}" destId="{8454C8B7-9AB2-48BD-9620-03D1A692A5EC}" srcOrd="0" destOrd="0" presId="urn:microsoft.com/office/officeart/2024/3/layout/verticalVisualTextBlock1"/>
    <dgm:cxn modelId="{EBC15341-EC36-4D84-9089-91EF761170BF}" srcId="{CCE048E1-C16B-4E67-9BC1-310C0CDE95EF}" destId="{7584328E-C3FE-421E-87A0-1D22D51A6326}" srcOrd="2" destOrd="0" parTransId="{175400F4-E00E-488F-B6BD-80DEA4AA6E3C}" sibTransId="{16B93304-9FB3-4A00-AC8E-50B4836B618E}"/>
    <dgm:cxn modelId="{BB3F5942-9004-4414-8FFC-8CF5823788A4}" type="presOf" srcId="{6F091974-6FAD-44C9-872C-8B70DF5C630B}" destId="{19B6850F-8E16-468C-96E5-7AF7CA1B809F}" srcOrd="0" destOrd="0" presId="urn:microsoft.com/office/officeart/2024/3/layout/verticalVisualTextBlock1"/>
    <dgm:cxn modelId="{6667036A-4F17-42C8-BF22-F74061FCBFB7}" type="presOf" srcId="{CCE048E1-C16B-4E67-9BC1-310C0CDE95EF}" destId="{A8682B4A-2AB1-493D-A8A5-A82CD73666FF}" srcOrd="0" destOrd="0" presId="urn:microsoft.com/office/officeart/2024/3/layout/verticalVisualTextBlock1"/>
    <dgm:cxn modelId="{D2E80251-13C7-4A67-99D0-709EA2BC5594}" type="presOf" srcId="{C726EBE0-46FF-4C4A-961C-94BA4A9E4CD3}" destId="{3F533548-4497-478B-9DF5-1F96CC93AD62}" srcOrd="0" destOrd="0" presId="urn:microsoft.com/office/officeart/2024/3/layout/verticalVisualTextBlock1"/>
    <dgm:cxn modelId="{58E33974-BC6C-4AF1-856F-B081FADAD751}" type="presOf" srcId="{85FED741-D43F-4A1B-8FA6-06D2F461721D}" destId="{4937638F-A878-4D25-B7AE-94B4F9606F5A}" srcOrd="0" destOrd="0" presId="urn:microsoft.com/office/officeart/2024/3/layout/verticalVisualTextBlock1"/>
    <dgm:cxn modelId="{2894F475-F5D7-4BA9-92C9-0D28B568B183}" srcId="{7584328E-C3FE-421E-87A0-1D22D51A6326}" destId="{6F091974-6FAD-44C9-872C-8B70DF5C630B}" srcOrd="0" destOrd="0" parTransId="{7A7A6CCB-E21A-40B0-AAB1-534EF7EF7A0D}" sibTransId="{64625929-3AB0-4FB6-AC5A-D62F9AF428D9}"/>
    <dgm:cxn modelId="{30700D76-C78B-4FB3-87BA-4F730E0054BA}" type="presOf" srcId="{F365A432-BAD5-4972-98E3-8BC3F9430461}" destId="{CE086573-F972-4097-8276-7D72AC6A7CAF}" srcOrd="0" destOrd="0" presId="urn:microsoft.com/office/officeart/2024/3/layout/verticalVisualTextBlock1"/>
    <dgm:cxn modelId="{C34A8A7F-4224-41E0-81DE-BBC3E35E3662}" srcId="{CCE048E1-C16B-4E67-9BC1-310C0CDE95EF}" destId="{F365A432-BAD5-4972-98E3-8BC3F9430461}" srcOrd="1" destOrd="0" parTransId="{B3F170CE-AF1E-44F2-BC1E-C90AEFC6D19B}" sibTransId="{9393EC80-BCD5-4936-9940-EB132375AE92}"/>
    <dgm:cxn modelId="{005B0588-4B4E-468B-AA3B-3EA1DC6EF1B5}" type="presOf" srcId="{70DA6E71-62CF-41D8-850F-E019F1BC2F7A}" destId="{33B071F2-F7E6-4BF0-912C-94EF4C691356}" srcOrd="0" destOrd="0" presId="urn:microsoft.com/office/officeart/2024/3/layout/verticalVisualTextBlock1"/>
    <dgm:cxn modelId="{8E98338D-7A27-4DDD-B9DC-258A2DE6E675}" type="presOf" srcId="{9393EC80-BCD5-4936-9940-EB132375AE92}" destId="{97F0A81F-35D8-404E-B608-9670DFC938CD}" srcOrd="0" destOrd="0" presId="urn:microsoft.com/office/officeart/2024/3/layout/verticalVisualTextBlock1"/>
    <dgm:cxn modelId="{8E239AD4-D835-493B-A296-B455481DE623}" type="presOf" srcId="{080D50B4-A8ED-4328-A47F-E8904FBB3E72}" destId="{9D7B48E7-B327-4BC7-B6DB-ED528DEAB51D}" srcOrd="0" destOrd="0" presId="urn:microsoft.com/office/officeart/2024/3/layout/verticalVisualTextBlock1"/>
    <dgm:cxn modelId="{6D541BF4-B717-44A7-8AD9-EB19D1ACEF62}" srcId="{F365A432-BAD5-4972-98E3-8BC3F9430461}" destId="{080D50B4-A8ED-4328-A47F-E8904FBB3E72}" srcOrd="0" destOrd="0" parTransId="{8702A794-B66F-415D-8916-85681B16E04C}" sibTransId="{7898103C-3EF2-48C8-A455-61159631BBEB}"/>
    <dgm:cxn modelId="{1F2B8EFD-70C1-4ED4-A323-CCE8D9FD1751}" srcId="{70DA6E71-62CF-41D8-850F-E019F1BC2F7A}" destId="{85FED741-D43F-4A1B-8FA6-06D2F461721D}" srcOrd="0" destOrd="0" parTransId="{2D55154F-7EB9-4086-BCBB-1A435ADA7853}" sibTransId="{A8D251E4-F6B0-4B52-8A50-8754636FD2BA}"/>
    <dgm:cxn modelId="{D1B46367-913C-4D95-A6BB-7154AB2D9575}" type="presParOf" srcId="{A8682B4A-2AB1-493D-A8A5-A82CD73666FF}" destId="{1C0AA5F8-5640-4E91-BFB1-D78C95C99F69}" srcOrd="0" destOrd="0" presId="urn:microsoft.com/office/officeart/2024/3/layout/verticalVisualTextBlock1"/>
    <dgm:cxn modelId="{6BB87228-9F0D-4D69-8291-7CD9DC46D473}" type="presParOf" srcId="{1C0AA5F8-5640-4E91-BFB1-D78C95C99F69}" destId="{061B1197-58CC-4997-A267-72168154272C}" srcOrd="0" destOrd="0" presId="urn:microsoft.com/office/officeart/2024/3/layout/verticalVisualTextBlock1"/>
    <dgm:cxn modelId="{40CDC001-4C50-49A9-9209-58B1291DD51E}" type="presParOf" srcId="{1C0AA5F8-5640-4E91-BFB1-D78C95C99F69}" destId="{33B071F2-F7E6-4BF0-912C-94EF4C691356}" srcOrd="1" destOrd="0" presId="urn:microsoft.com/office/officeart/2024/3/layout/verticalVisualTextBlock1"/>
    <dgm:cxn modelId="{5633C417-5AD0-4627-A00C-50442BC2A277}" type="presParOf" srcId="{1C0AA5F8-5640-4E91-BFB1-D78C95C99F69}" destId="{4937638F-A878-4D25-B7AE-94B4F9606F5A}" srcOrd="2" destOrd="0" presId="urn:microsoft.com/office/officeart/2024/3/layout/verticalVisualTextBlock1"/>
    <dgm:cxn modelId="{AEF2034F-0B1F-47B8-A6AB-13B20E3C5800}" type="presParOf" srcId="{A8682B4A-2AB1-493D-A8A5-A82CD73666FF}" destId="{3F533548-4497-478B-9DF5-1F96CC93AD62}" srcOrd="1" destOrd="0" presId="urn:microsoft.com/office/officeart/2024/3/layout/verticalVisualTextBlock1"/>
    <dgm:cxn modelId="{FF8DCFEB-9D7B-4E76-B441-15FEB81EC1E1}" type="presParOf" srcId="{A8682B4A-2AB1-493D-A8A5-A82CD73666FF}" destId="{6EB82BE1-26F2-4519-8F6E-44CFB42F43FB}" srcOrd="2" destOrd="0" presId="urn:microsoft.com/office/officeart/2024/3/layout/verticalVisualTextBlock1"/>
    <dgm:cxn modelId="{6393A280-AA5B-4D5A-BB1F-76F702207432}" type="presParOf" srcId="{6EB82BE1-26F2-4519-8F6E-44CFB42F43FB}" destId="{73DCA187-2753-4DC8-BEF8-20A3974A6B92}" srcOrd="0" destOrd="0" presId="urn:microsoft.com/office/officeart/2024/3/layout/verticalVisualTextBlock1"/>
    <dgm:cxn modelId="{EABABEE1-9A11-4DF7-8600-01C35378E4AD}" type="presParOf" srcId="{6EB82BE1-26F2-4519-8F6E-44CFB42F43FB}" destId="{CE086573-F972-4097-8276-7D72AC6A7CAF}" srcOrd="1" destOrd="0" presId="urn:microsoft.com/office/officeart/2024/3/layout/verticalVisualTextBlock1"/>
    <dgm:cxn modelId="{21814924-789D-49DF-99AD-C658F6AA9697}" type="presParOf" srcId="{6EB82BE1-26F2-4519-8F6E-44CFB42F43FB}" destId="{9D7B48E7-B327-4BC7-B6DB-ED528DEAB51D}" srcOrd="2" destOrd="0" presId="urn:microsoft.com/office/officeart/2024/3/layout/verticalVisualTextBlock1"/>
    <dgm:cxn modelId="{DDBBC8D6-D936-4B8C-AAF5-0FD23C9F0B5B}" type="presParOf" srcId="{A8682B4A-2AB1-493D-A8A5-A82CD73666FF}" destId="{97F0A81F-35D8-404E-B608-9670DFC938CD}" srcOrd="3" destOrd="0" presId="urn:microsoft.com/office/officeart/2024/3/layout/verticalVisualTextBlock1"/>
    <dgm:cxn modelId="{859640A2-09AA-41F2-9207-2C960CA96ED6}" type="presParOf" srcId="{A8682B4A-2AB1-493D-A8A5-A82CD73666FF}" destId="{33DB53B7-C87A-44C9-A7E8-8F29576AD623}" srcOrd="4" destOrd="0" presId="urn:microsoft.com/office/officeart/2024/3/layout/verticalVisualTextBlock1"/>
    <dgm:cxn modelId="{946D11A3-FD5E-46E4-8DD5-D1EFBB662773}" type="presParOf" srcId="{33DB53B7-C87A-44C9-A7E8-8F29576AD623}" destId="{8EEB9EFC-EBAB-4B1C-9E15-1C2027964654}" srcOrd="0" destOrd="0" presId="urn:microsoft.com/office/officeart/2024/3/layout/verticalVisualTextBlock1"/>
    <dgm:cxn modelId="{633C4549-0069-468F-B6B6-21956FAB1B63}" type="presParOf" srcId="{33DB53B7-C87A-44C9-A7E8-8F29576AD623}" destId="{8454C8B7-9AB2-48BD-9620-03D1A692A5EC}" srcOrd="1" destOrd="0" presId="urn:microsoft.com/office/officeart/2024/3/layout/verticalVisualTextBlock1"/>
    <dgm:cxn modelId="{0F31FAE4-EA7B-46D5-91B9-D426A6BB056B}" type="presParOf" srcId="{33DB53B7-C87A-44C9-A7E8-8F29576AD623}" destId="{19B6850F-8E16-468C-96E5-7AF7CA1B809F}"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671B63E-C860-45D7-8F77-B8EB14B7060D}" type="doc">
      <dgm:prSet loTypeId="urn:microsoft.com/office/officeart/2024/3/layout/verticalVisualTextBlock1" loCatId="Picture" qsTypeId="urn:microsoft.com/office/officeart/2005/8/quickstyle/simple4" qsCatId="simple" csTypeId="urn:microsoft.com/office/officeart/2005/8/colors/accent0_1" csCatId="mainScheme" phldr="1"/>
      <dgm:spPr/>
      <dgm:t>
        <a:bodyPr/>
        <a:lstStyle/>
        <a:p>
          <a:endParaRPr lang="fr-FR"/>
        </a:p>
      </dgm:t>
    </dgm:pt>
    <dgm:pt modelId="{F560A7D2-929C-44E7-83B2-D65239AE1E8E}">
      <dgm:prSet/>
      <dgm:spPr/>
      <dgm:t>
        <a:bodyPr/>
        <a:lstStyle/>
        <a:p>
          <a:pPr>
            <a:lnSpc>
              <a:spcPct val="100000"/>
            </a:lnSpc>
            <a:defRPr b="1"/>
          </a:pPr>
          <a:r>
            <a:rPr lang="fr-FR"/>
            <a:t>Importance des supports visuels</a:t>
          </a:r>
        </a:p>
      </dgm:t>
    </dgm:pt>
    <dgm:pt modelId="{EDAD36FB-9AC4-424C-8DD4-B5C58A3C3F40}" type="parTrans" cxnId="{C612CC2D-D022-4EE2-A9D9-4879B89ED351}">
      <dgm:prSet/>
      <dgm:spPr/>
      <dgm:t>
        <a:bodyPr/>
        <a:lstStyle/>
        <a:p>
          <a:endParaRPr lang="fr-FR"/>
        </a:p>
      </dgm:t>
    </dgm:pt>
    <dgm:pt modelId="{B10B96A4-D1CC-4831-B672-D66535C07963}" type="sibTrans" cxnId="{C612CC2D-D022-4EE2-A9D9-4879B89ED351}">
      <dgm:prSet/>
      <dgm:spPr/>
      <dgm:t>
        <a:bodyPr/>
        <a:lstStyle/>
        <a:p>
          <a:pPr>
            <a:lnSpc>
              <a:spcPct val="100000"/>
            </a:lnSpc>
            <a:defRPr b="1"/>
          </a:pPr>
          <a:endParaRPr lang="fr-FR"/>
        </a:p>
      </dgm:t>
    </dgm:pt>
    <dgm:pt modelId="{BF4EA770-C9A7-43CA-B5E2-D68D42872B02}">
      <dgm:prSet/>
      <dgm:spPr/>
      <dgm:t>
        <a:bodyPr/>
        <a:lstStyle/>
        <a:p>
          <a:pPr>
            <a:lnSpc>
              <a:spcPct val="100000"/>
            </a:lnSpc>
          </a:pPr>
          <a:r>
            <a:rPr lang="fr-FR"/>
            <a:t>Les supports visuels sont essentiels pour renforcer la compréhension et l'engagement des participants lors d'une présentation.</a:t>
          </a:r>
        </a:p>
      </dgm:t>
    </dgm:pt>
    <dgm:pt modelId="{1507A2D7-8958-4AE8-A2F7-CEE0A62096AB}" type="parTrans" cxnId="{439F8239-9E0D-4B15-83B7-8BEB4B0942F3}">
      <dgm:prSet/>
      <dgm:spPr/>
      <dgm:t>
        <a:bodyPr/>
        <a:lstStyle/>
        <a:p>
          <a:endParaRPr lang="fr-FR"/>
        </a:p>
      </dgm:t>
    </dgm:pt>
    <dgm:pt modelId="{6E05F129-3ABB-4828-9220-AB2193721F5E}" type="sibTrans" cxnId="{439F8239-9E0D-4B15-83B7-8BEB4B0942F3}">
      <dgm:prSet/>
      <dgm:spPr/>
      <dgm:t>
        <a:bodyPr/>
        <a:lstStyle/>
        <a:p>
          <a:endParaRPr lang="fr-FR"/>
        </a:p>
      </dgm:t>
    </dgm:pt>
    <dgm:pt modelId="{3AF76E8F-B95B-4DCC-95F1-F926C0CA4F0B}">
      <dgm:prSet/>
      <dgm:spPr/>
      <dgm:t>
        <a:bodyPr/>
        <a:lstStyle/>
        <a:p>
          <a:pPr>
            <a:lnSpc>
              <a:spcPct val="100000"/>
            </a:lnSpc>
            <a:defRPr b="1"/>
          </a:pPr>
          <a:r>
            <a:rPr lang="fr-FR"/>
            <a:t>Intégration des outils</a:t>
          </a:r>
        </a:p>
      </dgm:t>
    </dgm:pt>
    <dgm:pt modelId="{F4BB303C-6ACA-4693-88FD-5D39460405E1}" type="parTrans" cxnId="{F1F364AA-0D0A-4BA6-A79E-62C0079DC2D8}">
      <dgm:prSet/>
      <dgm:spPr/>
      <dgm:t>
        <a:bodyPr/>
        <a:lstStyle/>
        <a:p>
          <a:endParaRPr lang="fr-FR"/>
        </a:p>
      </dgm:t>
    </dgm:pt>
    <dgm:pt modelId="{B7DE0602-8BB2-4925-AAB7-98BA2940F50D}" type="sibTrans" cxnId="{F1F364AA-0D0A-4BA6-A79E-62C0079DC2D8}">
      <dgm:prSet/>
      <dgm:spPr/>
      <dgm:t>
        <a:bodyPr/>
        <a:lstStyle/>
        <a:p>
          <a:pPr>
            <a:lnSpc>
              <a:spcPct val="100000"/>
            </a:lnSpc>
            <a:defRPr b="1"/>
          </a:pPr>
          <a:endParaRPr lang="fr-FR"/>
        </a:p>
      </dgm:t>
    </dgm:pt>
    <dgm:pt modelId="{58EE94ED-6350-46EE-9D9D-41D00E4C2E4E}">
      <dgm:prSet/>
      <dgm:spPr/>
      <dgm:t>
        <a:bodyPr/>
        <a:lstStyle/>
        <a:p>
          <a:pPr>
            <a:lnSpc>
              <a:spcPct val="100000"/>
            </a:lnSpc>
          </a:pPr>
          <a:r>
            <a:rPr lang="fr-FR"/>
            <a:t>Il est crucial d'intégrer efficacement ces outils visuels pour améliorer le flux de la présentation et faciliter l'apprentissage.</a:t>
          </a:r>
        </a:p>
      </dgm:t>
    </dgm:pt>
    <dgm:pt modelId="{B4B5EFB0-4A70-4BD8-B5AD-9CBE5CB02A35}" type="parTrans" cxnId="{1D80DF0E-DA7E-4B97-9C22-075D422EC578}">
      <dgm:prSet/>
      <dgm:spPr/>
      <dgm:t>
        <a:bodyPr/>
        <a:lstStyle/>
        <a:p>
          <a:endParaRPr lang="fr-FR"/>
        </a:p>
      </dgm:t>
    </dgm:pt>
    <dgm:pt modelId="{EC0DEE77-F5C1-4442-B038-DD8C4379E033}" type="sibTrans" cxnId="{1D80DF0E-DA7E-4B97-9C22-075D422EC578}">
      <dgm:prSet/>
      <dgm:spPr/>
      <dgm:t>
        <a:bodyPr/>
        <a:lstStyle/>
        <a:p>
          <a:endParaRPr lang="fr-FR"/>
        </a:p>
      </dgm:t>
    </dgm:pt>
    <dgm:pt modelId="{7C61C419-D91B-42D3-8F2C-9455096C13C9}">
      <dgm:prSet/>
      <dgm:spPr/>
      <dgm:t>
        <a:bodyPr/>
        <a:lstStyle/>
        <a:p>
          <a:pPr>
            <a:lnSpc>
              <a:spcPct val="100000"/>
            </a:lnSpc>
            <a:defRPr b="1"/>
          </a:pPr>
          <a:r>
            <a:rPr lang="fr-FR"/>
            <a:t>Facilitation de la compréhension</a:t>
          </a:r>
        </a:p>
      </dgm:t>
    </dgm:pt>
    <dgm:pt modelId="{3327EDDD-D019-4550-917A-67E662A0292D}" type="parTrans" cxnId="{94A296C4-F4A6-4C62-8B01-8FCC850C98CC}">
      <dgm:prSet/>
      <dgm:spPr/>
      <dgm:t>
        <a:bodyPr/>
        <a:lstStyle/>
        <a:p>
          <a:endParaRPr lang="fr-FR"/>
        </a:p>
      </dgm:t>
    </dgm:pt>
    <dgm:pt modelId="{CF956D6B-0700-44A3-8FED-F9C5E7A6EFEA}" type="sibTrans" cxnId="{94A296C4-F4A6-4C62-8B01-8FCC850C98CC}">
      <dgm:prSet/>
      <dgm:spPr/>
      <dgm:t>
        <a:bodyPr/>
        <a:lstStyle/>
        <a:p>
          <a:endParaRPr lang="fr-FR"/>
        </a:p>
      </dgm:t>
    </dgm:pt>
    <dgm:pt modelId="{36BEABBF-4DF5-4CCF-A6B9-E86CBBC2AA8C}">
      <dgm:prSet/>
      <dgm:spPr/>
      <dgm:t>
        <a:bodyPr/>
        <a:lstStyle/>
        <a:p>
          <a:pPr>
            <a:lnSpc>
              <a:spcPct val="100000"/>
            </a:lnSpc>
          </a:pPr>
          <a:r>
            <a:rPr lang="fr-FR"/>
            <a:t>Les supports visuels aident à illustrer des concepts complexes, rendant l'information plus accessible et mémorable pour les participants.</a:t>
          </a:r>
        </a:p>
      </dgm:t>
    </dgm:pt>
    <dgm:pt modelId="{36104E4B-DC26-4250-81AC-0A31C0BE5E2D}" type="parTrans" cxnId="{891B3299-1D57-4DF9-9A86-60F891121C70}">
      <dgm:prSet/>
      <dgm:spPr/>
      <dgm:t>
        <a:bodyPr/>
        <a:lstStyle/>
        <a:p>
          <a:endParaRPr lang="fr-FR"/>
        </a:p>
      </dgm:t>
    </dgm:pt>
    <dgm:pt modelId="{BDEE2333-2F44-40D4-A241-6F70D88E0561}" type="sibTrans" cxnId="{891B3299-1D57-4DF9-9A86-60F891121C70}">
      <dgm:prSet/>
      <dgm:spPr/>
      <dgm:t>
        <a:bodyPr/>
        <a:lstStyle/>
        <a:p>
          <a:endParaRPr lang="fr-FR"/>
        </a:p>
      </dgm:t>
    </dgm:pt>
    <dgm:pt modelId="{D6347D2A-5408-42BF-B9FD-3F0472AF8A7E}" type="pres">
      <dgm:prSet presAssocID="{8671B63E-C860-45D7-8F77-B8EB14B7060D}" presName="Root" presStyleCnt="0">
        <dgm:presLayoutVars>
          <dgm:dir/>
          <dgm:resizeHandles val="exact"/>
        </dgm:presLayoutVars>
      </dgm:prSet>
      <dgm:spPr/>
    </dgm:pt>
    <dgm:pt modelId="{473D8DED-4BAE-423A-A467-1551D351FDC3}" type="pres">
      <dgm:prSet presAssocID="{F560A7D2-929C-44E7-83B2-D65239AE1E8E}" presName="Composite" presStyleCnt="0"/>
      <dgm:spPr/>
    </dgm:pt>
    <dgm:pt modelId="{3126BF7D-E172-4E2C-8F40-487D00BBDF4A}" type="pres">
      <dgm:prSet presAssocID="{F560A7D2-929C-44E7-83B2-D65239AE1E8E}"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25911" r="36588" b="-4"/>
          <a:stretch/>
        </a:blipFill>
      </dgm:spPr>
      <dgm:extLst>
        <a:ext uri="{E40237B7-FDA0-4F09-8148-C483321AD2D9}">
          <dgm14:cNvPr xmlns:dgm14="http://schemas.microsoft.com/office/drawing/2010/diagram" id="0" name="" descr="Petit groupe d’employés de bureau écoutant leur collègue expliquer son projet de recherche commerciale pendant qu’elle montre un graphique à barres."/>
        </a:ext>
      </dgm:extLst>
    </dgm:pt>
    <dgm:pt modelId="{DD433AA0-C28F-4BC2-813C-68EF68107D7E}" type="pres">
      <dgm:prSet presAssocID="{F560A7D2-929C-44E7-83B2-D65239AE1E8E}" presName="Subtitle" presStyleLbl="revTx" presStyleIdx="0" presStyleCnt="6">
        <dgm:presLayoutVars>
          <dgm:chMax val="0"/>
          <dgm:bulletEnabled/>
        </dgm:presLayoutVars>
      </dgm:prSet>
      <dgm:spPr/>
    </dgm:pt>
    <dgm:pt modelId="{B30BB6B6-0CFA-45C6-BBB6-2864F6DACE47}" type="pres">
      <dgm:prSet presAssocID="{F560A7D2-929C-44E7-83B2-D65239AE1E8E}" presName="Description" presStyleLbl="revTx" presStyleIdx="1" presStyleCnt="6">
        <dgm:presLayoutVars>
          <dgm:bulletEnabled/>
        </dgm:presLayoutVars>
      </dgm:prSet>
      <dgm:spPr/>
    </dgm:pt>
    <dgm:pt modelId="{44E90719-4A1E-4DB9-A1E2-2F7BCEFC9117}" type="pres">
      <dgm:prSet presAssocID="{B10B96A4-D1CC-4831-B672-D66535C07963}" presName="sibTrans" presStyleLbl="sibTrans2D1" presStyleIdx="0" presStyleCnt="0"/>
      <dgm:spPr/>
    </dgm:pt>
    <dgm:pt modelId="{9E111720-3D0A-4770-9F84-FFD8AF5C6EC2}" type="pres">
      <dgm:prSet presAssocID="{3AF76E8F-B95B-4DCC-95F1-F926C0CA4F0B}" presName="Composite" presStyleCnt="0"/>
      <dgm:spPr/>
    </dgm:pt>
    <dgm:pt modelId="{C7BCAEB9-DAEF-4753-A1C1-8EDFB994AB6C}" type="pres">
      <dgm:prSet presAssocID="{3AF76E8F-B95B-4DCC-95F1-F926C0CA4F0B}"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1" r="-11" b="-10"/>
          <a:stretch/>
        </a:blipFill>
      </dgm:spPr>
      <dgm:extLst>
        <a:ext uri="{E40237B7-FDA0-4F09-8148-C483321AD2D9}">
          <dgm14:cNvPr xmlns:dgm14="http://schemas.microsoft.com/office/drawing/2010/diagram" id="0" name="" descr="Formes géométriques fisheye sur papier coloré. Formes géométriques en cubes, cylindres et cônes sur des papiers orange, jaunes et bleus."/>
        </a:ext>
      </dgm:extLst>
    </dgm:pt>
    <dgm:pt modelId="{005376D8-BF16-4A6D-A569-74EC353179E6}" type="pres">
      <dgm:prSet presAssocID="{3AF76E8F-B95B-4DCC-95F1-F926C0CA4F0B}" presName="Subtitle" presStyleLbl="revTx" presStyleIdx="2" presStyleCnt="6">
        <dgm:presLayoutVars>
          <dgm:chMax val="0"/>
          <dgm:bulletEnabled/>
        </dgm:presLayoutVars>
      </dgm:prSet>
      <dgm:spPr/>
    </dgm:pt>
    <dgm:pt modelId="{85EC1527-9A03-4B1B-AD44-51B74C9113DE}" type="pres">
      <dgm:prSet presAssocID="{3AF76E8F-B95B-4DCC-95F1-F926C0CA4F0B}" presName="Description" presStyleLbl="revTx" presStyleIdx="3" presStyleCnt="6">
        <dgm:presLayoutVars>
          <dgm:bulletEnabled/>
        </dgm:presLayoutVars>
      </dgm:prSet>
      <dgm:spPr/>
    </dgm:pt>
    <dgm:pt modelId="{360D07A1-A141-4D84-8516-EAD10E7CC77B}" type="pres">
      <dgm:prSet presAssocID="{B7DE0602-8BB2-4925-AAB7-98BA2940F50D}" presName="sibTrans" presStyleLbl="sibTrans2D1" presStyleIdx="0" presStyleCnt="0"/>
      <dgm:spPr/>
    </dgm:pt>
    <dgm:pt modelId="{E2714001-B3F2-4BC8-A8C3-8D13568F254F}" type="pres">
      <dgm:prSet presAssocID="{7C61C419-D91B-42D3-8F2C-9455096C13C9}" presName="Composite" presStyleCnt="0"/>
      <dgm:spPr/>
    </dgm:pt>
    <dgm:pt modelId="{05396015-890C-48F6-8891-276E47BE7062}" type="pres">
      <dgm:prSet presAssocID="{7C61C419-D91B-42D3-8F2C-9455096C13C9}"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16923" r="16330" b="4"/>
          <a:stretch/>
        </a:blipFill>
      </dgm:spPr>
      <dgm:extLst>
        <a:ext uri="{E40237B7-FDA0-4F09-8148-C483321AD2D9}">
          <dgm14:cNvPr xmlns:dgm14="http://schemas.microsoft.com/office/drawing/2010/diagram" id="0" name="" descr="Fond abstrait créatif avec des lignes légères"/>
        </a:ext>
      </dgm:extLst>
    </dgm:pt>
    <dgm:pt modelId="{E05D5CCD-674C-47B3-B3AD-B31CFB257C39}" type="pres">
      <dgm:prSet presAssocID="{7C61C419-D91B-42D3-8F2C-9455096C13C9}" presName="Subtitle" presStyleLbl="revTx" presStyleIdx="4" presStyleCnt="6">
        <dgm:presLayoutVars>
          <dgm:chMax val="0"/>
          <dgm:bulletEnabled/>
        </dgm:presLayoutVars>
      </dgm:prSet>
      <dgm:spPr/>
    </dgm:pt>
    <dgm:pt modelId="{923CA383-A00D-4EAD-BFEF-C566EF38C8B9}" type="pres">
      <dgm:prSet presAssocID="{7C61C419-D91B-42D3-8F2C-9455096C13C9}" presName="Description" presStyleLbl="revTx" presStyleIdx="5" presStyleCnt="6">
        <dgm:presLayoutVars>
          <dgm:bulletEnabled/>
        </dgm:presLayoutVars>
      </dgm:prSet>
      <dgm:spPr/>
    </dgm:pt>
  </dgm:ptLst>
  <dgm:cxnLst>
    <dgm:cxn modelId="{1D80DF0E-DA7E-4B97-9C22-075D422EC578}" srcId="{3AF76E8F-B95B-4DCC-95F1-F926C0CA4F0B}" destId="{58EE94ED-6350-46EE-9D9D-41D00E4C2E4E}" srcOrd="0" destOrd="0" parTransId="{B4B5EFB0-4A70-4BD8-B5AD-9CBE5CB02A35}" sibTransId="{EC0DEE77-F5C1-4442-B038-DD8C4379E033}"/>
    <dgm:cxn modelId="{BB370929-0BBC-4F81-B145-4C60817A92AC}" type="presOf" srcId="{B10B96A4-D1CC-4831-B672-D66535C07963}" destId="{44E90719-4A1E-4DB9-A1E2-2F7BCEFC9117}" srcOrd="0" destOrd="0" presId="urn:microsoft.com/office/officeart/2024/3/layout/verticalVisualTextBlock1"/>
    <dgm:cxn modelId="{C612CC2D-D022-4EE2-A9D9-4879B89ED351}" srcId="{8671B63E-C860-45D7-8F77-B8EB14B7060D}" destId="{F560A7D2-929C-44E7-83B2-D65239AE1E8E}" srcOrd="0" destOrd="0" parTransId="{EDAD36FB-9AC4-424C-8DD4-B5C58A3C3F40}" sibTransId="{B10B96A4-D1CC-4831-B672-D66535C07963}"/>
    <dgm:cxn modelId="{439F8239-9E0D-4B15-83B7-8BEB4B0942F3}" srcId="{F560A7D2-929C-44E7-83B2-D65239AE1E8E}" destId="{BF4EA770-C9A7-43CA-B5E2-D68D42872B02}" srcOrd="0" destOrd="0" parTransId="{1507A2D7-8958-4AE8-A2F7-CEE0A62096AB}" sibTransId="{6E05F129-3ABB-4828-9220-AB2193721F5E}"/>
    <dgm:cxn modelId="{0A20E74D-82C1-47C8-BE1A-6D6DA682D45B}" type="presOf" srcId="{3AF76E8F-B95B-4DCC-95F1-F926C0CA4F0B}" destId="{005376D8-BF16-4A6D-A569-74EC353179E6}" srcOrd="0" destOrd="0" presId="urn:microsoft.com/office/officeart/2024/3/layout/verticalVisualTextBlock1"/>
    <dgm:cxn modelId="{F0AA2658-9C5D-4D91-ADBF-10F8413DE4B1}" type="presOf" srcId="{36BEABBF-4DF5-4CCF-A6B9-E86CBBC2AA8C}" destId="{923CA383-A00D-4EAD-BFEF-C566EF38C8B9}" srcOrd="0" destOrd="0" presId="urn:microsoft.com/office/officeart/2024/3/layout/verticalVisualTextBlock1"/>
    <dgm:cxn modelId="{BACCEB8E-31AC-463F-A73A-79E082147BA0}" type="presOf" srcId="{BF4EA770-C9A7-43CA-B5E2-D68D42872B02}" destId="{B30BB6B6-0CFA-45C6-BBB6-2864F6DACE47}" srcOrd="0" destOrd="0" presId="urn:microsoft.com/office/officeart/2024/3/layout/verticalVisualTextBlock1"/>
    <dgm:cxn modelId="{5B970D8F-B73F-4DE5-A3D0-6A0537600DFE}" type="presOf" srcId="{7C61C419-D91B-42D3-8F2C-9455096C13C9}" destId="{E05D5CCD-674C-47B3-B3AD-B31CFB257C39}" srcOrd="0" destOrd="0" presId="urn:microsoft.com/office/officeart/2024/3/layout/verticalVisualTextBlock1"/>
    <dgm:cxn modelId="{891B3299-1D57-4DF9-9A86-60F891121C70}" srcId="{7C61C419-D91B-42D3-8F2C-9455096C13C9}" destId="{36BEABBF-4DF5-4CCF-A6B9-E86CBBC2AA8C}" srcOrd="0" destOrd="0" parTransId="{36104E4B-DC26-4250-81AC-0A31C0BE5E2D}" sibTransId="{BDEE2333-2F44-40D4-A241-6F70D88E0561}"/>
    <dgm:cxn modelId="{F1F364AA-0D0A-4BA6-A79E-62C0079DC2D8}" srcId="{8671B63E-C860-45D7-8F77-B8EB14B7060D}" destId="{3AF76E8F-B95B-4DCC-95F1-F926C0CA4F0B}" srcOrd="1" destOrd="0" parTransId="{F4BB303C-6ACA-4693-88FD-5D39460405E1}" sibTransId="{B7DE0602-8BB2-4925-AAB7-98BA2940F50D}"/>
    <dgm:cxn modelId="{B8AE43C1-C06E-4D1D-B027-DF0D429C11D3}" type="presOf" srcId="{8671B63E-C860-45D7-8F77-B8EB14B7060D}" destId="{D6347D2A-5408-42BF-B9FD-3F0472AF8A7E}" srcOrd="0" destOrd="0" presId="urn:microsoft.com/office/officeart/2024/3/layout/verticalVisualTextBlock1"/>
    <dgm:cxn modelId="{94A296C4-F4A6-4C62-8B01-8FCC850C98CC}" srcId="{8671B63E-C860-45D7-8F77-B8EB14B7060D}" destId="{7C61C419-D91B-42D3-8F2C-9455096C13C9}" srcOrd="2" destOrd="0" parTransId="{3327EDDD-D019-4550-917A-67E662A0292D}" sibTransId="{CF956D6B-0700-44A3-8FED-F9C5E7A6EFEA}"/>
    <dgm:cxn modelId="{644D13D9-BFBC-4445-B925-088B52DCCF65}" type="presOf" srcId="{58EE94ED-6350-46EE-9D9D-41D00E4C2E4E}" destId="{85EC1527-9A03-4B1B-AD44-51B74C9113DE}" srcOrd="0" destOrd="0" presId="urn:microsoft.com/office/officeart/2024/3/layout/verticalVisualTextBlock1"/>
    <dgm:cxn modelId="{212FACDB-88D5-453D-B879-F10FBF253DFF}" type="presOf" srcId="{F560A7D2-929C-44E7-83B2-D65239AE1E8E}" destId="{DD433AA0-C28F-4BC2-813C-68EF68107D7E}" srcOrd="0" destOrd="0" presId="urn:microsoft.com/office/officeart/2024/3/layout/verticalVisualTextBlock1"/>
    <dgm:cxn modelId="{F3B27CE7-CA1C-49CE-ACC6-9B96D69AE3AA}" type="presOf" srcId="{B7DE0602-8BB2-4925-AAB7-98BA2940F50D}" destId="{360D07A1-A141-4D84-8516-EAD10E7CC77B}" srcOrd="0" destOrd="0" presId="urn:microsoft.com/office/officeart/2024/3/layout/verticalVisualTextBlock1"/>
    <dgm:cxn modelId="{D4A0CD36-5ECB-4A51-9B62-F905FC6E12BA}" type="presParOf" srcId="{D6347D2A-5408-42BF-B9FD-3F0472AF8A7E}" destId="{473D8DED-4BAE-423A-A467-1551D351FDC3}" srcOrd="0" destOrd="0" presId="urn:microsoft.com/office/officeart/2024/3/layout/verticalVisualTextBlock1"/>
    <dgm:cxn modelId="{CCB576DE-2BA7-4979-92FE-3E23DD45D3A8}" type="presParOf" srcId="{473D8DED-4BAE-423A-A467-1551D351FDC3}" destId="{3126BF7D-E172-4E2C-8F40-487D00BBDF4A}" srcOrd="0" destOrd="0" presId="urn:microsoft.com/office/officeart/2024/3/layout/verticalVisualTextBlock1"/>
    <dgm:cxn modelId="{BCD455CA-DB5C-4843-9BA7-57E827CCB16E}" type="presParOf" srcId="{473D8DED-4BAE-423A-A467-1551D351FDC3}" destId="{DD433AA0-C28F-4BC2-813C-68EF68107D7E}" srcOrd="1" destOrd="0" presId="urn:microsoft.com/office/officeart/2024/3/layout/verticalVisualTextBlock1"/>
    <dgm:cxn modelId="{23CF818B-B3D9-487A-BCE7-79E192C2E3FC}" type="presParOf" srcId="{473D8DED-4BAE-423A-A467-1551D351FDC3}" destId="{B30BB6B6-0CFA-45C6-BBB6-2864F6DACE47}" srcOrd="2" destOrd="0" presId="urn:microsoft.com/office/officeart/2024/3/layout/verticalVisualTextBlock1"/>
    <dgm:cxn modelId="{558EC761-19C7-4171-B24B-715A0F0B972D}" type="presParOf" srcId="{D6347D2A-5408-42BF-B9FD-3F0472AF8A7E}" destId="{44E90719-4A1E-4DB9-A1E2-2F7BCEFC9117}" srcOrd="1" destOrd="0" presId="urn:microsoft.com/office/officeart/2024/3/layout/verticalVisualTextBlock1"/>
    <dgm:cxn modelId="{5415F140-F5B5-4D97-91BE-FFB351C25B54}" type="presParOf" srcId="{D6347D2A-5408-42BF-B9FD-3F0472AF8A7E}" destId="{9E111720-3D0A-4770-9F84-FFD8AF5C6EC2}" srcOrd="2" destOrd="0" presId="urn:microsoft.com/office/officeart/2024/3/layout/verticalVisualTextBlock1"/>
    <dgm:cxn modelId="{A7D60BA7-55E4-4874-B231-B1E102998339}" type="presParOf" srcId="{9E111720-3D0A-4770-9F84-FFD8AF5C6EC2}" destId="{C7BCAEB9-DAEF-4753-A1C1-8EDFB994AB6C}" srcOrd="0" destOrd="0" presId="urn:microsoft.com/office/officeart/2024/3/layout/verticalVisualTextBlock1"/>
    <dgm:cxn modelId="{9E103194-AA76-43F9-BC72-B95A669EC40B}" type="presParOf" srcId="{9E111720-3D0A-4770-9F84-FFD8AF5C6EC2}" destId="{005376D8-BF16-4A6D-A569-74EC353179E6}" srcOrd="1" destOrd="0" presId="urn:microsoft.com/office/officeart/2024/3/layout/verticalVisualTextBlock1"/>
    <dgm:cxn modelId="{779E108C-2F88-4F79-A228-078B0A86BE92}" type="presParOf" srcId="{9E111720-3D0A-4770-9F84-FFD8AF5C6EC2}" destId="{85EC1527-9A03-4B1B-AD44-51B74C9113DE}" srcOrd="2" destOrd="0" presId="urn:microsoft.com/office/officeart/2024/3/layout/verticalVisualTextBlock1"/>
    <dgm:cxn modelId="{C07D1E3A-5442-4FC9-8C35-FD519B94AFAD}" type="presParOf" srcId="{D6347D2A-5408-42BF-B9FD-3F0472AF8A7E}" destId="{360D07A1-A141-4D84-8516-EAD10E7CC77B}" srcOrd="3" destOrd="0" presId="urn:microsoft.com/office/officeart/2024/3/layout/verticalVisualTextBlock1"/>
    <dgm:cxn modelId="{38FA0BD1-81AD-4DF8-89F8-E518942300FB}" type="presParOf" srcId="{D6347D2A-5408-42BF-B9FD-3F0472AF8A7E}" destId="{E2714001-B3F2-4BC8-A8C3-8D13568F254F}" srcOrd="4" destOrd="0" presId="urn:microsoft.com/office/officeart/2024/3/layout/verticalVisualTextBlock1"/>
    <dgm:cxn modelId="{12B26BA4-4D5D-4AB0-A475-B5E4D4538F9B}" type="presParOf" srcId="{E2714001-B3F2-4BC8-A8C3-8D13568F254F}" destId="{05396015-890C-48F6-8891-276E47BE7062}" srcOrd="0" destOrd="0" presId="urn:microsoft.com/office/officeart/2024/3/layout/verticalVisualTextBlock1"/>
    <dgm:cxn modelId="{4AE142AC-B578-4481-92FE-405794FD5E4E}" type="presParOf" srcId="{E2714001-B3F2-4BC8-A8C3-8D13568F254F}" destId="{E05D5CCD-674C-47B3-B3AD-B31CFB257C39}" srcOrd="1" destOrd="0" presId="urn:microsoft.com/office/officeart/2024/3/layout/verticalVisualTextBlock1"/>
    <dgm:cxn modelId="{3F0AAE37-1539-48FA-B311-D7D2012E7154}" type="presParOf" srcId="{E2714001-B3F2-4BC8-A8C3-8D13568F254F}" destId="{923CA383-A00D-4EAD-BFEF-C566EF38C8B9}"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5D43452-FB11-47B8-BC87-0A9E40A5AB76}" type="doc">
      <dgm:prSet loTypeId="urn:microsoft.com/office/officeart/2024/3/layout/hArchList1" loCatId="List" qsTypeId="urn:microsoft.com/office/officeart/2005/8/quickstyle/simple1" qsCatId="simple" csTypeId="urn:microsoft.com/office/officeart/2005/8/colors/accent1_2" csCatId="accent1" phldr="1"/>
      <dgm:spPr/>
      <dgm:t>
        <a:bodyPr/>
        <a:lstStyle/>
        <a:p>
          <a:endParaRPr lang="en-US"/>
        </a:p>
      </dgm:t>
    </dgm:pt>
    <dgm:pt modelId="{ECFE9AED-9BE2-4F10-918A-54C5DEEBF414}">
      <dgm:prSet/>
      <dgm:spPr/>
      <dgm:t>
        <a:bodyPr/>
        <a:lstStyle/>
        <a:p>
          <a:pPr>
            <a:lnSpc>
              <a:spcPct val="100000"/>
            </a:lnSpc>
            <a:defRPr b="1"/>
          </a:pPr>
          <a:r>
            <a:rPr lang="fr-FR"/>
            <a:t>Processus complexe</a:t>
          </a:r>
          <a:endParaRPr lang="en-US"/>
        </a:p>
      </dgm:t>
    </dgm:pt>
    <dgm:pt modelId="{CDE8A96D-524D-4AD8-ACB0-51E33982AB33}" type="parTrans" cxnId="{8BE483B1-4C7B-4B87-B413-4DAEDA75EA6F}">
      <dgm:prSet/>
      <dgm:spPr/>
      <dgm:t>
        <a:bodyPr/>
        <a:lstStyle/>
        <a:p>
          <a:endParaRPr lang="en-US"/>
        </a:p>
      </dgm:t>
    </dgm:pt>
    <dgm:pt modelId="{4E520E84-A67B-437D-A6C3-D974533C503C}" type="sibTrans" cxnId="{8BE483B1-4C7B-4B87-B413-4DAEDA75EA6F}">
      <dgm:prSet/>
      <dgm:spPr/>
      <dgm:t>
        <a:bodyPr/>
        <a:lstStyle/>
        <a:p>
          <a:pPr>
            <a:lnSpc>
              <a:spcPct val="100000"/>
            </a:lnSpc>
            <a:defRPr b="1"/>
          </a:pPr>
          <a:endParaRPr lang="en-US"/>
        </a:p>
      </dgm:t>
    </dgm:pt>
    <dgm:pt modelId="{1A4DE2B7-8F38-4930-B85E-8D2C4AE8CC54}">
      <dgm:prSet/>
      <dgm:spPr/>
      <dgm:t>
        <a:bodyPr/>
        <a:lstStyle/>
        <a:p>
          <a:pPr>
            <a:lnSpc>
              <a:spcPct val="100000"/>
            </a:lnSpc>
          </a:pPr>
          <a:r>
            <a:rPr lang="fr-FR"/>
            <a:t>La conception et la gestion d'une animation FPA nécessitent une réflexion approfondie et une planification minutieuse pour être efficaces.</a:t>
          </a:r>
          <a:endParaRPr lang="en-US"/>
        </a:p>
      </dgm:t>
    </dgm:pt>
    <dgm:pt modelId="{98BF4BEC-0ACE-49A7-A8D0-0A2A7CE5672E}" type="parTrans" cxnId="{7E548F94-36B0-4E04-9DDE-546D0F7642A7}">
      <dgm:prSet/>
      <dgm:spPr/>
      <dgm:t>
        <a:bodyPr/>
        <a:lstStyle/>
        <a:p>
          <a:endParaRPr lang="en-US"/>
        </a:p>
      </dgm:t>
    </dgm:pt>
    <dgm:pt modelId="{EA16F843-F6A1-4601-94F1-F6C839A820A5}" type="sibTrans" cxnId="{7E548F94-36B0-4E04-9DDE-546D0F7642A7}">
      <dgm:prSet/>
      <dgm:spPr/>
      <dgm:t>
        <a:bodyPr/>
        <a:lstStyle/>
        <a:p>
          <a:endParaRPr lang="en-US"/>
        </a:p>
      </dgm:t>
    </dgm:pt>
    <dgm:pt modelId="{07D2D701-E5E8-42B4-BC0A-B864A328F1CC}">
      <dgm:prSet/>
      <dgm:spPr/>
      <dgm:t>
        <a:bodyPr/>
        <a:lstStyle/>
        <a:p>
          <a:pPr>
            <a:lnSpc>
              <a:spcPct val="100000"/>
            </a:lnSpc>
            <a:defRPr b="1"/>
          </a:pPr>
          <a:r>
            <a:rPr lang="fr-FR"/>
            <a:t>Techniques d'animation</a:t>
          </a:r>
          <a:endParaRPr lang="en-US"/>
        </a:p>
      </dgm:t>
    </dgm:pt>
    <dgm:pt modelId="{164EC79F-AA5B-42F4-B6E4-E8712FD0F9CC}" type="parTrans" cxnId="{FF46D963-FCB6-4FC2-A07D-A85AAE4775BF}">
      <dgm:prSet/>
      <dgm:spPr/>
      <dgm:t>
        <a:bodyPr/>
        <a:lstStyle/>
        <a:p>
          <a:endParaRPr lang="en-US"/>
        </a:p>
      </dgm:t>
    </dgm:pt>
    <dgm:pt modelId="{810CBE3A-ABFD-4C90-8CB3-5023EE90898A}" type="sibTrans" cxnId="{FF46D963-FCB6-4FC2-A07D-A85AAE4775BF}">
      <dgm:prSet/>
      <dgm:spPr/>
      <dgm:t>
        <a:bodyPr/>
        <a:lstStyle/>
        <a:p>
          <a:pPr>
            <a:lnSpc>
              <a:spcPct val="100000"/>
            </a:lnSpc>
            <a:defRPr b="1"/>
          </a:pPr>
          <a:endParaRPr lang="en-US"/>
        </a:p>
      </dgm:t>
    </dgm:pt>
    <dgm:pt modelId="{6CEC1360-89C9-4C8C-957C-2B1E8621B2A1}">
      <dgm:prSet/>
      <dgm:spPr/>
      <dgm:t>
        <a:bodyPr/>
        <a:lstStyle/>
        <a:p>
          <a:pPr>
            <a:lnSpc>
              <a:spcPct val="100000"/>
            </a:lnSpc>
          </a:pPr>
          <a:r>
            <a:rPr lang="fr-FR"/>
            <a:t>L'application de techniques variées permet de créer des animations engageantes qui captivent l'attention des participants.</a:t>
          </a:r>
          <a:endParaRPr lang="en-US"/>
        </a:p>
      </dgm:t>
    </dgm:pt>
    <dgm:pt modelId="{534DD6D4-43BC-4F00-9451-728C15CB10D7}" type="parTrans" cxnId="{5A79E87A-D292-4F7A-8E26-404A9DD7F942}">
      <dgm:prSet/>
      <dgm:spPr/>
      <dgm:t>
        <a:bodyPr/>
        <a:lstStyle/>
        <a:p>
          <a:endParaRPr lang="en-US"/>
        </a:p>
      </dgm:t>
    </dgm:pt>
    <dgm:pt modelId="{9E8286BA-E034-410E-80EB-F448FF4D88E6}" type="sibTrans" cxnId="{5A79E87A-D292-4F7A-8E26-404A9DD7F942}">
      <dgm:prSet/>
      <dgm:spPr/>
      <dgm:t>
        <a:bodyPr/>
        <a:lstStyle/>
        <a:p>
          <a:endParaRPr lang="en-US"/>
        </a:p>
      </dgm:t>
    </dgm:pt>
    <dgm:pt modelId="{D1BFCD77-3CF9-4401-A49E-0C027078CF6F}">
      <dgm:prSet/>
      <dgm:spPr/>
      <dgm:t>
        <a:bodyPr/>
        <a:lstStyle/>
        <a:p>
          <a:pPr>
            <a:lnSpc>
              <a:spcPct val="100000"/>
            </a:lnSpc>
            <a:defRPr b="1"/>
          </a:pPr>
          <a:r>
            <a:rPr lang="fr-FR"/>
            <a:t>Stimuler l'apprentissage</a:t>
          </a:r>
          <a:endParaRPr lang="en-US"/>
        </a:p>
      </dgm:t>
    </dgm:pt>
    <dgm:pt modelId="{05021A46-13EC-440A-B9E9-B2740667A610}" type="parTrans" cxnId="{8EFA0873-4477-4F22-BEF7-7BE65F01D350}">
      <dgm:prSet/>
      <dgm:spPr/>
      <dgm:t>
        <a:bodyPr/>
        <a:lstStyle/>
        <a:p>
          <a:endParaRPr lang="en-US"/>
        </a:p>
      </dgm:t>
    </dgm:pt>
    <dgm:pt modelId="{55D47BF8-8E94-435D-B84B-138CAB2DF4FB}" type="sibTrans" cxnId="{8EFA0873-4477-4F22-BEF7-7BE65F01D350}">
      <dgm:prSet/>
      <dgm:spPr/>
      <dgm:t>
        <a:bodyPr/>
        <a:lstStyle/>
        <a:p>
          <a:endParaRPr lang="en-US"/>
        </a:p>
      </dgm:t>
    </dgm:pt>
    <dgm:pt modelId="{2E728C97-2979-4536-9313-A7BDD0670ADE}">
      <dgm:prSet/>
      <dgm:spPr/>
      <dgm:t>
        <a:bodyPr/>
        <a:lstStyle/>
        <a:p>
          <a:pPr>
            <a:lnSpc>
              <a:spcPct val="100000"/>
            </a:lnSpc>
          </a:pPr>
          <a:r>
            <a:rPr lang="fr-FR"/>
            <a:t>Les animations efficaces stimulent l'apprentissage en rendant les concepts interactifs et accessibles pour tous les participants.</a:t>
          </a:r>
          <a:endParaRPr lang="en-US"/>
        </a:p>
      </dgm:t>
    </dgm:pt>
    <dgm:pt modelId="{9244AD4D-E7DA-4038-9B2B-04849C6FC40F}" type="parTrans" cxnId="{4661DF77-016B-4CCB-8C68-928049F1828D}">
      <dgm:prSet/>
      <dgm:spPr/>
      <dgm:t>
        <a:bodyPr/>
        <a:lstStyle/>
        <a:p>
          <a:endParaRPr lang="en-US"/>
        </a:p>
      </dgm:t>
    </dgm:pt>
    <dgm:pt modelId="{8AE90DAF-2BFE-4AB6-8A6D-80D3DA9F2542}" type="sibTrans" cxnId="{4661DF77-016B-4CCB-8C68-928049F1828D}">
      <dgm:prSet/>
      <dgm:spPr/>
      <dgm:t>
        <a:bodyPr/>
        <a:lstStyle/>
        <a:p>
          <a:endParaRPr lang="en-US"/>
        </a:p>
      </dgm:t>
    </dgm:pt>
    <dgm:pt modelId="{0D28FC5F-31AA-4727-8C71-2D96BC7CC6AB}" type="pres">
      <dgm:prSet presAssocID="{15D43452-FB11-47B8-BC87-0A9E40A5AB76}" presName="Name0" presStyleCnt="0">
        <dgm:presLayoutVars>
          <dgm:dir/>
          <dgm:resizeHandles val="exact"/>
        </dgm:presLayoutVars>
      </dgm:prSet>
      <dgm:spPr/>
    </dgm:pt>
    <dgm:pt modelId="{6D6063D6-758B-48D5-BAF7-224427FF31E2}" type="pres">
      <dgm:prSet presAssocID="{ECFE9AED-9BE2-4F10-918A-54C5DEEBF414}" presName="compNode" presStyleCnt="0"/>
      <dgm:spPr/>
    </dgm:pt>
    <dgm:pt modelId="{FD3D5390-6894-4F66-B51E-994A65FA2FFB}" type="pres">
      <dgm:prSet presAssocID="{ECFE9AED-9BE2-4F10-918A-54C5DEEBF414}" presName="pictRect" presStyleLbl="revTx" presStyleIdx="0" presStyleCnt="6">
        <dgm:presLayoutVars>
          <dgm:chMax val="0"/>
          <dgm:bulletEnabled/>
        </dgm:presLayoutVars>
      </dgm:prSet>
      <dgm:spPr/>
    </dgm:pt>
    <dgm:pt modelId="{320BA9D0-125A-4A2A-AFB3-ABCAF4CFA579}" type="pres">
      <dgm:prSet presAssocID="{ECFE9AED-9BE2-4F10-918A-54C5DEEBF414}" presName="textRect" presStyleLbl="revTx" presStyleIdx="1" presStyleCnt="6">
        <dgm:presLayoutVars>
          <dgm:bulletEnabled/>
        </dgm:presLayoutVars>
      </dgm:prSet>
      <dgm:spPr/>
    </dgm:pt>
    <dgm:pt modelId="{9E3266B3-6851-4034-96CC-62D6BC2C72A1}" type="pres">
      <dgm:prSet presAssocID="{4E520E84-A67B-437D-A6C3-D974533C503C}" presName="sibTrans" presStyleLbl="sibTrans2D1" presStyleIdx="0" presStyleCnt="0"/>
      <dgm:spPr/>
    </dgm:pt>
    <dgm:pt modelId="{8AD10AA2-5EE8-4D0D-B887-E7DA3A30D2C3}" type="pres">
      <dgm:prSet presAssocID="{07D2D701-E5E8-42B4-BC0A-B864A328F1CC}" presName="compNode" presStyleCnt="0"/>
      <dgm:spPr/>
    </dgm:pt>
    <dgm:pt modelId="{FD95FCDC-4AB2-4A77-8502-AEED11815496}" type="pres">
      <dgm:prSet presAssocID="{07D2D701-E5E8-42B4-BC0A-B864A328F1CC}" presName="pictRect" presStyleLbl="revTx" presStyleIdx="2" presStyleCnt="6">
        <dgm:presLayoutVars>
          <dgm:chMax val="0"/>
          <dgm:bulletEnabled/>
        </dgm:presLayoutVars>
      </dgm:prSet>
      <dgm:spPr/>
    </dgm:pt>
    <dgm:pt modelId="{275DE9B7-9B80-4637-B336-CE74AA0A6FC7}" type="pres">
      <dgm:prSet presAssocID="{07D2D701-E5E8-42B4-BC0A-B864A328F1CC}" presName="textRect" presStyleLbl="revTx" presStyleIdx="3" presStyleCnt="6">
        <dgm:presLayoutVars>
          <dgm:bulletEnabled/>
        </dgm:presLayoutVars>
      </dgm:prSet>
      <dgm:spPr/>
    </dgm:pt>
    <dgm:pt modelId="{57F2C14E-4655-4EDB-88AD-BAD32C8ABAFF}" type="pres">
      <dgm:prSet presAssocID="{810CBE3A-ABFD-4C90-8CB3-5023EE90898A}" presName="sibTrans" presStyleLbl="sibTrans2D1" presStyleIdx="0" presStyleCnt="0"/>
      <dgm:spPr/>
    </dgm:pt>
    <dgm:pt modelId="{7F3DCF2C-C9F1-4CD5-B652-622039FD3223}" type="pres">
      <dgm:prSet presAssocID="{D1BFCD77-3CF9-4401-A49E-0C027078CF6F}" presName="compNode" presStyleCnt="0"/>
      <dgm:spPr/>
    </dgm:pt>
    <dgm:pt modelId="{90C59407-01F5-4D85-867F-388C5318ABDA}" type="pres">
      <dgm:prSet presAssocID="{D1BFCD77-3CF9-4401-A49E-0C027078CF6F}" presName="pictRect" presStyleLbl="revTx" presStyleIdx="4" presStyleCnt="6">
        <dgm:presLayoutVars>
          <dgm:chMax val="0"/>
          <dgm:bulletEnabled/>
        </dgm:presLayoutVars>
      </dgm:prSet>
      <dgm:spPr/>
    </dgm:pt>
    <dgm:pt modelId="{0A1B28F1-304B-4774-9DDB-D15C44151376}" type="pres">
      <dgm:prSet presAssocID="{D1BFCD77-3CF9-4401-A49E-0C027078CF6F}" presName="textRect" presStyleLbl="revTx" presStyleIdx="5" presStyleCnt="6">
        <dgm:presLayoutVars>
          <dgm:bulletEnabled/>
        </dgm:presLayoutVars>
      </dgm:prSet>
      <dgm:spPr/>
    </dgm:pt>
  </dgm:ptLst>
  <dgm:cxnLst>
    <dgm:cxn modelId="{0C83AA28-4329-4564-902E-85C6C577B7C8}" type="presOf" srcId="{D1BFCD77-3CF9-4401-A49E-0C027078CF6F}" destId="{90C59407-01F5-4D85-867F-388C5318ABDA}" srcOrd="0" destOrd="0" presId="urn:microsoft.com/office/officeart/2024/3/layout/hArchList1"/>
    <dgm:cxn modelId="{7FC4C142-3726-4999-8201-3FF3C2B589D7}" type="presOf" srcId="{15D43452-FB11-47B8-BC87-0A9E40A5AB76}" destId="{0D28FC5F-31AA-4727-8C71-2D96BC7CC6AB}" srcOrd="0" destOrd="0" presId="urn:microsoft.com/office/officeart/2024/3/layout/hArchList1"/>
    <dgm:cxn modelId="{FF46D963-FCB6-4FC2-A07D-A85AAE4775BF}" srcId="{15D43452-FB11-47B8-BC87-0A9E40A5AB76}" destId="{07D2D701-E5E8-42B4-BC0A-B864A328F1CC}" srcOrd="1" destOrd="0" parTransId="{164EC79F-AA5B-42F4-B6E4-E8712FD0F9CC}" sibTransId="{810CBE3A-ABFD-4C90-8CB3-5023EE90898A}"/>
    <dgm:cxn modelId="{8EFA0873-4477-4F22-BEF7-7BE65F01D350}" srcId="{15D43452-FB11-47B8-BC87-0A9E40A5AB76}" destId="{D1BFCD77-3CF9-4401-A49E-0C027078CF6F}" srcOrd="2" destOrd="0" parTransId="{05021A46-13EC-440A-B9E9-B2740667A610}" sibTransId="{55D47BF8-8E94-435D-B84B-138CAB2DF4FB}"/>
    <dgm:cxn modelId="{4661DF77-016B-4CCB-8C68-928049F1828D}" srcId="{D1BFCD77-3CF9-4401-A49E-0C027078CF6F}" destId="{2E728C97-2979-4536-9313-A7BDD0670ADE}" srcOrd="0" destOrd="0" parTransId="{9244AD4D-E7DA-4038-9B2B-04849C6FC40F}" sibTransId="{8AE90DAF-2BFE-4AB6-8A6D-80D3DA9F2542}"/>
    <dgm:cxn modelId="{6C75B45A-E386-4F58-AE6A-9CEEA6D52ED3}" type="presOf" srcId="{4E520E84-A67B-437D-A6C3-D974533C503C}" destId="{9E3266B3-6851-4034-96CC-62D6BC2C72A1}" srcOrd="0" destOrd="0" presId="urn:microsoft.com/office/officeart/2024/3/layout/hArchList1"/>
    <dgm:cxn modelId="{5A79E87A-D292-4F7A-8E26-404A9DD7F942}" srcId="{07D2D701-E5E8-42B4-BC0A-B864A328F1CC}" destId="{6CEC1360-89C9-4C8C-957C-2B1E8621B2A1}" srcOrd="0" destOrd="0" parTransId="{534DD6D4-43BC-4F00-9451-728C15CB10D7}" sibTransId="{9E8286BA-E034-410E-80EB-F448FF4D88E6}"/>
    <dgm:cxn modelId="{AC4EC78E-1788-4E73-AB96-17DFFD21114E}" type="presOf" srcId="{2E728C97-2979-4536-9313-A7BDD0670ADE}" destId="{0A1B28F1-304B-4774-9DDB-D15C44151376}" srcOrd="0" destOrd="0" presId="urn:microsoft.com/office/officeart/2024/3/layout/hArchList1"/>
    <dgm:cxn modelId="{DE8DD391-DFE4-4CD6-BF5B-D36FEF1CB9FB}" type="presOf" srcId="{07D2D701-E5E8-42B4-BC0A-B864A328F1CC}" destId="{FD95FCDC-4AB2-4A77-8502-AEED11815496}" srcOrd="0" destOrd="0" presId="urn:microsoft.com/office/officeart/2024/3/layout/hArchList1"/>
    <dgm:cxn modelId="{7E548F94-36B0-4E04-9DDE-546D0F7642A7}" srcId="{ECFE9AED-9BE2-4F10-918A-54C5DEEBF414}" destId="{1A4DE2B7-8F38-4930-B85E-8D2C4AE8CC54}" srcOrd="0" destOrd="0" parTransId="{98BF4BEC-0ACE-49A7-A8D0-0A2A7CE5672E}" sibTransId="{EA16F843-F6A1-4601-94F1-F6C839A820A5}"/>
    <dgm:cxn modelId="{BCD1649D-03F8-4686-A213-21E323345482}" type="presOf" srcId="{6CEC1360-89C9-4C8C-957C-2B1E8621B2A1}" destId="{275DE9B7-9B80-4637-B336-CE74AA0A6FC7}" srcOrd="0" destOrd="0" presId="urn:microsoft.com/office/officeart/2024/3/layout/hArchList1"/>
    <dgm:cxn modelId="{8BE483B1-4C7B-4B87-B413-4DAEDA75EA6F}" srcId="{15D43452-FB11-47B8-BC87-0A9E40A5AB76}" destId="{ECFE9AED-9BE2-4F10-918A-54C5DEEBF414}" srcOrd="0" destOrd="0" parTransId="{CDE8A96D-524D-4AD8-ACB0-51E33982AB33}" sibTransId="{4E520E84-A67B-437D-A6C3-D974533C503C}"/>
    <dgm:cxn modelId="{F17A4EBA-47E3-4FD8-A7FE-1AA8607FBC33}" type="presOf" srcId="{810CBE3A-ABFD-4C90-8CB3-5023EE90898A}" destId="{57F2C14E-4655-4EDB-88AD-BAD32C8ABAFF}" srcOrd="0" destOrd="0" presId="urn:microsoft.com/office/officeart/2024/3/layout/hArchList1"/>
    <dgm:cxn modelId="{7ACF9DC0-D74F-46A8-9E79-C7EB532F94A2}" type="presOf" srcId="{ECFE9AED-9BE2-4F10-918A-54C5DEEBF414}" destId="{FD3D5390-6894-4F66-B51E-994A65FA2FFB}" srcOrd="0" destOrd="0" presId="urn:microsoft.com/office/officeart/2024/3/layout/hArchList1"/>
    <dgm:cxn modelId="{868EFADC-1A03-4C65-A21E-854C891958E2}" type="presOf" srcId="{1A4DE2B7-8F38-4930-B85E-8D2C4AE8CC54}" destId="{320BA9D0-125A-4A2A-AFB3-ABCAF4CFA579}" srcOrd="0" destOrd="0" presId="urn:microsoft.com/office/officeart/2024/3/layout/hArchList1"/>
    <dgm:cxn modelId="{C1272CDA-7555-4F11-8A2A-D30C6D655309}" type="presParOf" srcId="{0D28FC5F-31AA-4727-8C71-2D96BC7CC6AB}" destId="{6D6063D6-758B-48D5-BAF7-224427FF31E2}" srcOrd="0" destOrd="0" presId="urn:microsoft.com/office/officeart/2024/3/layout/hArchList1"/>
    <dgm:cxn modelId="{A7454966-BA1C-46ED-A74B-F195286C4343}" type="presParOf" srcId="{6D6063D6-758B-48D5-BAF7-224427FF31E2}" destId="{FD3D5390-6894-4F66-B51E-994A65FA2FFB}" srcOrd="0" destOrd="0" presId="urn:microsoft.com/office/officeart/2024/3/layout/hArchList1"/>
    <dgm:cxn modelId="{329F56EE-6050-44A2-AA6B-CE2BE781E21F}" type="presParOf" srcId="{6D6063D6-758B-48D5-BAF7-224427FF31E2}" destId="{320BA9D0-125A-4A2A-AFB3-ABCAF4CFA579}" srcOrd="1" destOrd="0" presId="urn:microsoft.com/office/officeart/2024/3/layout/hArchList1"/>
    <dgm:cxn modelId="{F8DA1D53-E85E-420B-A271-3B9CF9B47F0C}" type="presParOf" srcId="{0D28FC5F-31AA-4727-8C71-2D96BC7CC6AB}" destId="{9E3266B3-6851-4034-96CC-62D6BC2C72A1}" srcOrd="1" destOrd="0" presId="urn:microsoft.com/office/officeart/2024/3/layout/hArchList1"/>
    <dgm:cxn modelId="{8131F039-7DC3-4182-89F6-5F63B50D2225}" type="presParOf" srcId="{0D28FC5F-31AA-4727-8C71-2D96BC7CC6AB}" destId="{8AD10AA2-5EE8-4D0D-B887-E7DA3A30D2C3}" srcOrd="2" destOrd="0" presId="urn:microsoft.com/office/officeart/2024/3/layout/hArchList1"/>
    <dgm:cxn modelId="{F8967547-FD5B-4E98-8088-AA6A502DE416}" type="presParOf" srcId="{8AD10AA2-5EE8-4D0D-B887-E7DA3A30D2C3}" destId="{FD95FCDC-4AB2-4A77-8502-AEED11815496}" srcOrd="0" destOrd="0" presId="urn:microsoft.com/office/officeart/2024/3/layout/hArchList1"/>
    <dgm:cxn modelId="{D372D9D2-523C-4DD7-868E-EECC2CE6CBF2}" type="presParOf" srcId="{8AD10AA2-5EE8-4D0D-B887-E7DA3A30D2C3}" destId="{275DE9B7-9B80-4637-B336-CE74AA0A6FC7}" srcOrd="1" destOrd="0" presId="urn:microsoft.com/office/officeart/2024/3/layout/hArchList1"/>
    <dgm:cxn modelId="{F83ABA10-FF6B-481A-941A-776091EB6F19}" type="presParOf" srcId="{0D28FC5F-31AA-4727-8C71-2D96BC7CC6AB}" destId="{57F2C14E-4655-4EDB-88AD-BAD32C8ABAFF}" srcOrd="3" destOrd="0" presId="urn:microsoft.com/office/officeart/2024/3/layout/hArchList1"/>
    <dgm:cxn modelId="{6D4D11E4-419F-48BC-963C-08C31A929A32}" type="presParOf" srcId="{0D28FC5F-31AA-4727-8C71-2D96BC7CC6AB}" destId="{7F3DCF2C-C9F1-4CD5-B652-622039FD3223}" srcOrd="4" destOrd="0" presId="urn:microsoft.com/office/officeart/2024/3/layout/hArchList1"/>
    <dgm:cxn modelId="{0ACB379C-2DE9-4BD2-85FD-CF4AA0AE250C}" type="presParOf" srcId="{7F3DCF2C-C9F1-4CD5-B652-622039FD3223}" destId="{90C59407-01F5-4D85-867F-388C5318ABDA}" srcOrd="0" destOrd="0" presId="urn:microsoft.com/office/officeart/2024/3/layout/hArchList1"/>
    <dgm:cxn modelId="{F7FEDD0C-34B2-4764-BEA8-21F4720F162B}" type="presParOf" srcId="{7F3DCF2C-C9F1-4CD5-B652-622039FD3223}" destId="{0A1B28F1-304B-4774-9DDB-D15C44151376}" srcOrd="1" destOrd="0" presId="urn:microsoft.com/office/officeart/2024/3/layout/hArc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1B1197-58CC-4997-A267-72168154272C}">
      <dsp:nvSpPr>
        <dsp:cNvPr id="0" name=""/>
        <dsp:cNvSpPr/>
      </dsp:nvSpPr>
      <dsp:spPr>
        <a:xfrm>
          <a:off x="0" y="0"/>
          <a:ext cx="1680960" cy="1680960"/>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14111" r="19142" b="4"/>
          <a:stretch/>
        </a:blipFill>
        <a:ln>
          <a:noFill/>
        </a:ln>
        <a:effectLst/>
      </dsp:spPr>
      <dsp:style>
        <a:lnRef idx="0">
          <a:scrgbClr r="0" g="0" b="0"/>
        </a:lnRef>
        <a:fillRef idx="3">
          <a:scrgbClr r="0" g="0" b="0"/>
        </a:fillRef>
        <a:effectRef idx="2">
          <a:scrgbClr r="0" g="0" b="0"/>
        </a:effectRef>
        <a:fontRef idx="minor">
          <a:schemeClr val="lt1"/>
        </a:fontRef>
      </dsp:style>
    </dsp:sp>
    <dsp:sp modelId="{33B071F2-F7E6-4BF0-912C-94EF4C691356}">
      <dsp:nvSpPr>
        <dsp:cNvPr id="0" name=""/>
        <dsp:cNvSpPr/>
      </dsp:nvSpPr>
      <dsp:spPr>
        <a:xfrm>
          <a:off x="1860960" y="0"/>
          <a:ext cx="5170775" cy="3462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Créer une ambiance accueillante</a:t>
          </a:r>
        </a:p>
      </dsp:txBody>
      <dsp:txXfrm>
        <a:off x="1860960" y="0"/>
        <a:ext cx="5170775" cy="346241"/>
      </dsp:txXfrm>
    </dsp:sp>
    <dsp:sp modelId="{4937638F-A878-4D25-B7AE-94B4F9606F5A}">
      <dsp:nvSpPr>
        <dsp:cNvPr id="0" name=""/>
        <dsp:cNvSpPr/>
      </dsp:nvSpPr>
      <dsp:spPr>
        <a:xfrm>
          <a:off x="1860960" y="346241"/>
          <a:ext cx="5170775" cy="1334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Il est essentiel de créer une atmosphère chaleureuse pour que les participants se sentent les bienvenus dès le début.</a:t>
          </a:r>
        </a:p>
      </dsp:txBody>
      <dsp:txXfrm>
        <a:off x="1860960" y="346241"/>
        <a:ext cx="5170775" cy="1334718"/>
      </dsp:txXfrm>
    </dsp:sp>
    <dsp:sp modelId="{73DCA187-2753-4DC8-BEF8-20A3974A6B92}">
      <dsp:nvSpPr>
        <dsp:cNvPr id="0" name=""/>
        <dsp:cNvSpPr/>
      </dsp:nvSpPr>
      <dsp:spPr>
        <a:xfrm>
          <a:off x="0" y="1815436"/>
          <a:ext cx="1680960" cy="1680960"/>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19610" r="7393" b="5"/>
          <a:stretch/>
        </a:blipFill>
        <a:ln>
          <a:noFill/>
        </a:ln>
        <a:effectLst/>
      </dsp:spPr>
      <dsp:style>
        <a:lnRef idx="0">
          <a:scrgbClr r="0" g="0" b="0"/>
        </a:lnRef>
        <a:fillRef idx="3">
          <a:scrgbClr r="0" g="0" b="0"/>
        </a:fillRef>
        <a:effectRef idx="2">
          <a:scrgbClr r="0" g="0" b="0"/>
        </a:effectRef>
        <a:fontRef idx="minor">
          <a:schemeClr val="lt1"/>
        </a:fontRef>
      </dsp:style>
    </dsp:sp>
    <dsp:sp modelId="{CE086573-F972-4097-8276-7D72AC6A7CAF}">
      <dsp:nvSpPr>
        <dsp:cNvPr id="0" name=""/>
        <dsp:cNvSpPr/>
      </dsp:nvSpPr>
      <dsp:spPr>
        <a:xfrm>
          <a:off x="1860960" y="1815436"/>
          <a:ext cx="5170775" cy="3462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Objectifs de l'animation</a:t>
          </a:r>
        </a:p>
      </dsp:txBody>
      <dsp:txXfrm>
        <a:off x="1860960" y="1815436"/>
        <a:ext cx="5170775" cy="346241"/>
      </dsp:txXfrm>
    </dsp:sp>
    <dsp:sp modelId="{9D7B48E7-B327-4BC7-B6DB-ED528DEAB51D}">
      <dsp:nvSpPr>
        <dsp:cNvPr id="0" name=""/>
        <dsp:cNvSpPr/>
      </dsp:nvSpPr>
      <dsp:spPr>
        <a:xfrm>
          <a:off x="1860960" y="2161678"/>
          <a:ext cx="5170775" cy="1334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Une introduction claire des objectifs aide à aligner les attentes et à guider les participants tout au long de l'événement.</a:t>
          </a:r>
        </a:p>
      </dsp:txBody>
      <dsp:txXfrm>
        <a:off x="1860960" y="2161678"/>
        <a:ext cx="5170775" cy="1334718"/>
      </dsp:txXfrm>
    </dsp:sp>
    <dsp:sp modelId="{8EEB9EFC-EBAB-4B1C-9E15-1C2027964654}">
      <dsp:nvSpPr>
        <dsp:cNvPr id="0" name=""/>
        <dsp:cNvSpPr/>
      </dsp:nvSpPr>
      <dsp:spPr>
        <a:xfrm>
          <a:off x="0" y="3630873"/>
          <a:ext cx="1680960" cy="1680960"/>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18669" r="14583" b="4"/>
          <a:stretch/>
        </a:blipFill>
        <a:ln>
          <a:noFill/>
        </a:ln>
        <a:effectLst/>
      </dsp:spPr>
      <dsp:style>
        <a:lnRef idx="0">
          <a:scrgbClr r="0" g="0" b="0"/>
        </a:lnRef>
        <a:fillRef idx="3">
          <a:scrgbClr r="0" g="0" b="0"/>
        </a:fillRef>
        <a:effectRef idx="2">
          <a:scrgbClr r="0" g="0" b="0"/>
        </a:effectRef>
        <a:fontRef idx="minor">
          <a:schemeClr val="lt1"/>
        </a:fontRef>
      </dsp:style>
    </dsp:sp>
    <dsp:sp modelId="{8454C8B7-9AB2-48BD-9620-03D1A692A5EC}">
      <dsp:nvSpPr>
        <dsp:cNvPr id="0" name=""/>
        <dsp:cNvSpPr/>
      </dsp:nvSpPr>
      <dsp:spPr>
        <a:xfrm>
          <a:off x="1860960" y="3630873"/>
          <a:ext cx="5170775" cy="3462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Présentation des participants</a:t>
          </a:r>
        </a:p>
      </dsp:txBody>
      <dsp:txXfrm>
        <a:off x="1860960" y="3630873"/>
        <a:ext cx="5170775" cy="346241"/>
      </dsp:txXfrm>
    </dsp:sp>
    <dsp:sp modelId="{19B6850F-8E16-468C-96E5-7AF7CA1B809F}">
      <dsp:nvSpPr>
        <dsp:cNvPr id="0" name=""/>
        <dsp:cNvSpPr/>
      </dsp:nvSpPr>
      <dsp:spPr>
        <a:xfrm>
          <a:off x="1860960" y="3977114"/>
          <a:ext cx="5170775" cy="1334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Introduire les participants favorise les interactions et crée un sentiment d'appartenance au groupe.</a:t>
          </a:r>
        </a:p>
      </dsp:txBody>
      <dsp:txXfrm>
        <a:off x="1860960" y="3977114"/>
        <a:ext cx="5170775" cy="13347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26BF7D-E172-4E2C-8F40-487D00BBDF4A}">
      <dsp:nvSpPr>
        <dsp:cNvPr id="0" name=""/>
        <dsp:cNvSpPr/>
      </dsp:nvSpPr>
      <dsp:spPr>
        <a:xfrm>
          <a:off x="0" y="0"/>
          <a:ext cx="1680960" cy="1680960"/>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25911" r="36588" b="-4"/>
          <a:stretch/>
        </a:blipFill>
        <a:ln>
          <a:noFill/>
        </a:ln>
        <a:effectLst/>
      </dsp:spPr>
      <dsp:style>
        <a:lnRef idx="0">
          <a:scrgbClr r="0" g="0" b="0"/>
        </a:lnRef>
        <a:fillRef idx="3">
          <a:scrgbClr r="0" g="0" b="0"/>
        </a:fillRef>
        <a:effectRef idx="2">
          <a:scrgbClr r="0" g="0" b="0"/>
        </a:effectRef>
        <a:fontRef idx="minor">
          <a:schemeClr val="lt1"/>
        </a:fontRef>
      </dsp:style>
    </dsp:sp>
    <dsp:sp modelId="{DD433AA0-C28F-4BC2-813C-68EF68107D7E}">
      <dsp:nvSpPr>
        <dsp:cNvPr id="0" name=""/>
        <dsp:cNvSpPr/>
      </dsp:nvSpPr>
      <dsp:spPr>
        <a:xfrm>
          <a:off x="1860960" y="0"/>
          <a:ext cx="5170775" cy="3462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Importance des supports visuels</a:t>
          </a:r>
        </a:p>
      </dsp:txBody>
      <dsp:txXfrm>
        <a:off x="1860960" y="0"/>
        <a:ext cx="5170775" cy="346241"/>
      </dsp:txXfrm>
    </dsp:sp>
    <dsp:sp modelId="{B30BB6B6-0CFA-45C6-BBB6-2864F6DACE47}">
      <dsp:nvSpPr>
        <dsp:cNvPr id="0" name=""/>
        <dsp:cNvSpPr/>
      </dsp:nvSpPr>
      <dsp:spPr>
        <a:xfrm>
          <a:off x="1860960" y="346241"/>
          <a:ext cx="5170775" cy="1334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Les supports visuels sont essentiels pour renforcer la compréhension et l'engagement des participants lors d'une présentation.</a:t>
          </a:r>
        </a:p>
      </dsp:txBody>
      <dsp:txXfrm>
        <a:off x="1860960" y="346241"/>
        <a:ext cx="5170775" cy="1334718"/>
      </dsp:txXfrm>
    </dsp:sp>
    <dsp:sp modelId="{C7BCAEB9-DAEF-4753-A1C1-8EDFB994AB6C}">
      <dsp:nvSpPr>
        <dsp:cNvPr id="0" name=""/>
        <dsp:cNvSpPr/>
      </dsp:nvSpPr>
      <dsp:spPr>
        <a:xfrm>
          <a:off x="0" y="1815436"/>
          <a:ext cx="1680960" cy="1680960"/>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1" r="-11" b="-10"/>
          <a:stretch/>
        </a:blipFill>
        <a:ln>
          <a:noFill/>
        </a:ln>
        <a:effectLst/>
      </dsp:spPr>
      <dsp:style>
        <a:lnRef idx="0">
          <a:scrgbClr r="0" g="0" b="0"/>
        </a:lnRef>
        <a:fillRef idx="3">
          <a:scrgbClr r="0" g="0" b="0"/>
        </a:fillRef>
        <a:effectRef idx="2">
          <a:scrgbClr r="0" g="0" b="0"/>
        </a:effectRef>
        <a:fontRef idx="minor">
          <a:schemeClr val="lt1"/>
        </a:fontRef>
      </dsp:style>
    </dsp:sp>
    <dsp:sp modelId="{005376D8-BF16-4A6D-A569-74EC353179E6}">
      <dsp:nvSpPr>
        <dsp:cNvPr id="0" name=""/>
        <dsp:cNvSpPr/>
      </dsp:nvSpPr>
      <dsp:spPr>
        <a:xfrm>
          <a:off x="1860960" y="1815436"/>
          <a:ext cx="5170775" cy="3462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Intégration des outils</a:t>
          </a:r>
        </a:p>
      </dsp:txBody>
      <dsp:txXfrm>
        <a:off x="1860960" y="1815436"/>
        <a:ext cx="5170775" cy="346241"/>
      </dsp:txXfrm>
    </dsp:sp>
    <dsp:sp modelId="{85EC1527-9A03-4B1B-AD44-51B74C9113DE}">
      <dsp:nvSpPr>
        <dsp:cNvPr id="0" name=""/>
        <dsp:cNvSpPr/>
      </dsp:nvSpPr>
      <dsp:spPr>
        <a:xfrm>
          <a:off x="1860960" y="2161678"/>
          <a:ext cx="5170775" cy="1334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Il est crucial d'intégrer efficacement ces outils visuels pour améliorer le flux de la présentation et faciliter l'apprentissage.</a:t>
          </a:r>
        </a:p>
      </dsp:txBody>
      <dsp:txXfrm>
        <a:off x="1860960" y="2161678"/>
        <a:ext cx="5170775" cy="1334718"/>
      </dsp:txXfrm>
    </dsp:sp>
    <dsp:sp modelId="{05396015-890C-48F6-8891-276E47BE7062}">
      <dsp:nvSpPr>
        <dsp:cNvPr id="0" name=""/>
        <dsp:cNvSpPr/>
      </dsp:nvSpPr>
      <dsp:spPr>
        <a:xfrm>
          <a:off x="0" y="3630873"/>
          <a:ext cx="1680960" cy="1680960"/>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16923" r="16330" b="4"/>
          <a:stretch/>
        </a:blipFill>
        <a:ln>
          <a:noFill/>
        </a:ln>
        <a:effectLst/>
      </dsp:spPr>
      <dsp:style>
        <a:lnRef idx="0">
          <a:scrgbClr r="0" g="0" b="0"/>
        </a:lnRef>
        <a:fillRef idx="3">
          <a:scrgbClr r="0" g="0" b="0"/>
        </a:fillRef>
        <a:effectRef idx="2">
          <a:scrgbClr r="0" g="0" b="0"/>
        </a:effectRef>
        <a:fontRef idx="minor">
          <a:schemeClr val="lt1"/>
        </a:fontRef>
      </dsp:style>
    </dsp:sp>
    <dsp:sp modelId="{E05D5CCD-674C-47B3-B3AD-B31CFB257C39}">
      <dsp:nvSpPr>
        <dsp:cNvPr id="0" name=""/>
        <dsp:cNvSpPr/>
      </dsp:nvSpPr>
      <dsp:spPr>
        <a:xfrm>
          <a:off x="1860960" y="3630873"/>
          <a:ext cx="5170775" cy="3462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Facilitation de la compréhension</a:t>
          </a:r>
        </a:p>
      </dsp:txBody>
      <dsp:txXfrm>
        <a:off x="1860960" y="3630873"/>
        <a:ext cx="5170775" cy="346241"/>
      </dsp:txXfrm>
    </dsp:sp>
    <dsp:sp modelId="{923CA383-A00D-4EAD-BFEF-C566EF38C8B9}">
      <dsp:nvSpPr>
        <dsp:cNvPr id="0" name=""/>
        <dsp:cNvSpPr/>
      </dsp:nvSpPr>
      <dsp:spPr>
        <a:xfrm>
          <a:off x="1860960" y="3977114"/>
          <a:ext cx="5170775" cy="1334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Les supports visuels aident à illustrer des concepts complexes, rendant l'information plus accessible et mémorable pour les participants.</a:t>
          </a:r>
        </a:p>
      </dsp:txBody>
      <dsp:txXfrm>
        <a:off x="1860960" y="3977114"/>
        <a:ext cx="5170775" cy="133471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3D5390-6894-4F66-B51E-994A65FA2FFB}">
      <dsp:nvSpPr>
        <dsp:cNvPr id="0" name=""/>
        <dsp:cNvSpPr/>
      </dsp:nvSpPr>
      <dsp:spPr>
        <a:xfrm>
          <a:off x="0" y="0"/>
          <a:ext cx="3486150" cy="354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Processus complexe</a:t>
          </a:r>
          <a:endParaRPr lang="en-US" sz="1800" kern="1200"/>
        </a:p>
      </dsp:txBody>
      <dsp:txXfrm>
        <a:off x="0" y="0"/>
        <a:ext cx="3486150" cy="354472"/>
      </dsp:txXfrm>
    </dsp:sp>
    <dsp:sp modelId="{320BA9D0-125A-4A2A-AFB3-ABCAF4CFA579}">
      <dsp:nvSpPr>
        <dsp:cNvPr id="0" name=""/>
        <dsp:cNvSpPr/>
      </dsp:nvSpPr>
      <dsp:spPr>
        <a:xfrm>
          <a:off x="0" y="354472"/>
          <a:ext cx="3486150" cy="2090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La conception et la gestion d'une animation FPA nécessitent une réflexion approfondie et une planification minutieuse pour être efficaces.</a:t>
          </a:r>
          <a:endParaRPr lang="en-US" sz="1400" kern="1200"/>
        </a:p>
      </dsp:txBody>
      <dsp:txXfrm>
        <a:off x="0" y="354472"/>
        <a:ext cx="3486150" cy="2090261"/>
      </dsp:txXfrm>
    </dsp:sp>
    <dsp:sp modelId="{FD95FCDC-4AB2-4A77-8502-AEED11815496}">
      <dsp:nvSpPr>
        <dsp:cNvPr id="0" name=""/>
        <dsp:cNvSpPr/>
      </dsp:nvSpPr>
      <dsp:spPr>
        <a:xfrm>
          <a:off x="3834765" y="0"/>
          <a:ext cx="3486150" cy="354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Techniques d'animation</a:t>
          </a:r>
          <a:endParaRPr lang="en-US" sz="1800" kern="1200"/>
        </a:p>
      </dsp:txBody>
      <dsp:txXfrm>
        <a:off x="3834765" y="0"/>
        <a:ext cx="3486150" cy="354472"/>
      </dsp:txXfrm>
    </dsp:sp>
    <dsp:sp modelId="{275DE9B7-9B80-4637-B336-CE74AA0A6FC7}">
      <dsp:nvSpPr>
        <dsp:cNvPr id="0" name=""/>
        <dsp:cNvSpPr/>
      </dsp:nvSpPr>
      <dsp:spPr>
        <a:xfrm>
          <a:off x="3834765" y="354472"/>
          <a:ext cx="3486150" cy="2090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L'application de techniques variées permet de créer des animations engageantes qui captivent l'attention des participants.</a:t>
          </a:r>
          <a:endParaRPr lang="en-US" sz="1400" kern="1200"/>
        </a:p>
      </dsp:txBody>
      <dsp:txXfrm>
        <a:off x="3834765" y="354472"/>
        <a:ext cx="3486150" cy="2090261"/>
      </dsp:txXfrm>
    </dsp:sp>
    <dsp:sp modelId="{90C59407-01F5-4D85-867F-388C5318ABDA}">
      <dsp:nvSpPr>
        <dsp:cNvPr id="0" name=""/>
        <dsp:cNvSpPr/>
      </dsp:nvSpPr>
      <dsp:spPr>
        <a:xfrm>
          <a:off x="7669530" y="0"/>
          <a:ext cx="3486150" cy="354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Stimuler l'apprentissage</a:t>
          </a:r>
          <a:endParaRPr lang="en-US" sz="1800" kern="1200"/>
        </a:p>
      </dsp:txBody>
      <dsp:txXfrm>
        <a:off x="7669530" y="0"/>
        <a:ext cx="3486150" cy="354472"/>
      </dsp:txXfrm>
    </dsp:sp>
    <dsp:sp modelId="{0A1B28F1-304B-4774-9DDB-D15C44151376}">
      <dsp:nvSpPr>
        <dsp:cNvPr id="0" name=""/>
        <dsp:cNvSpPr/>
      </dsp:nvSpPr>
      <dsp:spPr>
        <a:xfrm>
          <a:off x="7669530" y="354472"/>
          <a:ext cx="3486150" cy="2090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Les animations efficaces stimulent l'apprentissage en rendant les concepts interactifs et accessibles pour tous les participants.</a:t>
          </a:r>
          <a:endParaRPr lang="en-US" sz="1400" kern="1200"/>
        </a:p>
      </dsp:txBody>
      <dsp:txXfrm>
        <a:off x="7669530" y="354472"/>
        <a:ext cx="3486150" cy="2090261"/>
      </dsp:txXfrm>
    </dsp:sp>
  </dsp:spTree>
</dsp:drawing>
</file>

<file path=ppt/diagrams/layout1.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B01549-5425-4B11-8C71-18CB03FD8D0A}" type="datetimeFigureOut">
              <a:rPr lang="fr-FR" smtClean="0"/>
              <a:t>19/05/2025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9ADC53-00B5-45F0-91C2-934F7DFB0046}" type="slidenum">
              <a:rPr lang="fr-FR" smtClean="0"/>
              <a:t>‹N°›</a:t>
            </a:fld>
            <a:endParaRPr lang="fr-FR"/>
          </a:p>
        </p:txBody>
      </p:sp>
    </p:spTree>
    <p:extLst>
      <p:ext uri="{BB962C8B-B14F-4D97-AF65-F5344CB8AC3E}">
        <p14:creationId xmlns:p14="http://schemas.microsoft.com/office/powerpoint/2010/main" val="38898239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 contenu généré par l’IA peut être incorrect.
---
Dans cette présentation, nous allons explorer les principes fondamentaux de la conception et de la gestion d'une animation de formation professionnelle adulte (FPA). Nous aborderons les étapes clés, les techniques d'animation efficaces et les pratiques d'évaluation nécessaires pour garantir une expérience d'apprentissage enrichissante.
</a:t>
            </a:r>
          </a:p>
        </p:txBody>
      </p:sp>
      <p:sp>
        <p:nvSpPr>
          <p:cNvPr id="4" name="Espace réservé du numéro de diapositive 3"/>
          <p:cNvSpPr>
            <a:spLocks noGrp="1"/>
          </p:cNvSpPr>
          <p:nvPr>
            <p:ph type="sldNum" sz="quarter" idx="5"/>
          </p:nvPr>
        </p:nvSpPr>
        <p:spPr/>
        <p:txBody>
          <a:bodyPr/>
          <a:lstStyle/>
          <a:p>
            <a:fld id="{BA37B39B-2F3B-4857-AD15-C4350C72EFB6}" type="slidenum">
              <a:rPr lang="fr-FR" smtClean="0"/>
              <a:t>1</a:t>
            </a:fld>
            <a:endParaRPr lang="fr-FR"/>
          </a:p>
        </p:txBody>
      </p:sp>
    </p:spTree>
    <p:extLst>
      <p:ext uri="{BB962C8B-B14F-4D97-AF65-F5344CB8AC3E}">
        <p14:creationId xmlns:p14="http://schemas.microsoft.com/office/powerpoint/2010/main" val="16630352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Nous commencerons par une introduction à l'animation FPA, en définissant son objectif et son importance. Ensuite, nous examinerons les étapes de préparation nécessaires pour garantir le succès de l'animation. Nous passerons ensuite à la gestion du déroulement de l'animation, en mettant l'accent sur l'accueil, les activités et la conclusion. Enfin, nous discuterons des techniques d'animation et des stratégies d'évaluation post-animation.</a:t>
            </a:r>
          </a:p>
        </p:txBody>
      </p:sp>
      <p:sp>
        <p:nvSpPr>
          <p:cNvPr id="4" name="Espace réservé du numéro de diapositive 3"/>
          <p:cNvSpPr>
            <a:spLocks noGrp="1"/>
          </p:cNvSpPr>
          <p:nvPr>
            <p:ph type="sldNum" sz="quarter" idx="5"/>
          </p:nvPr>
        </p:nvSpPr>
        <p:spPr/>
        <p:txBody>
          <a:bodyPr/>
          <a:lstStyle/>
          <a:p>
            <a:fld id="{BA37B39B-2F3B-4857-AD15-C4350C72EFB6}" type="slidenum">
              <a:rPr lang="fr-FR" smtClean="0"/>
              <a:t>2</a:t>
            </a:fld>
            <a:endParaRPr lang="fr-FR"/>
          </a:p>
        </p:txBody>
      </p:sp>
    </p:spTree>
    <p:extLst>
      <p:ext uri="{BB962C8B-B14F-4D97-AF65-F5344CB8AC3E}">
        <p14:creationId xmlns:p14="http://schemas.microsoft.com/office/powerpoint/2010/main" val="20615309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L'animation FPA est essentielle pour favoriser un apprentissage actif et engageant. Cette section mettra en lumière la définition et les objectifs de cette méthode, tout en soulignant l'importance de la planification pour maximiser l'impact de l'animation.</a:t>
            </a:r>
          </a:p>
        </p:txBody>
      </p:sp>
      <p:sp>
        <p:nvSpPr>
          <p:cNvPr id="4" name="Espace réservé du numéro de diapositive 3"/>
          <p:cNvSpPr>
            <a:spLocks noGrp="1"/>
          </p:cNvSpPr>
          <p:nvPr>
            <p:ph type="sldNum" sz="quarter" idx="5"/>
          </p:nvPr>
        </p:nvSpPr>
        <p:spPr/>
        <p:txBody>
          <a:bodyPr/>
          <a:lstStyle/>
          <a:p>
            <a:fld id="{BA37B39B-2F3B-4857-AD15-C4350C72EFB6}" type="slidenum">
              <a:rPr lang="fr-FR" smtClean="0"/>
              <a:t>3</a:t>
            </a:fld>
            <a:endParaRPr lang="fr-FR"/>
          </a:p>
        </p:txBody>
      </p:sp>
    </p:spTree>
    <p:extLst>
      <p:ext uri="{BB962C8B-B14F-4D97-AF65-F5344CB8AC3E}">
        <p14:creationId xmlns:p14="http://schemas.microsoft.com/office/powerpoint/2010/main" val="23603025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L'animation FPA vise à faciliter l'apprentissage en impliquant les participants de manière dynamique. Ses objectifs incluent le transfert de connaissances, le développement de compétences pratiques et la stimulation de la réflexion critique parmi les participants.</a:t>
            </a:r>
          </a:p>
        </p:txBody>
      </p:sp>
      <p:sp>
        <p:nvSpPr>
          <p:cNvPr id="4" name="Espace réservé du numéro de diapositive 3"/>
          <p:cNvSpPr>
            <a:spLocks noGrp="1"/>
          </p:cNvSpPr>
          <p:nvPr>
            <p:ph type="sldNum" sz="quarter" idx="5"/>
          </p:nvPr>
        </p:nvSpPr>
        <p:spPr/>
        <p:txBody>
          <a:bodyPr/>
          <a:lstStyle/>
          <a:p>
            <a:fld id="{BA37B39B-2F3B-4857-AD15-C4350C72EFB6}" type="slidenum">
              <a:rPr lang="fr-FR" smtClean="0"/>
              <a:t>4</a:t>
            </a:fld>
            <a:endParaRPr lang="fr-FR"/>
          </a:p>
        </p:txBody>
      </p:sp>
    </p:spTree>
    <p:extLst>
      <p:ext uri="{BB962C8B-B14F-4D97-AF65-F5344CB8AC3E}">
        <p14:creationId xmlns:p14="http://schemas.microsoft.com/office/powerpoint/2010/main" val="12013343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planification est cruciale pour réussir une animation FPA. Elle permet de structurer le contenu, de définir les objectifs d'apprentissage et de choisir les méthodes adaptées. Une bonne planification garantit également que tous les aspects logistiques sont couverts pour une expérience fluide.</a:t>
            </a:r>
          </a:p>
        </p:txBody>
      </p:sp>
      <p:sp>
        <p:nvSpPr>
          <p:cNvPr id="4" name="Espace réservé du numéro de diapositive 3"/>
          <p:cNvSpPr>
            <a:spLocks noGrp="1"/>
          </p:cNvSpPr>
          <p:nvPr>
            <p:ph type="sldNum" sz="quarter" idx="5"/>
          </p:nvPr>
        </p:nvSpPr>
        <p:spPr/>
        <p:txBody>
          <a:bodyPr/>
          <a:lstStyle/>
          <a:p>
            <a:fld id="{BA37B39B-2F3B-4857-AD15-C4350C72EFB6}" type="slidenum">
              <a:rPr lang="fr-FR" smtClean="0"/>
              <a:t>5</a:t>
            </a:fld>
            <a:endParaRPr lang="fr-FR"/>
          </a:p>
        </p:txBody>
      </p:sp>
    </p:spTree>
    <p:extLst>
      <p:ext uri="{BB962C8B-B14F-4D97-AF65-F5344CB8AC3E}">
        <p14:creationId xmlns:p14="http://schemas.microsoft.com/office/powerpoint/2010/main" val="23313892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Une préparation minutieuse est essentielle pour un déroulement harmonieux de l'animation. Cette section abordera les étapes cruciales, allant de l'analyse des besoins des participants à l'élaboration du contenu pédagogique et au choix des méthodes d'enseignement.</a:t>
            </a:r>
          </a:p>
        </p:txBody>
      </p:sp>
      <p:sp>
        <p:nvSpPr>
          <p:cNvPr id="4" name="Espace réservé du numéro de diapositive 3"/>
          <p:cNvSpPr>
            <a:spLocks noGrp="1"/>
          </p:cNvSpPr>
          <p:nvPr>
            <p:ph type="sldNum" sz="quarter" idx="5"/>
          </p:nvPr>
        </p:nvSpPr>
        <p:spPr/>
        <p:txBody>
          <a:bodyPr/>
          <a:lstStyle/>
          <a:p>
            <a:fld id="{BA37B39B-2F3B-4857-AD15-C4350C72EFB6}" type="slidenum">
              <a:rPr lang="fr-FR" smtClean="0"/>
              <a:t>6</a:t>
            </a:fld>
            <a:endParaRPr lang="fr-FR"/>
          </a:p>
        </p:txBody>
      </p:sp>
    </p:spTree>
    <p:extLst>
      <p:ext uri="{BB962C8B-B14F-4D97-AF65-F5344CB8AC3E}">
        <p14:creationId xmlns:p14="http://schemas.microsoft.com/office/powerpoint/2010/main" val="10356279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Avant de concevoir une animation, il est essentiel d'analyser les besoins des participants. Cela inclut la compréhension de leurs attentes, de leurs niveaux de compétence et des contextes d'apprentissage afin de personnaliser le contenu.</a:t>
            </a:r>
          </a:p>
        </p:txBody>
      </p:sp>
      <p:sp>
        <p:nvSpPr>
          <p:cNvPr id="4" name="Espace réservé du numéro de diapositive 3"/>
          <p:cNvSpPr>
            <a:spLocks noGrp="1"/>
          </p:cNvSpPr>
          <p:nvPr>
            <p:ph type="sldNum" sz="quarter" idx="5"/>
          </p:nvPr>
        </p:nvSpPr>
        <p:spPr/>
        <p:txBody>
          <a:bodyPr/>
          <a:lstStyle/>
          <a:p>
            <a:fld id="{BA37B39B-2F3B-4857-AD15-C4350C72EFB6}" type="slidenum">
              <a:rPr lang="fr-FR" smtClean="0"/>
              <a:t>7</a:t>
            </a:fld>
            <a:endParaRPr lang="fr-FR"/>
          </a:p>
        </p:txBody>
      </p:sp>
    </p:spTree>
    <p:extLst>
      <p:ext uri="{BB962C8B-B14F-4D97-AF65-F5344CB8AC3E}">
        <p14:creationId xmlns:p14="http://schemas.microsoft.com/office/powerpoint/2010/main" val="28600886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Après avoir compris les besoins des participants, l'élaboration du contenu pédagogique doit être adaptée et pertinente. Cela implique la définition des objectifs d'apprentissage et le choix des sujets à aborder en fonction des attentes identifiées.</a:t>
            </a:r>
          </a:p>
        </p:txBody>
      </p:sp>
      <p:sp>
        <p:nvSpPr>
          <p:cNvPr id="4" name="Espace réservé du numéro de diapositive 3"/>
          <p:cNvSpPr>
            <a:spLocks noGrp="1"/>
          </p:cNvSpPr>
          <p:nvPr>
            <p:ph type="sldNum" sz="quarter" idx="5"/>
          </p:nvPr>
        </p:nvSpPr>
        <p:spPr/>
        <p:txBody>
          <a:bodyPr/>
          <a:lstStyle/>
          <a:p>
            <a:fld id="{BA37B39B-2F3B-4857-AD15-C4350C72EFB6}" type="slidenum">
              <a:rPr lang="fr-FR" smtClean="0"/>
              <a:t>8</a:t>
            </a:fld>
            <a:endParaRPr lang="fr-FR"/>
          </a:p>
        </p:txBody>
      </p:sp>
    </p:spTree>
    <p:extLst>
      <p:ext uri="{BB962C8B-B14F-4D97-AF65-F5344CB8AC3E}">
        <p14:creationId xmlns:p14="http://schemas.microsoft.com/office/powerpoint/2010/main" val="35300528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 choix des méthodes et des outils didactiques est essentiel pour favoriser l'engagement et l'interaction. Les animateurs doivent considérer des approches variées, telles que les discussions en groupe, les jeux de rôle et l'utilisation de supports multimédias.</a:t>
            </a:r>
          </a:p>
        </p:txBody>
      </p:sp>
      <p:sp>
        <p:nvSpPr>
          <p:cNvPr id="4" name="Espace réservé du numéro de diapositive 3"/>
          <p:cNvSpPr>
            <a:spLocks noGrp="1"/>
          </p:cNvSpPr>
          <p:nvPr>
            <p:ph type="sldNum" sz="quarter" idx="5"/>
          </p:nvPr>
        </p:nvSpPr>
        <p:spPr/>
        <p:txBody>
          <a:bodyPr/>
          <a:lstStyle/>
          <a:p>
            <a:fld id="{BA37B39B-2F3B-4857-AD15-C4350C72EFB6}" type="slidenum">
              <a:rPr lang="fr-FR" smtClean="0"/>
              <a:t>9</a:t>
            </a:fld>
            <a:endParaRPr lang="fr-FR"/>
          </a:p>
        </p:txBody>
      </p:sp>
    </p:spTree>
    <p:extLst>
      <p:ext uri="{BB962C8B-B14F-4D97-AF65-F5344CB8AC3E}">
        <p14:creationId xmlns:p14="http://schemas.microsoft.com/office/powerpoint/2010/main" val="41552855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 déroulement de l'animation est une phase critique où la planification se transforme en action. Nous examinerons comment accueillir les participants, gérer le temps des activités principales et conclure efficacement tout en impliquant les participants dans le processus.</a:t>
            </a:r>
          </a:p>
        </p:txBody>
      </p:sp>
      <p:sp>
        <p:nvSpPr>
          <p:cNvPr id="4" name="Espace réservé du numéro de diapositive 3"/>
          <p:cNvSpPr>
            <a:spLocks noGrp="1"/>
          </p:cNvSpPr>
          <p:nvPr>
            <p:ph type="sldNum" sz="quarter" idx="5"/>
          </p:nvPr>
        </p:nvSpPr>
        <p:spPr/>
        <p:txBody>
          <a:bodyPr/>
          <a:lstStyle/>
          <a:p>
            <a:fld id="{BA37B39B-2F3B-4857-AD15-C4350C72EFB6}" type="slidenum">
              <a:rPr lang="fr-FR" smtClean="0"/>
              <a:t>10</a:t>
            </a:fld>
            <a:endParaRPr lang="fr-FR"/>
          </a:p>
        </p:txBody>
      </p:sp>
    </p:spTree>
    <p:extLst>
      <p:ext uri="{BB962C8B-B14F-4D97-AF65-F5344CB8AC3E}">
        <p14:creationId xmlns:p14="http://schemas.microsoft.com/office/powerpoint/2010/main" val="13120392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L'accueil est le moment où les participants se sentent les bienvenus et motivés. Une introduction claire des objectifs de l'animation et une présentation des participants favorisent une ambiance conviviale et participative.</a:t>
            </a:r>
          </a:p>
        </p:txBody>
      </p:sp>
      <p:sp>
        <p:nvSpPr>
          <p:cNvPr id="4" name="Espace réservé du numéro de diapositive 3"/>
          <p:cNvSpPr>
            <a:spLocks noGrp="1"/>
          </p:cNvSpPr>
          <p:nvPr>
            <p:ph type="sldNum" sz="quarter" idx="5"/>
          </p:nvPr>
        </p:nvSpPr>
        <p:spPr/>
        <p:txBody>
          <a:bodyPr/>
          <a:lstStyle/>
          <a:p>
            <a:fld id="{BA37B39B-2F3B-4857-AD15-C4350C72EFB6}" type="slidenum">
              <a:rPr lang="fr-FR" smtClean="0"/>
              <a:t>11</a:t>
            </a:fld>
            <a:endParaRPr lang="fr-FR"/>
          </a:p>
        </p:txBody>
      </p:sp>
    </p:spTree>
    <p:extLst>
      <p:ext uri="{BB962C8B-B14F-4D97-AF65-F5344CB8AC3E}">
        <p14:creationId xmlns:p14="http://schemas.microsoft.com/office/powerpoint/2010/main" val="19181704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gestion du temps est essentielle pour couvrir tous les points prévus. Les activités doivent être bien chronométrées, permettant aux participants d'interagir activement tout en respectant le planning. L'équilibre entre théorie et pratique est également crucial.</a:t>
            </a:r>
          </a:p>
        </p:txBody>
      </p:sp>
      <p:sp>
        <p:nvSpPr>
          <p:cNvPr id="4" name="Espace réservé du numéro de diapositive 3"/>
          <p:cNvSpPr>
            <a:spLocks noGrp="1"/>
          </p:cNvSpPr>
          <p:nvPr>
            <p:ph type="sldNum" sz="quarter" idx="5"/>
          </p:nvPr>
        </p:nvSpPr>
        <p:spPr/>
        <p:txBody>
          <a:bodyPr/>
          <a:lstStyle/>
          <a:p>
            <a:fld id="{BA37B39B-2F3B-4857-AD15-C4350C72EFB6}" type="slidenum">
              <a:rPr lang="fr-FR" smtClean="0"/>
              <a:t>12</a:t>
            </a:fld>
            <a:endParaRPr lang="fr-FR"/>
          </a:p>
        </p:txBody>
      </p:sp>
    </p:spTree>
    <p:extLst>
      <p:ext uri="{BB962C8B-B14F-4D97-AF65-F5344CB8AC3E}">
        <p14:creationId xmlns:p14="http://schemas.microsoft.com/office/powerpoint/2010/main" val="41158242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Une bonne conclusion récapitule les points clés de l'animation et permet aux participants de partager leurs réflexions. Il est également important de prévoir une évaluation pour recueillir des retours et mesurer l'atteinte des objectifs d'apprentissage.</a:t>
            </a:r>
          </a:p>
        </p:txBody>
      </p:sp>
      <p:sp>
        <p:nvSpPr>
          <p:cNvPr id="4" name="Espace réservé du numéro de diapositive 3"/>
          <p:cNvSpPr>
            <a:spLocks noGrp="1"/>
          </p:cNvSpPr>
          <p:nvPr>
            <p:ph type="sldNum" sz="quarter" idx="5"/>
          </p:nvPr>
        </p:nvSpPr>
        <p:spPr/>
        <p:txBody>
          <a:bodyPr/>
          <a:lstStyle/>
          <a:p>
            <a:fld id="{BA37B39B-2F3B-4857-AD15-C4350C72EFB6}" type="slidenum">
              <a:rPr lang="fr-FR" smtClean="0"/>
              <a:t>13</a:t>
            </a:fld>
            <a:endParaRPr lang="fr-FR"/>
          </a:p>
        </p:txBody>
      </p:sp>
    </p:spTree>
    <p:extLst>
      <p:ext uri="{BB962C8B-B14F-4D97-AF65-F5344CB8AC3E}">
        <p14:creationId xmlns:p14="http://schemas.microsoft.com/office/powerpoint/2010/main" val="23140230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Pour maximiser l'impact de l'animation, certaines techniques d'animation peuvent être mises en œuvre. Cette section abordera des stratégies pour dynamiser les interactions, gérer les imprévus et utiliser efficacement les supports.</a:t>
            </a:r>
          </a:p>
        </p:txBody>
      </p:sp>
      <p:sp>
        <p:nvSpPr>
          <p:cNvPr id="4" name="Espace réservé du numéro de diapositive 3"/>
          <p:cNvSpPr>
            <a:spLocks noGrp="1"/>
          </p:cNvSpPr>
          <p:nvPr>
            <p:ph type="sldNum" sz="quarter" idx="5"/>
          </p:nvPr>
        </p:nvSpPr>
        <p:spPr/>
        <p:txBody>
          <a:bodyPr/>
          <a:lstStyle/>
          <a:p>
            <a:fld id="{BA37B39B-2F3B-4857-AD15-C4350C72EFB6}" type="slidenum">
              <a:rPr lang="fr-FR" smtClean="0"/>
              <a:t>14</a:t>
            </a:fld>
            <a:endParaRPr lang="fr-FR"/>
          </a:p>
        </p:txBody>
      </p:sp>
    </p:spTree>
    <p:extLst>
      <p:ext uri="{BB962C8B-B14F-4D97-AF65-F5344CB8AC3E}">
        <p14:creationId xmlns:p14="http://schemas.microsoft.com/office/powerpoint/2010/main" val="16287996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Dynamiser le groupe est essentiel pour maintenir l'engagement. Cela peut inclure des activités brise-glace, des discussions en petits groupes et des jeux interactifs qui encouragent la participation active de tous les membres.</a:t>
            </a:r>
          </a:p>
        </p:txBody>
      </p:sp>
      <p:sp>
        <p:nvSpPr>
          <p:cNvPr id="4" name="Espace réservé du numéro de diapositive 3"/>
          <p:cNvSpPr>
            <a:spLocks noGrp="1"/>
          </p:cNvSpPr>
          <p:nvPr>
            <p:ph type="sldNum" sz="quarter" idx="5"/>
          </p:nvPr>
        </p:nvSpPr>
        <p:spPr/>
        <p:txBody>
          <a:bodyPr/>
          <a:lstStyle/>
          <a:p>
            <a:fld id="{BA37B39B-2F3B-4857-AD15-C4350C72EFB6}" type="slidenum">
              <a:rPr lang="fr-FR" smtClean="0"/>
              <a:t>15</a:t>
            </a:fld>
            <a:endParaRPr lang="fr-FR"/>
          </a:p>
        </p:txBody>
      </p:sp>
    </p:spTree>
    <p:extLst>
      <p:ext uri="{BB962C8B-B14F-4D97-AF65-F5344CB8AC3E}">
        <p14:creationId xmlns:p14="http://schemas.microsoft.com/office/powerpoint/2010/main" val="3772024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Les imprévus peuvent survenir pendant une animation. Un bon animateur doit être capable de s'adapter rapidement aux changements, que ce soit un manque de temps ou une dynamique de groupe inattendue, tout en maintenant l'objectif de l'animation.</a:t>
            </a:r>
          </a:p>
        </p:txBody>
      </p:sp>
      <p:sp>
        <p:nvSpPr>
          <p:cNvPr id="4" name="Espace réservé du numéro de diapositive 3"/>
          <p:cNvSpPr>
            <a:spLocks noGrp="1"/>
          </p:cNvSpPr>
          <p:nvPr>
            <p:ph type="sldNum" sz="quarter" idx="5"/>
          </p:nvPr>
        </p:nvSpPr>
        <p:spPr/>
        <p:txBody>
          <a:bodyPr/>
          <a:lstStyle/>
          <a:p>
            <a:fld id="{BA37B39B-2F3B-4857-AD15-C4350C72EFB6}" type="slidenum">
              <a:rPr lang="fr-FR" smtClean="0"/>
              <a:t>16</a:t>
            </a:fld>
            <a:endParaRPr lang="fr-FR"/>
          </a:p>
        </p:txBody>
      </p:sp>
    </p:spTree>
    <p:extLst>
      <p:ext uri="{BB962C8B-B14F-4D97-AF65-F5344CB8AC3E}">
        <p14:creationId xmlns:p14="http://schemas.microsoft.com/office/powerpoint/2010/main" val="19109615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L'utilisation de supports visuels, tels que des présentations PowerPoint, des vidéos ou encore des affiches, renforce l'apprentissage. Ces outils doivent être bien intégrés pour illustrer les concepts et faciliter la compréhension des participants.</a:t>
            </a:r>
          </a:p>
        </p:txBody>
      </p:sp>
      <p:sp>
        <p:nvSpPr>
          <p:cNvPr id="4" name="Espace réservé du numéro de diapositive 3"/>
          <p:cNvSpPr>
            <a:spLocks noGrp="1"/>
          </p:cNvSpPr>
          <p:nvPr>
            <p:ph type="sldNum" sz="quarter" idx="5"/>
          </p:nvPr>
        </p:nvSpPr>
        <p:spPr/>
        <p:txBody>
          <a:bodyPr/>
          <a:lstStyle/>
          <a:p>
            <a:fld id="{BA37B39B-2F3B-4857-AD15-C4350C72EFB6}" type="slidenum">
              <a:rPr lang="fr-FR" smtClean="0"/>
              <a:t>17</a:t>
            </a:fld>
            <a:endParaRPr lang="fr-FR"/>
          </a:p>
        </p:txBody>
      </p:sp>
    </p:spTree>
    <p:extLst>
      <p:ext uri="{BB962C8B-B14F-4D97-AF65-F5344CB8AC3E}">
        <p14:creationId xmlns:p14="http://schemas.microsoft.com/office/powerpoint/2010/main" val="27000853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Après l'animation, il est crucial de suivre et d'évaluer son efficacité. Cette section abordera l'importance de recueillir les retours des participants, d'analyser les résultats et d'apporter des améliorations pour les futures animations.</a:t>
            </a:r>
          </a:p>
        </p:txBody>
      </p:sp>
      <p:sp>
        <p:nvSpPr>
          <p:cNvPr id="4" name="Espace réservé du numéro de diapositive 3"/>
          <p:cNvSpPr>
            <a:spLocks noGrp="1"/>
          </p:cNvSpPr>
          <p:nvPr>
            <p:ph type="sldNum" sz="quarter" idx="5"/>
          </p:nvPr>
        </p:nvSpPr>
        <p:spPr/>
        <p:txBody>
          <a:bodyPr/>
          <a:lstStyle/>
          <a:p>
            <a:fld id="{BA37B39B-2F3B-4857-AD15-C4350C72EFB6}" type="slidenum">
              <a:rPr lang="fr-FR" smtClean="0"/>
              <a:t>18</a:t>
            </a:fld>
            <a:endParaRPr lang="fr-FR"/>
          </a:p>
        </p:txBody>
      </p:sp>
    </p:spTree>
    <p:extLst>
      <p:ext uri="{BB962C8B-B14F-4D97-AF65-F5344CB8AC3E}">
        <p14:creationId xmlns:p14="http://schemas.microsoft.com/office/powerpoint/2010/main" val="34297501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collecte des retours des participants peut se faire par le biais de questionnaires ou de discussions ouvertes. Ces retours sont précieux pour comprendre l'impact de l'animation et pour apporter des ajustements si nécessaire.</a:t>
            </a:r>
          </a:p>
        </p:txBody>
      </p:sp>
      <p:sp>
        <p:nvSpPr>
          <p:cNvPr id="4" name="Espace réservé du numéro de diapositive 3"/>
          <p:cNvSpPr>
            <a:spLocks noGrp="1"/>
          </p:cNvSpPr>
          <p:nvPr>
            <p:ph type="sldNum" sz="quarter" idx="5"/>
          </p:nvPr>
        </p:nvSpPr>
        <p:spPr/>
        <p:txBody>
          <a:bodyPr/>
          <a:lstStyle/>
          <a:p>
            <a:fld id="{BA37B39B-2F3B-4857-AD15-C4350C72EFB6}" type="slidenum">
              <a:rPr lang="fr-FR" smtClean="0"/>
              <a:t>19</a:t>
            </a:fld>
            <a:endParaRPr lang="fr-FR"/>
          </a:p>
        </p:txBody>
      </p:sp>
    </p:spTree>
    <p:extLst>
      <p:ext uri="{BB962C8B-B14F-4D97-AF65-F5344CB8AC3E}">
        <p14:creationId xmlns:p14="http://schemas.microsoft.com/office/powerpoint/2010/main" val="19465458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Une analyse approfondie des résultats permettra de déterminer ce qui a bien fonctionné et ce qui pourrait être amélioré. Le retour d'expérience est essentiel pour le développement personnel et professionnel des animateurs.</a:t>
            </a:r>
          </a:p>
        </p:txBody>
      </p:sp>
      <p:sp>
        <p:nvSpPr>
          <p:cNvPr id="4" name="Espace réservé du numéro de diapositive 3"/>
          <p:cNvSpPr>
            <a:spLocks noGrp="1"/>
          </p:cNvSpPr>
          <p:nvPr>
            <p:ph type="sldNum" sz="quarter" idx="5"/>
          </p:nvPr>
        </p:nvSpPr>
        <p:spPr/>
        <p:txBody>
          <a:bodyPr/>
          <a:lstStyle/>
          <a:p>
            <a:fld id="{BA37B39B-2F3B-4857-AD15-C4350C72EFB6}" type="slidenum">
              <a:rPr lang="fr-FR" smtClean="0"/>
              <a:t>20</a:t>
            </a:fld>
            <a:endParaRPr lang="fr-FR"/>
          </a:p>
        </p:txBody>
      </p:sp>
    </p:spTree>
    <p:extLst>
      <p:ext uri="{BB962C8B-B14F-4D97-AF65-F5344CB8AC3E}">
        <p14:creationId xmlns:p14="http://schemas.microsoft.com/office/powerpoint/2010/main" val="19833803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L'amélioration continue est la clé du succès à long terme. En intégrant les leçons apprises des précédentes animations, les animateurs peuvent constamment perfectionner leur approche et offrir des expériences d'apprentissage toujours plus enrichissantes.</a:t>
            </a:r>
          </a:p>
        </p:txBody>
      </p:sp>
      <p:sp>
        <p:nvSpPr>
          <p:cNvPr id="4" name="Espace réservé du numéro de diapositive 3"/>
          <p:cNvSpPr>
            <a:spLocks noGrp="1"/>
          </p:cNvSpPr>
          <p:nvPr>
            <p:ph type="sldNum" sz="quarter" idx="5"/>
          </p:nvPr>
        </p:nvSpPr>
        <p:spPr/>
        <p:txBody>
          <a:bodyPr/>
          <a:lstStyle/>
          <a:p>
            <a:fld id="{BA37B39B-2F3B-4857-AD15-C4350C72EFB6}" type="slidenum">
              <a:rPr lang="fr-FR" smtClean="0"/>
              <a:t>21</a:t>
            </a:fld>
            <a:endParaRPr lang="fr-FR"/>
          </a:p>
        </p:txBody>
      </p:sp>
    </p:spTree>
    <p:extLst>
      <p:ext uri="{BB962C8B-B14F-4D97-AF65-F5344CB8AC3E}">
        <p14:creationId xmlns:p14="http://schemas.microsoft.com/office/powerpoint/2010/main" val="13069552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En conclusion, la conception et la gestion d'une animation FPA sont des processus complexes mais gratifiants. En suivant ces étapes et techniques, les animateurs peuvent offrir des animations engageantes et efficaces qui stimulent l'apprentissage et répondent aux besoins des participants.</a:t>
            </a:r>
          </a:p>
        </p:txBody>
      </p:sp>
      <p:sp>
        <p:nvSpPr>
          <p:cNvPr id="4" name="Espace réservé du numéro de diapositive 3"/>
          <p:cNvSpPr>
            <a:spLocks noGrp="1"/>
          </p:cNvSpPr>
          <p:nvPr>
            <p:ph type="sldNum" sz="quarter" idx="5"/>
          </p:nvPr>
        </p:nvSpPr>
        <p:spPr/>
        <p:txBody>
          <a:bodyPr/>
          <a:lstStyle/>
          <a:p>
            <a:fld id="{BA37B39B-2F3B-4857-AD15-C4350C72EFB6}" type="slidenum">
              <a:rPr lang="fr-FR" smtClean="0"/>
              <a:t>22</a:t>
            </a:fld>
            <a:endParaRPr lang="fr-FR"/>
          </a:p>
        </p:txBody>
      </p:sp>
    </p:spTree>
    <p:extLst>
      <p:ext uri="{BB962C8B-B14F-4D97-AF65-F5344CB8AC3E}">
        <p14:creationId xmlns:p14="http://schemas.microsoft.com/office/powerpoint/2010/main" val="7417061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p:nvPr/>
        </p:nvSpPr>
        <p:spPr>
          <a:xfrm>
            <a:off x="517870" y="6209925"/>
            <a:ext cx="11155680" cy="45719"/>
          </a:xfrm>
          <a:custGeom>
            <a:avLst/>
            <a:gdLst>
              <a:gd name="connsiteX0" fmla="*/ 0 w 8715708"/>
              <a:gd name="connsiteY0" fmla="*/ 0 h 45719"/>
              <a:gd name="connsiteX1" fmla="*/ 3694525 w 8715708"/>
              <a:gd name="connsiteY1" fmla="*/ 0 h 45719"/>
              <a:gd name="connsiteX2" fmla="*/ 5021183 w 8715708"/>
              <a:gd name="connsiteY2" fmla="*/ 0 h 45719"/>
              <a:gd name="connsiteX3" fmla="*/ 8715708 w 8715708"/>
              <a:gd name="connsiteY3" fmla="*/ 0 h 45719"/>
              <a:gd name="connsiteX4" fmla="*/ 8715708 w 8715708"/>
              <a:gd name="connsiteY4" fmla="*/ 45719 h 45719"/>
              <a:gd name="connsiteX5" fmla="*/ 5021183 w 8715708"/>
              <a:gd name="connsiteY5" fmla="*/ 45719 h 45719"/>
              <a:gd name="connsiteX6" fmla="*/ 3694525 w 8715708"/>
              <a:gd name="connsiteY6" fmla="*/ 45719 h 45719"/>
              <a:gd name="connsiteX7" fmla="*/ 0 w 8715708"/>
              <a:gd name="connsiteY7" fmla="*/ 4571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B2327B2-BA4B-2C04-0751-5CB63D4AA425}"/>
              </a:ext>
            </a:extLst>
          </p:cNvPr>
          <p:cNvSpPr>
            <a:spLocks noGrp="1"/>
          </p:cNvSpPr>
          <p:nvPr>
            <p:ph type="ctrTitle"/>
          </p:nvPr>
        </p:nvSpPr>
        <p:spPr>
          <a:xfrm>
            <a:off x="521208" y="978408"/>
            <a:ext cx="11155680" cy="3429000"/>
          </a:xfrm>
        </p:spPr>
        <p:txBody>
          <a:bodyPr anchor="t">
            <a:normAutofit/>
          </a:bodyPr>
          <a:lstStyle>
            <a:lvl1pPr algn="l">
              <a:defRPr sz="7200"/>
            </a:lvl1pPr>
          </a:lstStyle>
          <a:p>
            <a:r>
              <a:rPr lang="en-US" dirty="0"/>
              <a:t>Click to edit Master title style</a:t>
            </a:r>
          </a:p>
        </p:txBody>
      </p:sp>
      <p:sp>
        <p:nvSpPr>
          <p:cNvPr id="3" name="Subtitle 2">
            <a:extLst>
              <a:ext uri="{FF2B5EF4-FFF2-40B4-BE49-F238E27FC236}">
                <a16:creationId xmlns:a16="http://schemas.microsoft.com/office/drawing/2014/main" id="{E7201176-DC7A-4C3D-3D8F-352526DA7B5D}"/>
              </a:ext>
            </a:extLst>
          </p:cNvPr>
          <p:cNvSpPr>
            <a:spLocks noGrp="1"/>
          </p:cNvSpPr>
          <p:nvPr>
            <p:ph type="subTitle" idx="1"/>
          </p:nvPr>
        </p:nvSpPr>
        <p:spPr>
          <a:xfrm>
            <a:off x="521208" y="4480560"/>
            <a:ext cx="7104888" cy="1399032"/>
          </a:xfrm>
        </p:spPr>
        <p:txBody>
          <a:bodyPr anchor="b">
            <a:normAutofit/>
          </a:bodyPr>
          <a:lstStyle>
            <a:lvl1pPr marL="0" indent="0" algn="l">
              <a:buNone/>
              <a:defRPr sz="22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7DC221-9A2E-7459-102F-C3CFB27CC389}"/>
              </a:ext>
            </a:extLst>
          </p:cNvPr>
          <p:cNvSpPr>
            <a:spLocks noGrp="1"/>
          </p:cNvSpPr>
          <p:nvPr>
            <p:ph type="dt" sz="half" idx="10"/>
          </p:nvPr>
        </p:nvSpPr>
        <p:spPr/>
        <p:txBody>
          <a:bodyPr/>
          <a:lstStyle/>
          <a:p>
            <a:fld id="{E80C50CD-E178-4744-9B35-B2F624D6C5E9}" type="datetimeFigureOut">
              <a:rPr lang="en-US" smtClean="0"/>
              <a:t>5/19/2025</a:t>
            </a:fld>
            <a:endParaRPr lang="en-US"/>
          </a:p>
        </p:txBody>
      </p:sp>
      <p:sp>
        <p:nvSpPr>
          <p:cNvPr id="5" name="Footer Placeholder 4">
            <a:extLst>
              <a:ext uri="{FF2B5EF4-FFF2-40B4-BE49-F238E27FC236}">
                <a16:creationId xmlns:a16="http://schemas.microsoft.com/office/drawing/2014/main" id="{A5020671-6F7D-3A03-EEC1-661A87F96F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453D3A-E0F9-8386-2A6C-96671FBB15A5}"/>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4701928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26D03-149A-DAB3-4B2A-E9B74F2E25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C1E73D-41A7-9934-0990-9208B95232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BB2A3F-E719-673C-5D56-F663712D0E7F}"/>
              </a:ext>
            </a:extLst>
          </p:cNvPr>
          <p:cNvSpPr>
            <a:spLocks noGrp="1"/>
          </p:cNvSpPr>
          <p:nvPr>
            <p:ph type="dt" sz="half" idx="10"/>
          </p:nvPr>
        </p:nvSpPr>
        <p:spPr/>
        <p:txBody>
          <a:bodyPr/>
          <a:lstStyle/>
          <a:p>
            <a:fld id="{E80C50CD-E178-4744-9B35-B2F624D6C5E9}" type="datetimeFigureOut">
              <a:rPr lang="en-US" smtClean="0"/>
              <a:t>5/19/2025</a:t>
            </a:fld>
            <a:endParaRPr lang="en-US"/>
          </a:p>
        </p:txBody>
      </p:sp>
      <p:sp>
        <p:nvSpPr>
          <p:cNvPr id="5" name="Footer Placeholder 4">
            <a:extLst>
              <a:ext uri="{FF2B5EF4-FFF2-40B4-BE49-F238E27FC236}">
                <a16:creationId xmlns:a16="http://schemas.microsoft.com/office/drawing/2014/main" id="{04AE594A-52F5-D85E-343C-ADFEE3C72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7D5C9C-B2E2-FC26-E459-9E880EF975BA}"/>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583655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9D51F-B2D5-2804-4F7C-C99850FBD05B}"/>
              </a:ext>
            </a:extLst>
          </p:cNvPr>
          <p:cNvSpPr>
            <a:spLocks noGrp="1"/>
          </p:cNvSpPr>
          <p:nvPr>
            <p:ph type="title"/>
          </p:nvPr>
        </p:nvSpPr>
        <p:spPr>
          <a:xfrm>
            <a:off x="521208" y="978408"/>
            <a:ext cx="5020056" cy="4288536"/>
          </a:xfrm>
        </p:spPr>
        <p:txBody>
          <a:bodyPr anchor="t">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15FE5516-03B6-C488-EB4A-68AE681EDFB8}"/>
              </a:ext>
            </a:extLst>
          </p:cNvPr>
          <p:cNvSpPr>
            <a:spLocks noGrp="1"/>
          </p:cNvSpPr>
          <p:nvPr>
            <p:ph type="body" idx="1"/>
          </p:nvPr>
        </p:nvSpPr>
        <p:spPr>
          <a:xfrm>
            <a:off x="521208" y="5266944"/>
            <a:ext cx="5020056" cy="1088136"/>
          </a:xfrm>
        </p:spPr>
        <p:txBody>
          <a:bodyPr anchor="b">
            <a:normAutofit/>
          </a:bodyPr>
          <a:lstStyle>
            <a:lvl1pPr marL="0" indent="0">
              <a:buNone/>
              <a:defRPr sz="2200" i="1">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0ECB4D7-49A7-D050-70B9-11A1E2D445D8}"/>
              </a:ext>
            </a:extLst>
          </p:cNvPr>
          <p:cNvSpPr>
            <a:spLocks noGrp="1"/>
          </p:cNvSpPr>
          <p:nvPr>
            <p:ph type="dt" sz="half" idx="10"/>
          </p:nvPr>
        </p:nvSpPr>
        <p:spPr/>
        <p:txBody>
          <a:bodyPr/>
          <a:lstStyle/>
          <a:p>
            <a:fld id="{E80C50CD-E178-4744-9B35-B2F624D6C5E9}" type="datetimeFigureOut">
              <a:rPr lang="en-US" smtClean="0"/>
              <a:t>5/19/2025</a:t>
            </a:fld>
            <a:endParaRPr lang="en-US"/>
          </a:p>
        </p:txBody>
      </p:sp>
      <p:sp>
        <p:nvSpPr>
          <p:cNvPr id="5" name="Footer Placeholder 4">
            <a:extLst>
              <a:ext uri="{FF2B5EF4-FFF2-40B4-BE49-F238E27FC236}">
                <a16:creationId xmlns:a16="http://schemas.microsoft.com/office/drawing/2014/main" id="{8A9A913F-AD00-C1EE-B01A-8590671C01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4FC386-B2AF-6FAD-D053-E22D48CD7285}"/>
              </a:ext>
            </a:extLst>
          </p:cNvPr>
          <p:cNvSpPr>
            <a:spLocks noGrp="1"/>
          </p:cNvSpPr>
          <p:nvPr>
            <p:ph type="sldNum" sz="quarter" idx="12"/>
          </p:nvPr>
        </p:nvSpPr>
        <p:spPr/>
        <p:txBody>
          <a:bodyPr/>
          <a:lstStyle/>
          <a:p>
            <a:fld id="{148CC95F-0247-41B6-91CF-DC97C76A7088}" type="slidenum">
              <a:rPr lang="en-US" smtClean="0"/>
              <a:t>‹N°›</a:t>
            </a:fld>
            <a:endParaRPr lang="en-US"/>
          </a:p>
        </p:txBody>
      </p:sp>
      <p:sp>
        <p:nvSpPr>
          <p:cNvPr id="7" name="Rectangle 6">
            <a:extLst>
              <a:ext uri="{FF2B5EF4-FFF2-40B4-BE49-F238E27FC236}">
                <a16:creationId xmlns:a16="http://schemas.microsoft.com/office/drawing/2014/main" id="{4E1E1B67-3BFF-F04B-52F4-7E724FB3B24D}"/>
              </a:ext>
            </a:extLst>
          </p:cNvPr>
          <p:cNvSpPr/>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79903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E3B21-CF4D-1B01-0F4E-D32C1B218B63}"/>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1FB39FF2-6858-B514-B695-58442557D0C1}"/>
              </a:ext>
            </a:extLst>
          </p:cNvPr>
          <p:cNvSpPr>
            <a:spLocks noGrp="1"/>
          </p:cNvSpPr>
          <p:nvPr>
            <p:ph sz="half" idx="1"/>
          </p:nvPr>
        </p:nvSpPr>
        <p:spPr>
          <a:xfrm>
            <a:off x="521208"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A30130-974D-B91D-5B93-EC52AABDB5B0}"/>
              </a:ext>
            </a:extLst>
          </p:cNvPr>
          <p:cNvSpPr>
            <a:spLocks noGrp="1"/>
          </p:cNvSpPr>
          <p:nvPr>
            <p:ph sz="half" idx="2"/>
          </p:nvPr>
        </p:nvSpPr>
        <p:spPr>
          <a:xfrm>
            <a:off x="6519672"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5BED99-6FD7-9C6B-1152-A6E42715BB79}"/>
              </a:ext>
            </a:extLst>
          </p:cNvPr>
          <p:cNvSpPr>
            <a:spLocks noGrp="1"/>
          </p:cNvSpPr>
          <p:nvPr>
            <p:ph type="dt" sz="half" idx="10"/>
          </p:nvPr>
        </p:nvSpPr>
        <p:spPr/>
        <p:txBody>
          <a:bodyPr/>
          <a:lstStyle/>
          <a:p>
            <a:fld id="{E80C50CD-E178-4744-9B35-B2F624D6C5E9}" type="datetimeFigureOut">
              <a:rPr lang="en-US" smtClean="0"/>
              <a:t>5/19/2025</a:t>
            </a:fld>
            <a:endParaRPr lang="en-US"/>
          </a:p>
        </p:txBody>
      </p:sp>
      <p:sp>
        <p:nvSpPr>
          <p:cNvPr id="6" name="Footer Placeholder 5">
            <a:extLst>
              <a:ext uri="{FF2B5EF4-FFF2-40B4-BE49-F238E27FC236}">
                <a16:creationId xmlns:a16="http://schemas.microsoft.com/office/drawing/2014/main" id="{BA253AAC-5967-2565-A715-82D3505ABF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B51313-69FB-E016-3CC1-62CA476ED214}"/>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4182396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3DF9D-B849-CE37-97E4-AD37F880677F}"/>
              </a:ext>
            </a:extLst>
          </p:cNvPr>
          <p:cNvSpPr>
            <a:spLocks noGrp="1"/>
          </p:cNvSpPr>
          <p:nvPr>
            <p:ph type="title"/>
          </p:nvPr>
        </p:nvSpPr>
        <p:spPr>
          <a:xfrm>
            <a:off x="521208" y="978408"/>
            <a:ext cx="11164824" cy="1216152"/>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D4C626-4008-960A-E601-6AA9F4BB8D8B}"/>
              </a:ext>
            </a:extLst>
          </p:cNvPr>
          <p:cNvSpPr>
            <a:spLocks noGrp="1"/>
          </p:cNvSpPr>
          <p:nvPr>
            <p:ph type="body" idx="1"/>
          </p:nvPr>
        </p:nvSpPr>
        <p:spPr>
          <a:xfrm>
            <a:off x="521208"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806E8D6C-AC07-ED6B-2EA8-9C40A5AEA748}"/>
              </a:ext>
            </a:extLst>
          </p:cNvPr>
          <p:cNvSpPr>
            <a:spLocks noGrp="1"/>
          </p:cNvSpPr>
          <p:nvPr>
            <p:ph sz="half" idx="2"/>
          </p:nvPr>
        </p:nvSpPr>
        <p:spPr>
          <a:xfrm>
            <a:off x="521208"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C52617E-C6D9-246B-E7B7-8159DF17C0A3}"/>
              </a:ext>
            </a:extLst>
          </p:cNvPr>
          <p:cNvSpPr>
            <a:spLocks noGrp="1"/>
          </p:cNvSpPr>
          <p:nvPr>
            <p:ph type="body" sz="quarter" idx="3"/>
          </p:nvPr>
        </p:nvSpPr>
        <p:spPr>
          <a:xfrm>
            <a:off x="6519672"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3DBC2094-7EBC-02C5-5AB5-233E63080A9C}"/>
              </a:ext>
            </a:extLst>
          </p:cNvPr>
          <p:cNvSpPr>
            <a:spLocks noGrp="1"/>
          </p:cNvSpPr>
          <p:nvPr>
            <p:ph sz="quarter" idx="4"/>
          </p:nvPr>
        </p:nvSpPr>
        <p:spPr>
          <a:xfrm>
            <a:off x="6519672"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23010BD2-59B4-FD2E-3C5E-C83AE6003985}"/>
              </a:ext>
            </a:extLst>
          </p:cNvPr>
          <p:cNvSpPr>
            <a:spLocks noGrp="1"/>
          </p:cNvSpPr>
          <p:nvPr>
            <p:ph type="dt" sz="half" idx="10"/>
          </p:nvPr>
        </p:nvSpPr>
        <p:spPr/>
        <p:txBody>
          <a:bodyPr/>
          <a:lstStyle/>
          <a:p>
            <a:fld id="{E80C50CD-E178-4744-9B35-B2F624D6C5E9}" type="datetimeFigureOut">
              <a:rPr lang="en-US" smtClean="0"/>
              <a:t>5/19/2025</a:t>
            </a:fld>
            <a:endParaRPr lang="en-US"/>
          </a:p>
        </p:txBody>
      </p:sp>
      <p:sp>
        <p:nvSpPr>
          <p:cNvPr id="8" name="Footer Placeholder 7">
            <a:extLst>
              <a:ext uri="{FF2B5EF4-FFF2-40B4-BE49-F238E27FC236}">
                <a16:creationId xmlns:a16="http://schemas.microsoft.com/office/drawing/2014/main" id="{E72B35C4-A654-7759-BDA0-94D9D1A216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55F4347-2EC0-CA6E-2637-8048456D7ECB}"/>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16737751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4716D-52F2-C7FB-83B1-2DA1AD375EAE}"/>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56F4A371-AC27-6A28-32E6-74A28371BF55}"/>
              </a:ext>
            </a:extLst>
          </p:cNvPr>
          <p:cNvSpPr>
            <a:spLocks noGrp="1"/>
          </p:cNvSpPr>
          <p:nvPr>
            <p:ph type="dt" sz="half" idx="10"/>
          </p:nvPr>
        </p:nvSpPr>
        <p:spPr/>
        <p:txBody>
          <a:bodyPr/>
          <a:lstStyle/>
          <a:p>
            <a:fld id="{E80C50CD-E178-4744-9B35-B2F624D6C5E9}" type="datetimeFigureOut">
              <a:rPr lang="en-US" smtClean="0"/>
              <a:t>5/19/2025</a:t>
            </a:fld>
            <a:endParaRPr lang="en-US"/>
          </a:p>
        </p:txBody>
      </p:sp>
      <p:sp>
        <p:nvSpPr>
          <p:cNvPr id="4" name="Footer Placeholder 3">
            <a:extLst>
              <a:ext uri="{FF2B5EF4-FFF2-40B4-BE49-F238E27FC236}">
                <a16:creationId xmlns:a16="http://schemas.microsoft.com/office/drawing/2014/main" id="{D155941A-A24E-885D-E894-0326F4C4004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D5E5B4-971F-FF6A-1B07-A5C85370552D}"/>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1971512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9F431F-E6DC-4137-3092-A30A0A3628EC}"/>
              </a:ext>
            </a:extLst>
          </p:cNvPr>
          <p:cNvSpPr>
            <a:spLocks noGrp="1"/>
          </p:cNvSpPr>
          <p:nvPr>
            <p:ph type="dt" sz="half" idx="10"/>
          </p:nvPr>
        </p:nvSpPr>
        <p:spPr/>
        <p:txBody>
          <a:bodyPr/>
          <a:lstStyle/>
          <a:p>
            <a:fld id="{E80C50CD-E178-4744-9B35-B2F624D6C5E9}" type="datetimeFigureOut">
              <a:rPr lang="en-US" smtClean="0"/>
              <a:t>5/19/2025</a:t>
            </a:fld>
            <a:endParaRPr lang="en-US"/>
          </a:p>
        </p:txBody>
      </p:sp>
      <p:sp>
        <p:nvSpPr>
          <p:cNvPr id="3" name="Footer Placeholder 2">
            <a:extLst>
              <a:ext uri="{FF2B5EF4-FFF2-40B4-BE49-F238E27FC236}">
                <a16:creationId xmlns:a16="http://schemas.microsoft.com/office/drawing/2014/main" id="{06AC814B-67B4-C70F-FA51-6205D5E2CB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EAA9C9-D895-DD20-1089-EA75EA428951}"/>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2017457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50562-884C-9053-70C1-3B72A0B45EA6}"/>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Content Placeholder 2">
            <a:extLst>
              <a:ext uri="{FF2B5EF4-FFF2-40B4-BE49-F238E27FC236}">
                <a16:creationId xmlns:a16="http://schemas.microsoft.com/office/drawing/2014/main" id="{0318F509-68F0-39D5-1A8B-CE246715AE46}"/>
              </a:ext>
            </a:extLst>
          </p:cNvPr>
          <p:cNvSpPr>
            <a:spLocks noGrp="1"/>
          </p:cNvSpPr>
          <p:nvPr>
            <p:ph idx="1"/>
          </p:nvPr>
        </p:nvSpPr>
        <p:spPr>
          <a:xfrm>
            <a:off x="6519672" y="987424"/>
            <a:ext cx="5166360" cy="5358384"/>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F158E37C-27CE-3A84-FC74-BDCCD8A9A3EC}"/>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A95F79-E23E-11D2-40BF-66ED340195DB}"/>
              </a:ext>
            </a:extLst>
          </p:cNvPr>
          <p:cNvSpPr>
            <a:spLocks noGrp="1"/>
          </p:cNvSpPr>
          <p:nvPr>
            <p:ph type="dt" sz="half" idx="10"/>
          </p:nvPr>
        </p:nvSpPr>
        <p:spPr/>
        <p:txBody>
          <a:bodyPr/>
          <a:lstStyle/>
          <a:p>
            <a:fld id="{E80C50CD-E178-4744-9B35-B2F624D6C5E9}" type="datetimeFigureOut">
              <a:rPr lang="en-US" smtClean="0"/>
              <a:t>5/19/2025</a:t>
            </a:fld>
            <a:endParaRPr lang="en-US"/>
          </a:p>
        </p:txBody>
      </p:sp>
      <p:sp>
        <p:nvSpPr>
          <p:cNvPr id="6" name="Footer Placeholder 5">
            <a:extLst>
              <a:ext uri="{FF2B5EF4-FFF2-40B4-BE49-F238E27FC236}">
                <a16:creationId xmlns:a16="http://schemas.microsoft.com/office/drawing/2014/main" id="{4457F7FC-06F3-3D89-5D1A-4EC4B1D735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4ACD5-6E0B-5713-DC9A-41E9D62AB12D}"/>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32916862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B2D45-7CDB-D38C-2AAE-273F797674E1}"/>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Picture Placeholder 2">
            <a:extLst>
              <a:ext uri="{FF2B5EF4-FFF2-40B4-BE49-F238E27FC236}">
                <a16:creationId xmlns:a16="http://schemas.microsoft.com/office/drawing/2014/main" id="{CCBF0855-1744-56E4-B115-3A3C5EA7834B}"/>
              </a:ext>
            </a:extLst>
          </p:cNvPr>
          <p:cNvSpPr>
            <a:spLocks noGrp="1"/>
          </p:cNvSpPr>
          <p:nvPr>
            <p:ph type="pic" idx="1"/>
          </p:nvPr>
        </p:nvSpPr>
        <p:spPr>
          <a:xfrm>
            <a:off x="6519672" y="987424"/>
            <a:ext cx="5166360" cy="5358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5E8A1D-28AE-4A19-BD96-401D4822A53D}"/>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327DDB-CE95-4C89-DFC5-7DDBFC24E89C}"/>
              </a:ext>
            </a:extLst>
          </p:cNvPr>
          <p:cNvSpPr>
            <a:spLocks noGrp="1"/>
          </p:cNvSpPr>
          <p:nvPr>
            <p:ph type="dt" sz="half" idx="10"/>
          </p:nvPr>
        </p:nvSpPr>
        <p:spPr/>
        <p:txBody>
          <a:bodyPr/>
          <a:lstStyle/>
          <a:p>
            <a:fld id="{E80C50CD-E178-4744-9B35-B2F624D6C5E9}" type="datetimeFigureOut">
              <a:rPr lang="en-US" smtClean="0"/>
              <a:t>5/19/2025</a:t>
            </a:fld>
            <a:endParaRPr lang="en-US"/>
          </a:p>
        </p:txBody>
      </p:sp>
      <p:sp>
        <p:nvSpPr>
          <p:cNvPr id="6" name="Footer Placeholder 5">
            <a:extLst>
              <a:ext uri="{FF2B5EF4-FFF2-40B4-BE49-F238E27FC236}">
                <a16:creationId xmlns:a16="http://schemas.microsoft.com/office/drawing/2014/main" id="{0522C835-F3B5-943C-FFC4-D5BA9666A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709891-6E3C-ADED-01DD-15FCED37AF4A}"/>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585621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36771-E72D-FAD8-771E-3E196DD2E1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5BB827-257D-60D9-792F-E695900429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E5D2E7-C856-F78A-E88C-375474982A5F}"/>
              </a:ext>
            </a:extLst>
          </p:cNvPr>
          <p:cNvSpPr>
            <a:spLocks noGrp="1"/>
          </p:cNvSpPr>
          <p:nvPr>
            <p:ph type="dt" sz="half" idx="10"/>
          </p:nvPr>
        </p:nvSpPr>
        <p:spPr/>
        <p:txBody>
          <a:bodyPr/>
          <a:lstStyle/>
          <a:p>
            <a:fld id="{E80C50CD-E178-4744-9B35-B2F624D6C5E9}" type="datetimeFigureOut">
              <a:rPr lang="en-US" smtClean="0"/>
              <a:t>5/19/2025</a:t>
            </a:fld>
            <a:endParaRPr lang="en-US"/>
          </a:p>
        </p:txBody>
      </p:sp>
      <p:sp>
        <p:nvSpPr>
          <p:cNvPr id="5" name="Footer Placeholder 4">
            <a:extLst>
              <a:ext uri="{FF2B5EF4-FFF2-40B4-BE49-F238E27FC236}">
                <a16:creationId xmlns:a16="http://schemas.microsoft.com/office/drawing/2014/main" id="{0FDAB289-9591-51C9-9E3C-B6F2ACC6A6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FE037C-790D-7442-8E43-D2740B3952B1}"/>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38556864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635151-A38B-3766-6A32-FF1DF7687D9F}"/>
              </a:ext>
            </a:extLst>
          </p:cNvPr>
          <p:cNvSpPr>
            <a:spLocks noGrp="1"/>
          </p:cNvSpPr>
          <p:nvPr>
            <p:ph type="title" orient="vert"/>
          </p:nvPr>
        </p:nvSpPr>
        <p:spPr>
          <a:xfrm>
            <a:off x="8659368" y="978408"/>
            <a:ext cx="2551176" cy="536752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33D132D1-640C-FB9A-AD6F-D845738349F6}"/>
              </a:ext>
            </a:extLst>
          </p:cNvPr>
          <p:cNvSpPr>
            <a:spLocks noGrp="1"/>
          </p:cNvSpPr>
          <p:nvPr>
            <p:ph type="body" orient="vert" idx="1"/>
          </p:nvPr>
        </p:nvSpPr>
        <p:spPr>
          <a:xfrm>
            <a:off x="521208" y="978408"/>
            <a:ext cx="8010144" cy="536752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955F80A-4BA7-8ED8-9A62-B92194272620}"/>
              </a:ext>
            </a:extLst>
          </p:cNvPr>
          <p:cNvSpPr>
            <a:spLocks noGrp="1"/>
          </p:cNvSpPr>
          <p:nvPr>
            <p:ph type="dt" sz="half" idx="10"/>
          </p:nvPr>
        </p:nvSpPr>
        <p:spPr/>
        <p:txBody>
          <a:bodyPr/>
          <a:lstStyle/>
          <a:p>
            <a:fld id="{E80C50CD-E178-4744-9B35-B2F624D6C5E9}" type="datetimeFigureOut">
              <a:rPr lang="en-US" smtClean="0"/>
              <a:t>5/19/2025</a:t>
            </a:fld>
            <a:endParaRPr lang="en-US"/>
          </a:p>
        </p:txBody>
      </p:sp>
      <p:sp>
        <p:nvSpPr>
          <p:cNvPr id="5" name="Footer Placeholder 4">
            <a:extLst>
              <a:ext uri="{FF2B5EF4-FFF2-40B4-BE49-F238E27FC236}">
                <a16:creationId xmlns:a16="http://schemas.microsoft.com/office/drawing/2014/main" id="{85E38113-D55A-A1A0-D1FE-53C95860FB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919DDB-F89D-4B2D-21A2-82AF1D1023E4}"/>
              </a:ext>
            </a:extLst>
          </p:cNvPr>
          <p:cNvSpPr>
            <a:spLocks noGrp="1"/>
          </p:cNvSpPr>
          <p:nvPr>
            <p:ph type="sldNum" sz="quarter" idx="12"/>
          </p:nvPr>
        </p:nvSpPr>
        <p:spPr/>
        <p:txBody>
          <a:bodyPr/>
          <a:lstStyle/>
          <a:p>
            <a:fld id="{148CC95F-0247-41B6-91CF-DC97C76A7088}" type="slidenum">
              <a:rPr lang="en-US" smtClean="0"/>
              <a:t>‹N°›</a:t>
            </a:fld>
            <a:endParaRPr lang="en-US"/>
          </a:p>
        </p:txBody>
      </p:sp>
      <p:sp>
        <p:nvSpPr>
          <p:cNvPr id="7" name="Rectangle 6">
            <a:extLst>
              <a:ext uri="{FF2B5EF4-FFF2-40B4-BE49-F238E27FC236}">
                <a16:creationId xmlns:a16="http://schemas.microsoft.com/office/drawing/2014/main" id="{262572D8-D485-1DB1-34B1-C35C61C89940}"/>
              </a:ext>
            </a:extLst>
          </p:cNvPr>
          <p:cNvSpPr/>
          <p:nvPr/>
        </p:nvSpPr>
        <p:spPr>
          <a:xfrm rot="5400000">
            <a:off x="8936623" y="3585018"/>
            <a:ext cx="532573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73803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1A28D7-6581-4956-AAE3-9104804DF55B}"/>
              </a:ext>
            </a:extLst>
          </p:cNvPr>
          <p:cNvSpPr>
            <a:spLocks noGrp="1"/>
          </p:cNvSpPr>
          <p:nvPr>
            <p:ph type="title"/>
          </p:nvPr>
        </p:nvSpPr>
        <p:spPr>
          <a:xfrm>
            <a:off x="521208" y="978408"/>
            <a:ext cx="11155680" cy="146304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F3CFCCA4-57A4-08A1-FC45-D2BBA66FABFA}"/>
              </a:ext>
            </a:extLst>
          </p:cNvPr>
          <p:cNvSpPr>
            <a:spLocks noGrp="1"/>
          </p:cNvSpPr>
          <p:nvPr>
            <p:ph type="body" idx="1"/>
          </p:nvPr>
        </p:nvSpPr>
        <p:spPr>
          <a:xfrm>
            <a:off x="521208" y="2578608"/>
            <a:ext cx="11155680" cy="376732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0FAA0F4-2442-8D45-3C3D-1B8F55C8683A}"/>
              </a:ext>
            </a:extLst>
          </p:cNvPr>
          <p:cNvSpPr>
            <a:spLocks noGrp="1"/>
          </p:cNvSpPr>
          <p:nvPr>
            <p:ph type="dt" sz="half" idx="2"/>
          </p:nvPr>
        </p:nvSpPr>
        <p:spPr>
          <a:xfrm>
            <a:off x="521208" y="6419088"/>
            <a:ext cx="2743200" cy="365125"/>
          </a:xfrm>
          <a:prstGeom prst="rect">
            <a:avLst/>
          </a:prstGeom>
        </p:spPr>
        <p:txBody>
          <a:bodyPr vert="horz" lIns="91440" tIns="45720" rIns="91440" bIns="45720" rtlCol="0" anchor="ctr"/>
          <a:lstStyle>
            <a:lvl1pPr algn="l">
              <a:defRPr sz="900">
                <a:solidFill>
                  <a:schemeClr val="tx1"/>
                </a:solidFill>
              </a:defRPr>
            </a:lvl1pPr>
          </a:lstStyle>
          <a:p>
            <a:fld id="{E80C50CD-E178-4744-9B35-B2F624D6C5E9}" type="datetimeFigureOut">
              <a:rPr lang="en-US" smtClean="0"/>
              <a:pPr/>
              <a:t>5/19/2025</a:t>
            </a:fld>
            <a:endParaRPr lang="en-US"/>
          </a:p>
        </p:txBody>
      </p:sp>
      <p:sp>
        <p:nvSpPr>
          <p:cNvPr id="5" name="Footer Placeholder 4">
            <a:extLst>
              <a:ext uri="{FF2B5EF4-FFF2-40B4-BE49-F238E27FC236}">
                <a16:creationId xmlns:a16="http://schemas.microsoft.com/office/drawing/2014/main" id="{9E03785E-FB42-1D54-92AC-D0A61A8FABD4}"/>
              </a:ext>
            </a:extLst>
          </p:cNvPr>
          <p:cNvSpPr>
            <a:spLocks noGrp="1"/>
          </p:cNvSpPr>
          <p:nvPr>
            <p:ph type="ftr" sz="quarter" idx="3"/>
          </p:nvPr>
        </p:nvSpPr>
        <p:spPr>
          <a:xfrm>
            <a:off x="521208" y="100584"/>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BCC9CF34-1274-DB45-4809-90E5D244A9AE}"/>
              </a:ext>
            </a:extLst>
          </p:cNvPr>
          <p:cNvSpPr>
            <a:spLocks noGrp="1"/>
          </p:cNvSpPr>
          <p:nvPr>
            <p:ph type="sldNum" sz="quarter" idx="4"/>
          </p:nvPr>
        </p:nvSpPr>
        <p:spPr>
          <a:xfrm>
            <a:off x="11457432" y="6419088"/>
            <a:ext cx="640080" cy="365125"/>
          </a:xfrm>
          <a:prstGeom prst="rect">
            <a:avLst/>
          </a:prstGeom>
        </p:spPr>
        <p:txBody>
          <a:bodyPr vert="horz" lIns="91440" tIns="45720" rIns="91440" bIns="45720" rtlCol="0" anchor="ctr"/>
          <a:lstStyle>
            <a:lvl1pPr algn="r">
              <a:defRPr sz="900">
                <a:solidFill>
                  <a:schemeClr val="tx1"/>
                </a:solidFill>
              </a:defRPr>
            </a:lvl1pPr>
          </a:lstStyle>
          <a:p>
            <a:fld id="{148CC95F-0247-41B6-91CF-DC97C76A7088}" type="slidenum">
              <a:rPr lang="en-US" smtClean="0"/>
              <a:pPr/>
              <a:t>‹N°›</a:t>
            </a:fld>
            <a:endParaRPr lang="en-US"/>
          </a:p>
        </p:txBody>
      </p:sp>
      <p:sp>
        <p:nvSpPr>
          <p:cNvPr id="7" name="Freeform: Shape 6">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6976920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pic>
        <p:nvPicPr>
          <p:cNvPr id="4" name="Image 3" descr="Un homme d’affaires dessine un bonhomme allumette sur du papier blanc. Le bonhomme allumette a été dessiné comme un homme d’affaires.">
            <a:extLst>
              <a:ext uri="{FF2B5EF4-FFF2-40B4-BE49-F238E27FC236}">
                <a16:creationId xmlns:a16="http://schemas.microsoft.com/office/drawing/2014/main" id="{303D619E-9460-4A81-AC7B-37EC59DF4621}"/>
              </a:ext>
            </a:extLst>
          </p:cNvPr>
          <p:cNvPicPr>
            <a:picLocks noChangeAspect="1"/>
          </p:cNvPicPr>
          <p:nvPr/>
        </p:nvPicPr>
        <p:blipFill>
          <a:blip r:embed="rId3"/>
          <a:srcRect t="23391" r="9091"/>
          <a:stretch>
            <a:fillRect/>
          </a:stretch>
        </p:blipFill>
        <p:spPr>
          <a:xfrm>
            <a:off x="20" y="10"/>
            <a:ext cx="12191979" cy="6857990"/>
          </a:xfrm>
          <a:prstGeom prst="rect">
            <a:avLst/>
          </a:prstGeom>
        </p:spPr>
      </p:pic>
      <p:sp>
        <p:nvSpPr>
          <p:cNvPr id="11" name="Rectangle 10">
            <a:extLst>
              <a:ext uri="{FF2B5EF4-FFF2-40B4-BE49-F238E27FC236}">
                <a16:creationId xmlns:a16="http://schemas.microsoft.com/office/drawing/2014/main" id="{912025B4-7337-735E-4DC9-E634D20119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73183" y="173181"/>
            <a:ext cx="6858002" cy="6511640"/>
          </a:xfrm>
          <a:prstGeom prst="rect">
            <a:avLst/>
          </a:prstGeom>
          <a:gradFill>
            <a:gsLst>
              <a:gs pos="0">
                <a:schemeClr val="bg1">
                  <a:alpha val="0"/>
                </a:schemeClr>
              </a:gs>
              <a:gs pos="46000">
                <a:schemeClr val="bg1">
                  <a:alpha val="20000"/>
                </a:schemeClr>
              </a:gs>
              <a:gs pos="26000">
                <a:schemeClr val="bg1">
                  <a:alpha val="7000"/>
                </a:schemeClr>
              </a:gs>
              <a:gs pos="100000">
                <a:schemeClr val="bg1">
                  <a:alpha val="3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re 1">
            <a:extLst>
              <a:ext uri="{FF2B5EF4-FFF2-40B4-BE49-F238E27FC236}">
                <a16:creationId xmlns:a16="http://schemas.microsoft.com/office/drawing/2014/main" id="{0918D1F0-B345-01D5-A606-001D9FBBD2DA}"/>
              </a:ext>
            </a:extLst>
          </p:cNvPr>
          <p:cNvSpPr>
            <a:spLocks noGrp="1"/>
          </p:cNvSpPr>
          <p:nvPr>
            <p:ph type="ctrTitle"/>
          </p:nvPr>
        </p:nvSpPr>
        <p:spPr>
          <a:xfrm>
            <a:off x="438910" y="978408"/>
            <a:ext cx="4795819" cy="3969960"/>
          </a:xfrm>
        </p:spPr>
        <p:txBody>
          <a:bodyPr anchor="t">
            <a:normAutofit/>
          </a:bodyPr>
          <a:lstStyle/>
          <a:p>
            <a:pPr>
              <a:lnSpc>
                <a:spcPct val="90000"/>
              </a:lnSpc>
            </a:pPr>
            <a:r>
              <a:rPr lang="fr-FR" sz="5100"/>
              <a:t>Conception et gestion d'une animation FPA de 1h à 1h30</a:t>
            </a:r>
          </a:p>
        </p:txBody>
      </p:sp>
      <p:sp>
        <p:nvSpPr>
          <p:cNvPr id="3" name="Sous-titre 2">
            <a:extLst>
              <a:ext uri="{FF2B5EF4-FFF2-40B4-BE49-F238E27FC236}">
                <a16:creationId xmlns:a16="http://schemas.microsoft.com/office/drawing/2014/main" id="{C1668946-579C-F5F6-3AFA-4DADD5A699D9}"/>
              </a:ext>
            </a:extLst>
          </p:cNvPr>
          <p:cNvSpPr>
            <a:spLocks noGrp="1"/>
          </p:cNvSpPr>
          <p:nvPr>
            <p:ph type="subTitle" idx="1"/>
          </p:nvPr>
        </p:nvSpPr>
        <p:spPr>
          <a:xfrm>
            <a:off x="438910" y="4948369"/>
            <a:ext cx="4381634" cy="1157436"/>
          </a:xfrm>
        </p:spPr>
        <p:txBody>
          <a:bodyPr anchor="b">
            <a:normAutofit/>
          </a:bodyPr>
          <a:lstStyle/>
          <a:p>
            <a:r>
              <a:rPr lang="fr-FR"/>
              <a:t>Principes clés pour une formation professionnelle réussie</a:t>
            </a:r>
          </a:p>
        </p:txBody>
      </p:sp>
      <p:sp>
        <p:nvSpPr>
          <p:cNvPr id="13" name="Rectangle 12">
            <a:extLst>
              <a:ext uri="{FF2B5EF4-FFF2-40B4-BE49-F238E27FC236}">
                <a16:creationId xmlns:a16="http://schemas.microsoft.com/office/drawing/2014/main" id="{150CDACD-D191-E642-F686-FCB54B7E5F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8" y="508090"/>
            <a:ext cx="4695702"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Tree>
    <p:extLst>
      <p:ext uri="{BB962C8B-B14F-4D97-AF65-F5344CB8AC3E}">
        <p14:creationId xmlns:p14="http://schemas.microsoft.com/office/powerpoint/2010/main" val="177105861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10" presetClass="entr" presetSubtype="0" fill="hold" grpId="1" nodeType="withEffect">
                                  <p:stCondLst>
                                    <p:cond delay="250"/>
                                  </p:stCondLst>
                                  <p:iterate type="lt">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0EC38958-9A69-239A-BA79-2AEC73345F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ierstadt"/>
              <a:ea typeface="+mn-ea"/>
              <a:cs typeface="+mn-cs"/>
            </a:endParaRPr>
          </a:p>
        </p:txBody>
      </p:sp>
      <p:sp>
        <p:nvSpPr>
          <p:cNvPr id="2" name="Titre 1">
            <a:extLst>
              <a:ext uri="{FF2B5EF4-FFF2-40B4-BE49-F238E27FC236}">
                <a16:creationId xmlns:a16="http://schemas.microsoft.com/office/drawing/2014/main" id="{6D5FDBED-46CA-A1F1-56AF-A936210C1A14}"/>
              </a:ext>
            </a:extLst>
          </p:cNvPr>
          <p:cNvSpPr>
            <a:spLocks noGrp="1"/>
          </p:cNvSpPr>
          <p:nvPr>
            <p:ph type="title"/>
          </p:nvPr>
        </p:nvSpPr>
        <p:spPr>
          <a:xfrm>
            <a:off x="6995160" y="978408"/>
            <a:ext cx="4745736" cy="1463040"/>
          </a:xfrm>
        </p:spPr>
        <p:txBody>
          <a:bodyPr vert="horz" lIns="91440" tIns="45720" rIns="91440" bIns="45720" rtlCol="0" anchor="t">
            <a:normAutofit/>
          </a:bodyPr>
          <a:lstStyle/>
          <a:p>
            <a:r>
              <a:rPr lang="en-US" b="1" kern="1200">
                <a:solidFill>
                  <a:schemeClr val="tx1"/>
                </a:solidFill>
                <a:latin typeface="+mj-lt"/>
                <a:ea typeface="+mj-ea"/>
                <a:cs typeface="+mj-cs"/>
              </a:rPr>
              <a:t>Plan de la Présentation</a:t>
            </a:r>
          </a:p>
        </p:txBody>
      </p:sp>
      <p:pic>
        <p:nvPicPr>
          <p:cNvPr id="5" name="Espace réservé du contenu 4" descr="Organigramme de dessin femelle">
            <a:extLst>
              <a:ext uri="{FF2B5EF4-FFF2-40B4-BE49-F238E27FC236}">
                <a16:creationId xmlns:a16="http://schemas.microsoft.com/office/drawing/2014/main" id="{F14CEB25-7B28-46E0-A2F5-683BBD97AD55}"/>
              </a:ext>
            </a:extLst>
          </p:cNvPr>
          <p:cNvPicPr>
            <a:picLocks noGrp="1" noChangeAspect="1"/>
          </p:cNvPicPr>
          <p:nvPr>
            <p:ph sz="half" idx="1"/>
          </p:nvPr>
        </p:nvPicPr>
        <p:blipFill>
          <a:blip r:embed="rId3"/>
          <a:srcRect l="16359" r="19723" b="1"/>
          <a:stretch>
            <a:fillRect/>
          </a:stretch>
        </p:blipFill>
        <p:spPr>
          <a:xfrm>
            <a:off x="517868" y="508090"/>
            <a:ext cx="5705856" cy="5846990"/>
          </a:xfrm>
          <a:prstGeom prst="rect">
            <a:avLst/>
          </a:prstGeom>
        </p:spPr>
      </p:pic>
      <p:sp>
        <p:nvSpPr>
          <p:cNvPr id="14" name="Freeform: Shape 13">
            <a:extLst>
              <a:ext uri="{FF2B5EF4-FFF2-40B4-BE49-F238E27FC236}">
                <a16:creationId xmlns:a16="http://schemas.microsoft.com/office/drawing/2014/main" id="{6EC109E5-0396-8968-4F42-DFEC280363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6407" y="508090"/>
            <a:ext cx="4660733"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4" name="Espace réservé du contenu 3">
            <a:extLst>
              <a:ext uri="{FF2B5EF4-FFF2-40B4-BE49-F238E27FC236}">
                <a16:creationId xmlns:a16="http://schemas.microsoft.com/office/drawing/2014/main" id="{59FBC8CC-7F25-DD72-23CF-434D9E0E85EE}"/>
              </a:ext>
            </a:extLst>
          </p:cNvPr>
          <p:cNvSpPr>
            <a:spLocks noGrp="1"/>
          </p:cNvSpPr>
          <p:nvPr>
            <p:ph sz="half" idx="2"/>
            <p:extLst>
              <p:ext uri="{E7BDC344-281C-4309-B0C6-D0EE65EED2A8}">
                <p202:designPr xmlns:p202="http://schemas.microsoft.com/office/powerpoint/2020/02/main">
                  <p202:designTagLst>
                    <p202:designTag name="ARCH:1:CLS" val="BulletedText"/>
                  </p202:designTagLst>
                </p202:designPr>
              </p:ext>
            </p:extLst>
          </p:nvPr>
        </p:nvSpPr>
        <p:spPr>
          <a:xfrm>
            <a:off x="6995160" y="2578608"/>
            <a:ext cx="4672584" cy="3767328"/>
          </a:xfrm>
        </p:spPr>
        <p:txBody>
          <a:bodyPr vert="horz" lIns="91440" tIns="45720" rIns="91440" bIns="45720" rtlCol="0">
            <a:normAutofit/>
          </a:bodyPr>
          <a:lstStyle/>
          <a:p>
            <a:r>
              <a:rPr lang="en-US"/>
              <a:t>Introduction à l'animation FPA</a:t>
            </a:r>
          </a:p>
          <a:p>
            <a:r>
              <a:rPr lang="en-US"/>
              <a:t>Étapes de la préparation</a:t>
            </a:r>
          </a:p>
          <a:p>
            <a:r>
              <a:rPr lang="en-US"/>
              <a:t>Déroulement de l'animation</a:t>
            </a:r>
          </a:p>
          <a:p>
            <a:r>
              <a:rPr lang="en-US"/>
              <a:t>Techniques d'animation efficaces</a:t>
            </a:r>
          </a:p>
          <a:p>
            <a:r>
              <a:rPr lang="en-US"/>
              <a:t>Suivi et évaluation post-animation</a:t>
            </a:r>
          </a:p>
        </p:txBody>
      </p:sp>
    </p:spTree>
    <p:extLst>
      <p:ext uri="{BB962C8B-B14F-4D97-AF65-F5344CB8AC3E}">
        <p14:creationId xmlns:p14="http://schemas.microsoft.com/office/powerpoint/2010/main" val="13647786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7EFAAB5-34A3-C2FC-70BA-7720CC8AD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re 1">
            <a:extLst>
              <a:ext uri="{FF2B5EF4-FFF2-40B4-BE49-F238E27FC236}">
                <a16:creationId xmlns:a16="http://schemas.microsoft.com/office/drawing/2014/main" id="{312D876D-9622-3D4F-16F1-E9224008EC0F}"/>
              </a:ext>
            </a:extLst>
          </p:cNvPr>
          <p:cNvSpPr>
            <a:spLocks noGrp="1"/>
          </p:cNvSpPr>
          <p:nvPr>
            <p:ph type="ctrTitle"/>
          </p:nvPr>
        </p:nvSpPr>
        <p:spPr>
          <a:xfrm>
            <a:off x="521208" y="1211766"/>
            <a:ext cx="7237052" cy="4727988"/>
          </a:xfrm>
        </p:spPr>
        <p:txBody>
          <a:bodyPr anchor="b">
            <a:normAutofit/>
          </a:bodyPr>
          <a:lstStyle/>
          <a:p>
            <a:r>
              <a:rPr lang="fr-FR" sz="7400"/>
              <a:t>Introduction à l'animation FPA</a:t>
            </a:r>
          </a:p>
        </p:txBody>
      </p:sp>
      <p:sp>
        <p:nvSpPr>
          <p:cNvPr id="9" name="Freeform: Shape 8">
            <a:extLst>
              <a:ext uri="{FF2B5EF4-FFF2-40B4-BE49-F238E27FC236}">
                <a16:creationId xmlns:a16="http://schemas.microsoft.com/office/drawing/2014/main" id="{A8A44BC8-2508-4575-75F6-0ED3F11E72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6208776"/>
            <a:ext cx="7269480"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Tree>
    <p:extLst>
      <p:ext uri="{BB962C8B-B14F-4D97-AF65-F5344CB8AC3E}">
        <p14:creationId xmlns:p14="http://schemas.microsoft.com/office/powerpoint/2010/main" val="1231252195"/>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E10BDB4-64F2-477D-A03B-9F8352D5E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5775AFAC-22C6-8EA6-1B62-EBA05C99E596}"/>
              </a:ext>
            </a:extLst>
          </p:cNvPr>
          <p:cNvSpPr>
            <a:spLocks noGrp="1"/>
          </p:cNvSpPr>
          <p:nvPr>
            <p:ph type="title"/>
          </p:nvPr>
        </p:nvSpPr>
        <p:spPr>
          <a:xfrm>
            <a:off x="521208" y="978408"/>
            <a:ext cx="5020056" cy="1664208"/>
          </a:xfrm>
        </p:spPr>
        <p:txBody>
          <a:bodyPr vert="horz" lIns="91440" tIns="45720" rIns="91440" bIns="45720" rtlCol="0" anchor="t">
            <a:normAutofit/>
          </a:bodyPr>
          <a:lstStyle/>
          <a:p>
            <a:pPr>
              <a:lnSpc>
                <a:spcPct val="90000"/>
              </a:lnSpc>
            </a:pPr>
            <a:r>
              <a:rPr lang="en-US" sz="3700" b="1" kern="1200">
                <a:solidFill>
                  <a:schemeClr val="tx1"/>
                </a:solidFill>
                <a:latin typeface="+mj-lt"/>
                <a:ea typeface="+mj-ea"/>
                <a:cs typeface="+mj-cs"/>
              </a:rPr>
              <a:t>Définition et objectifs de l'animation FPA</a:t>
            </a:r>
          </a:p>
        </p:txBody>
      </p:sp>
      <p:sp>
        <p:nvSpPr>
          <p:cNvPr id="14" name="Rectangle 13">
            <a:extLst>
              <a:ext uri="{FF2B5EF4-FFF2-40B4-BE49-F238E27FC236}">
                <a16:creationId xmlns:a16="http://schemas.microsoft.com/office/drawing/2014/main" id="{B3367C65-B72C-202E-98A7-9B20F8F2F5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7" y="508090"/>
            <a:ext cx="5020056"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16" name="Rectangle 15">
            <a:extLst>
              <a:ext uri="{FF2B5EF4-FFF2-40B4-BE49-F238E27FC236}">
                <a16:creationId xmlns:a16="http://schemas.microsoft.com/office/drawing/2014/main" id="{AE558C32-DE71-E6B3-A032-D3EA9CB0FC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6463" y="611650"/>
            <a:ext cx="5504688"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pic>
        <p:nvPicPr>
          <p:cNvPr id="5" name="Espace réservé du contenu 4" descr="Ne peut pas se concentrer sur le travail lorsque son collègue vous interrompt avec un magazine">
            <a:extLst>
              <a:ext uri="{FF2B5EF4-FFF2-40B4-BE49-F238E27FC236}">
                <a16:creationId xmlns:a16="http://schemas.microsoft.com/office/drawing/2014/main" id="{00EF893A-5528-4CD0-B07D-B7A4C859C2DE}"/>
              </a:ext>
            </a:extLst>
          </p:cNvPr>
          <p:cNvPicPr>
            <a:picLocks noGrp="1" noChangeAspect="1"/>
          </p:cNvPicPr>
          <p:nvPr>
            <p:ph sz="half" idx="1"/>
          </p:nvPr>
        </p:nvPicPr>
        <p:blipFill>
          <a:blip r:embed="rId3"/>
          <a:srcRect r="4569" b="1"/>
          <a:stretch>
            <a:fillRect/>
          </a:stretch>
        </p:blipFill>
        <p:spPr>
          <a:xfrm>
            <a:off x="517867" y="2834640"/>
            <a:ext cx="5020056" cy="3511296"/>
          </a:xfrm>
          <a:prstGeom prst="rect">
            <a:avLst/>
          </a:prstGeom>
        </p:spPr>
      </p:pic>
      <p:sp>
        <p:nvSpPr>
          <p:cNvPr id="4" name="Espace réservé du contenu 3">
            <a:extLst>
              <a:ext uri="{FF2B5EF4-FFF2-40B4-BE49-F238E27FC236}">
                <a16:creationId xmlns:a16="http://schemas.microsoft.com/office/drawing/2014/main" id="{84A89BF5-A75B-FA83-99FB-1EB59C0D2A70}"/>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63056" y="978408"/>
            <a:ext cx="5504688" cy="5367528"/>
          </a:xfrm>
        </p:spPr>
        <p:txBody>
          <a:bodyPr>
            <a:normAutofit/>
          </a:bodyPr>
          <a:lstStyle/>
          <a:p>
            <a:pPr marL="0" indent="0">
              <a:spcBef>
                <a:spcPts val="2500"/>
              </a:spcBef>
              <a:buNone/>
            </a:pPr>
            <a:r>
              <a:rPr lang="fr-FR" sz="1400" b="1"/>
              <a:t>Faciliter l'apprentissage</a:t>
            </a:r>
          </a:p>
          <a:p>
            <a:pPr marL="0" lvl="1" indent="0">
              <a:buNone/>
            </a:pPr>
            <a:r>
              <a:rPr lang="fr-FR" sz="1400"/>
              <a:t>L'animation FPA est conçue pour rendre l'apprentissage plus interactif et engageant pour tous les participants.</a:t>
            </a:r>
          </a:p>
          <a:p>
            <a:pPr marL="0" indent="0">
              <a:spcBef>
                <a:spcPts val="2500"/>
              </a:spcBef>
              <a:buNone/>
            </a:pPr>
            <a:r>
              <a:rPr lang="fr-FR" sz="1400" b="1"/>
              <a:t>Transfert de connaissances</a:t>
            </a:r>
          </a:p>
          <a:p>
            <a:pPr marL="0" lvl="1" indent="0">
              <a:buNone/>
            </a:pPr>
            <a:r>
              <a:rPr lang="fr-FR" sz="1400"/>
              <a:t>Un des objectifs principaux est de permettre un transfert efficace de connaissances entre les formateurs et les participants.</a:t>
            </a:r>
          </a:p>
          <a:p>
            <a:pPr marL="0" indent="0">
              <a:spcBef>
                <a:spcPts val="2500"/>
              </a:spcBef>
              <a:buNone/>
            </a:pPr>
            <a:r>
              <a:rPr lang="fr-FR" sz="1400" b="1"/>
              <a:t>Développement de compétences</a:t>
            </a:r>
          </a:p>
          <a:p>
            <a:pPr marL="0" lvl="1" indent="0">
              <a:buNone/>
            </a:pPr>
            <a:r>
              <a:rPr lang="fr-FR" sz="1400"/>
              <a:t>L'animation vise à développer des compétences pratiques grâce à des exercices et des activités participatives.</a:t>
            </a:r>
          </a:p>
          <a:p>
            <a:pPr marL="0" indent="0">
              <a:spcBef>
                <a:spcPts val="2500"/>
              </a:spcBef>
              <a:buNone/>
            </a:pPr>
            <a:r>
              <a:rPr lang="fr-FR" sz="1400" b="1"/>
              <a:t>Stimulation de la réflexion critique</a:t>
            </a:r>
          </a:p>
          <a:p>
            <a:pPr marL="0" lvl="1" indent="0">
              <a:buNone/>
            </a:pPr>
            <a:r>
              <a:rPr lang="fr-FR" sz="1400"/>
              <a:t>Encourager la réflexion critique parmi les participants est essentiel pour l'animation FPA, améliorant ainsi l'apprentissage.</a:t>
            </a:r>
          </a:p>
        </p:txBody>
      </p:sp>
    </p:spTree>
    <p:extLst>
      <p:ext uri="{BB962C8B-B14F-4D97-AF65-F5344CB8AC3E}">
        <p14:creationId xmlns:p14="http://schemas.microsoft.com/office/powerpoint/2010/main" val="2723358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EE42DCE-4A4F-44C4-84E5-261B3BEEF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F2FF5BD1-A847-4710-506F-DF29B1694FCB}"/>
              </a:ext>
            </a:extLst>
          </p:cNvPr>
          <p:cNvSpPr>
            <a:spLocks noGrp="1"/>
          </p:cNvSpPr>
          <p:nvPr>
            <p:ph type="title"/>
          </p:nvPr>
        </p:nvSpPr>
        <p:spPr>
          <a:xfrm>
            <a:off x="521208" y="978408"/>
            <a:ext cx="6300216" cy="1463040"/>
          </a:xfrm>
        </p:spPr>
        <p:txBody>
          <a:bodyPr vert="horz" lIns="91440" tIns="45720" rIns="91440" bIns="45720" rtlCol="0" anchor="t">
            <a:normAutofit/>
          </a:bodyPr>
          <a:lstStyle/>
          <a:p>
            <a:r>
              <a:rPr lang="en-US" b="1" kern="1200">
                <a:solidFill>
                  <a:schemeClr val="tx1"/>
                </a:solidFill>
                <a:latin typeface="+mj-lt"/>
                <a:ea typeface="+mj-ea"/>
                <a:cs typeface="+mj-cs"/>
              </a:rPr>
              <a:t>Importance de la planification</a:t>
            </a:r>
          </a:p>
        </p:txBody>
      </p:sp>
      <p:sp>
        <p:nvSpPr>
          <p:cNvPr id="14" name="Rectangle 13">
            <a:extLst>
              <a:ext uri="{FF2B5EF4-FFF2-40B4-BE49-F238E27FC236}">
                <a16:creationId xmlns:a16="http://schemas.microsoft.com/office/drawing/2014/main" id="{887F59F2-5FBC-40CD-AD35-376AECE49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6282982"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Espace réservé du contenu 3">
            <a:extLst>
              <a:ext uri="{FF2B5EF4-FFF2-40B4-BE49-F238E27FC236}">
                <a16:creationId xmlns:a16="http://schemas.microsoft.com/office/drawing/2014/main" id="{1FFC2789-1EAE-9130-99D5-A1EDA85556B8}"/>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21208" y="2578608"/>
            <a:ext cx="6300216" cy="3767328"/>
          </a:xfrm>
        </p:spPr>
        <p:txBody>
          <a:bodyPr>
            <a:normAutofit/>
          </a:bodyPr>
          <a:lstStyle/>
          <a:p>
            <a:pPr marL="0" indent="0">
              <a:spcBef>
                <a:spcPts val="2500"/>
              </a:spcBef>
              <a:buNone/>
            </a:pPr>
            <a:r>
              <a:rPr lang="fr-FR" sz="1400" b="1"/>
              <a:t>Structuration du contenu</a:t>
            </a:r>
          </a:p>
          <a:p>
            <a:pPr marL="0" lvl="1" indent="0">
              <a:buNone/>
            </a:pPr>
            <a:r>
              <a:rPr lang="fr-FR" sz="1400"/>
              <a:t>La planification aide à structurer le contenu de manière logique, facilitant la compréhension et l'engagement des participants.</a:t>
            </a:r>
          </a:p>
          <a:p>
            <a:pPr marL="0" indent="0">
              <a:spcBef>
                <a:spcPts val="2500"/>
              </a:spcBef>
              <a:buNone/>
            </a:pPr>
            <a:r>
              <a:rPr lang="fr-FR" sz="1400" b="1"/>
              <a:t>Définition des objectifs</a:t>
            </a:r>
          </a:p>
          <a:p>
            <a:pPr marL="0" lvl="1" indent="0">
              <a:buNone/>
            </a:pPr>
            <a:r>
              <a:rPr lang="fr-FR" sz="1400"/>
              <a:t>Définir des objectifs d'apprentissage clairs est essentiel pour guider l'animation et évaluer le succès de l'événement.</a:t>
            </a:r>
          </a:p>
          <a:p>
            <a:pPr marL="0" indent="0">
              <a:spcBef>
                <a:spcPts val="2500"/>
              </a:spcBef>
              <a:buNone/>
            </a:pPr>
            <a:r>
              <a:rPr lang="fr-FR" sz="1400" b="1"/>
              <a:t>Aspects logistiques</a:t>
            </a:r>
          </a:p>
          <a:p>
            <a:pPr marL="0" lvl="1" indent="0">
              <a:buNone/>
            </a:pPr>
            <a:r>
              <a:rPr lang="fr-FR" sz="1400"/>
              <a:t>Une bonne planification couvre tous les aspects logistiques, garantissant une expérience fluide et sans accroc pour les participants.</a:t>
            </a:r>
          </a:p>
        </p:txBody>
      </p:sp>
      <p:pic>
        <p:nvPicPr>
          <p:cNvPr id="5" name="Espace réservé du contenu 4" descr="Ouvrir le carnet avec des graphiques dessinés">
            <a:extLst>
              <a:ext uri="{FF2B5EF4-FFF2-40B4-BE49-F238E27FC236}">
                <a16:creationId xmlns:a16="http://schemas.microsoft.com/office/drawing/2014/main" id="{BEE36C2A-C4C5-4F3E-B9CD-6544574B9FD9}"/>
              </a:ext>
            </a:extLst>
          </p:cNvPr>
          <p:cNvPicPr>
            <a:picLocks noGrp="1" noChangeAspect="1"/>
          </p:cNvPicPr>
          <p:nvPr>
            <p:ph sz="half" idx="1"/>
          </p:nvPr>
        </p:nvPicPr>
        <p:blipFill>
          <a:blip r:embed="rId3"/>
          <a:srcRect l="31141" r="17724" b="2"/>
          <a:stretch>
            <a:fillRect/>
          </a:stretch>
        </p:blipFill>
        <p:spPr>
          <a:xfrm>
            <a:off x="7586236" y="508090"/>
            <a:ext cx="4081805" cy="5846990"/>
          </a:xfrm>
          <a:prstGeom prst="rect">
            <a:avLst/>
          </a:prstGeom>
        </p:spPr>
      </p:pic>
    </p:spTree>
    <p:extLst>
      <p:ext uri="{BB962C8B-B14F-4D97-AF65-F5344CB8AC3E}">
        <p14:creationId xmlns:p14="http://schemas.microsoft.com/office/powerpoint/2010/main" val="31093078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7EFAAB5-34A3-C2FC-70BA-7720CC8AD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re 1">
            <a:extLst>
              <a:ext uri="{FF2B5EF4-FFF2-40B4-BE49-F238E27FC236}">
                <a16:creationId xmlns:a16="http://schemas.microsoft.com/office/drawing/2014/main" id="{5542AFFF-4B00-363F-8DCC-69B930ED9136}"/>
              </a:ext>
            </a:extLst>
          </p:cNvPr>
          <p:cNvSpPr>
            <a:spLocks noGrp="1"/>
          </p:cNvSpPr>
          <p:nvPr>
            <p:ph type="ctrTitle"/>
          </p:nvPr>
        </p:nvSpPr>
        <p:spPr>
          <a:xfrm>
            <a:off x="521208" y="1211766"/>
            <a:ext cx="7237052" cy="4727988"/>
          </a:xfrm>
        </p:spPr>
        <p:txBody>
          <a:bodyPr anchor="b">
            <a:normAutofit/>
          </a:bodyPr>
          <a:lstStyle/>
          <a:p>
            <a:r>
              <a:rPr lang="fr-FR" sz="7400"/>
              <a:t>Étapes de la préparation</a:t>
            </a:r>
          </a:p>
        </p:txBody>
      </p:sp>
      <p:sp>
        <p:nvSpPr>
          <p:cNvPr id="9" name="Freeform: Shape 8">
            <a:extLst>
              <a:ext uri="{FF2B5EF4-FFF2-40B4-BE49-F238E27FC236}">
                <a16:creationId xmlns:a16="http://schemas.microsoft.com/office/drawing/2014/main" id="{A8A44BC8-2508-4575-75F6-0ED3F11E72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6208776"/>
            <a:ext cx="7269480"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Tree>
    <p:extLst>
      <p:ext uri="{BB962C8B-B14F-4D97-AF65-F5344CB8AC3E}">
        <p14:creationId xmlns:p14="http://schemas.microsoft.com/office/powerpoint/2010/main" val="2561324130"/>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4C32CD27-7027-AB2B-38F1-71C08EB84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DD098289-5D46-9EF0-A8C4-494BC27AC9EA}"/>
              </a:ext>
            </a:extLst>
          </p:cNvPr>
          <p:cNvSpPr>
            <a:spLocks noGrp="1"/>
          </p:cNvSpPr>
          <p:nvPr>
            <p:ph type="title"/>
          </p:nvPr>
        </p:nvSpPr>
        <p:spPr>
          <a:xfrm>
            <a:off x="5431536" y="978408"/>
            <a:ext cx="6236208" cy="1463040"/>
          </a:xfrm>
        </p:spPr>
        <p:txBody>
          <a:bodyPr vert="horz" lIns="91440" tIns="45720" rIns="91440" bIns="45720" rtlCol="0" anchor="t">
            <a:normAutofit/>
          </a:bodyPr>
          <a:lstStyle/>
          <a:p>
            <a:r>
              <a:rPr lang="en-US" b="1" kern="1200">
                <a:solidFill>
                  <a:schemeClr val="tx1"/>
                </a:solidFill>
                <a:latin typeface="+mj-lt"/>
                <a:ea typeface="+mj-ea"/>
                <a:cs typeface="+mj-cs"/>
              </a:rPr>
              <a:t>Analyse des besoins des participants</a:t>
            </a:r>
          </a:p>
        </p:txBody>
      </p:sp>
      <p:pic>
        <p:nvPicPr>
          <p:cNvPr id="5" name="Espace réservé du contenu 4" descr="Des enfants dessinent ensemble">
            <a:extLst>
              <a:ext uri="{FF2B5EF4-FFF2-40B4-BE49-F238E27FC236}">
                <a16:creationId xmlns:a16="http://schemas.microsoft.com/office/drawing/2014/main" id="{7F88FDD4-B43F-4D5E-95A6-E02DDA0CF67A}"/>
              </a:ext>
            </a:extLst>
          </p:cNvPr>
          <p:cNvPicPr>
            <a:picLocks noGrp="1" noChangeAspect="1"/>
          </p:cNvPicPr>
          <p:nvPr>
            <p:ph sz="half" idx="1"/>
          </p:nvPr>
        </p:nvPicPr>
        <p:blipFill>
          <a:blip r:embed="rId3"/>
          <a:srcRect l="13975" r="37753" b="1"/>
          <a:stretch>
            <a:fillRect/>
          </a:stretch>
        </p:blipFill>
        <p:spPr>
          <a:xfrm>
            <a:off x="517869" y="508091"/>
            <a:ext cx="4221911" cy="5837918"/>
          </a:xfrm>
          <a:prstGeom prst="rect">
            <a:avLst/>
          </a:prstGeom>
        </p:spPr>
      </p:pic>
      <p:sp>
        <p:nvSpPr>
          <p:cNvPr id="14" name="Freeform: Shape 13">
            <a:extLst>
              <a:ext uri="{FF2B5EF4-FFF2-40B4-BE49-F238E27FC236}">
                <a16:creationId xmlns:a16="http://schemas.microsoft.com/office/drawing/2014/main" id="{C6DD38CD-CFFE-4ABA-3DC8-01ED90559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4611" y="508090"/>
            <a:ext cx="6186474"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Espace réservé du contenu 3">
            <a:extLst>
              <a:ext uri="{FF2B5EF4-FFF2-40B4-BE49-F238E27FC236}">
                <a16:creationId xmlns:a16="http://schemas.microsoft.com/office/drawing/2014/main" id="{7FCEB102-6318-929F-A3EA-F1015F0151B3}"/>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431536" y="2578608"/>
            <a:ext cx="6236208" cy="3767328"/>
          </a:xfrm>
        </p:spPr>
        <p:txBody>
          <a:bodyPr>
            <a:normAutofit/>
          </a:bodyPr>
          <a:lstStyle/>
          <a:p>
            <a:pPr marL="0" indent="0">
              <a:spcBef>
                <a:spcPts val="2500"/>
              </a:spcBef>
              <a:buNone/>
            </a:pPr>
            <a:r>
              <a:rPr lang="fr-FR" sz="1400" b="1"/>
              <a:t>Comprendre les attentes</a:t>
            </a:r>
          </a:p>
          <a:p>
            <a:pPr marL="0" lvl="1" indent="0">
              <a:buNone/>
            </a:pPr>
            <a:r>
              <a:rPr lang="fr-FR" sz="1400"/>
              <a:t>Il est crucial de saisir les attentes des participants pour créer un contenu pertinent et engageant qui réponde à leurs besoins.</a:t>
            </a:r>
          </a:p>
          <a:p>
            <a:pPr marL="0" indent="0">
              <a:spcBef>
                <a:spcPts val="2500"/>
              </a:spcBef>
              <a:buNone/>
            </a:pPr>
            <a:r>
              <a:rPr lang="fr-FR" sz="1400" b="1"/>
              <a:t>Niveaux de compétence</a:t>
            </a:r>
          </a:p>
          <a:p>
            <a:pPr marL="0" lvl="1" indent="0">
              <a:buNone/>
            </a:pPr>
            <a:r>
              <a:rPr lang="fr-FR" sz="1400"/>
              <a:t>Évaluer les niveaux de compétence des participants permet de personnaliser les animations pour convenir à tous les apprenants, du débutant à l'expert.</a:t>
            </a:r>
          </a:p>
          <a:p>
            <a:pPr marL="0" indent="0">
              <a:spcBef>
                <a:spcPts val="2500"/>
              </a:spcBef>
              <a:buNone/>
            </a:pPr>
            <a:r>
              <a:rPr lang="fr-FR" sz="1400" b="1"/>
              <a:t>Contextes d'apprentissage</a:t>
            </a:r>
          </a:p>
          <a:p>
            <a:pPr marL="0" lvl="1" indent="0">
              <a:buNone/>
            </a:pPr>
            <a:r>
              <a:rPr lang="fr-FR" sz="1400"/>
              <a:t>Comprendre les différents contextes d'apprentissage aide à adapter les méthodes pédagogiques et le contenu pour maximiser l'impact.</a:t>
            </a:r>
          </a:p>
        </p:txBody>
      </p:sp>
    </p:spTree>
    <p:extLst>
      <p:ext uri="{BB962C8B-B14F-4D97-AF65-F5344CB8AC3E}">
        <p14:creationId xmlns:p14="http://schemas.microsoft.com/office/powerpoint/2010/main" val="10490114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4C32CD27-7027-AB2B-38F1-71C08EB84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18E641FD-6EA8-5021-5435-922C6EF09674}"/>
              </a:ext>
            </a:extLst>
          </p:cNvPr>
          <p:cNvSpPr>
            <a:spLocks noGrp="1"/>
          </p:cNvSpPr>
          <p:nvPr>
            <p:ph type="title"/>
          </p:nvPr>
        </p:nvSpPr>
        <p:spPr>
          <a:xfrm>
            <a:off x="5431536" y="978408"/>
            <a:ext cx="6236208" cy="1463040"/>
          </a:xfrm>
        </p:spPr>
        <p:txBody>
          <a:bodyPr vert="horz" lIns="91440" tIns="45720" rIns="91440" bIns="45720" rtlCol="0" anchor="t">
            <a:normAutofit/>
          </a:bodyPr>
          <a:lstStyle/>
          <a:p>
            <a:r>
              <a:rPr lang="en-US" b="1" kern="1200">
                <a:solidFill>
                  <a:schemeClr val="tx1"/>
                </a:solidFill>
                <a:latin typeface="+mj-lt"/>
                <a:ea typeface="+mj-ea"/>
                <a:cs typeface="+mj-cs"/>
              </a:rPr>
              <a:t>Élaboration du contenu pédagogique</a:t>
            </a:r>
          </a:p>
        </p:txBody>
      </p:sp>
      <p:pic>
        <p:nvPicPr>
          <p:cNvPr id="5" name="Espace réservé du contenu 4" descr="Casquette de graduation, livre, ampoule, loupe sur fond bleu. Illustration 3D">
            <a:extLst>
              <a:ext uri="{FF2B5EF4-FFF2-40B4-BE49-F238E27FC236}">
                <a16:creationId xmlns:a16="http://schemas.microsoft.com/office/drawing/2014/main" id="{673D600C-B813-4910-B0A4-C27258D99E48}"/>
              </a:ext>
            </a:extLst>
          </p:cNvPr>
          <p:cNvPicPr>
            <a:picLocks noGrp="1" noChangeAspect="1"/>
          </p:cNvPicPr>
          <p:nvPr>
            <p:ph sz="half" idx="1"/>
          </p:nvPr>
        </p:nvPicPr>
        <p:blipFill>
          <a:blip r:embed="rId3"/>
          <a:srcRect l="25421" r="20341" b="1"/>
          <a:stretch>
            <a:fillRect/>
          </a:stretch>
        </p:blipFill>
        <p:spPr>
          <a:xfrm>
            <a:off x="517869" y="508091"/>
            <a:ext cx="4221911" cy="5837918"/>
          </a:xfrm>
          <a:prstGeom prst="rect">
            <a:avLst/>
          </a:prstGeom>
        </p:spPr>
      </p:pic>
      <p:sp>
        <p:nvSpPr>
          <p:cNvPr id="14" name="Freeform: Shape 13">
            <a:extLst>
              <a:ext uri="{FF2B5EF4-FFF2-40B4-BE49-F238E27FC236}">
                <a16:creationId xmlns:a16="http://schemas.microsoft.com/office/drawing/2014/main" id="{C6DD38CD-CFFE-4ABA-3DC8-01ED90559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4611" y="508090"/>
            <a:ext cx="6186474"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Espace réservé du contenu 3">
            <a:extLst>
              <a:ext uri="{FF2B5EF4-FFF2-40B4-BE49-F238E27FC236}">
                <a16:creationId xmlns:a16="http://schemas.microsoft.com/office/drawing/2014/main" id="{E6E08C13-30B2-FD20-0264-26DE60F4E3E1}"/>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431536" y="2578608"/>
            <a:ext cx="6236208" cy="3767328"/>
          </a:xfrm>
        </p:spPr>
        <p:txBody>
          <a:bodyPr>
            <a:normAutofit/>
          </a:bodyPr>
          <a:lstStyle/>
          <a:p>
            <a:pPr marL="0" indent="0">
              <a:spcBef>
                <a:spcPts val="2500"/>
              </a:spcBef>
              <a:buNone/>
            </a:pPr>
            <a:r>
              <a:rPr lang="fr-FR" sz="1400" b="1"/>
              <a:t>Compréhension des besoins</a:t>
            </a:r>
          </a:p>
          <a:p>
            <a:pPr marL="0" lvl="1" indent="0">
              <a:buNone/>
            </a:pPr>
            <a:r>
              <a:rPr lang="fr-FR" sz="1400"/>
              <a:t>La première étape consiste à comprendre les besoins et attentes des participants pour garantir la pertinence du contenu.</a:t>
            </a:r>
          </a:p>
          <a:p>
            <a:pPr marL="0" indent="0">
              <a:spcBef>
                <a:spcPts val="2500"/>
              </a:spcBef>
              <a:buNone/>
            </a:pPr>
            <a:r>
              <a:rPr lang="fr-FR" sz="1400" b="1"/>
              <a:t>Définition des objectifs</a:t>
            </a:r>
          </a:p>
          <a:p>
            <a:pPr marL="0" lvl="1" indent="0">
              <a:buNone/>
            </a:pPr>
            <a:r>
              <a:rPr lang="fr-FR" sz="1400"/>
              <a:t>Définir des objectifs d'apprentissage clairs est essentiel pour orienter le contenu pédagogique et mesurer le succès.</a:t>
            </a:r>
          </a:p>
          <a:p>
            <a:pPr marL="0" indent="0">
              <a:spcBef>
                <a:spcPts val="2500"/>
              </a:spcBef>
              <a:buNone/>
            </a:pPr>
            <a:r>
              <a:rPr lang="fr-FR" sz="1400" b="1"/>
              <a:t>Choix des sujets</a:t>
            </a:r>
          </a:p>
          <a:p>
            <a:pPr marL="0" lvl="1" indent="0">
              <a:buNone/>
            </a:pPr>
            <a:r>
              <a:rPr lang="fr-FR" sz="1400"/>
              <a:t>Les sujets abordés doivent être choisis en fonction des attentes identifiées pour garantir l'engagement des participants.</a:t>
            </a:r>
          </a:p>
        </p:txBody>
      </p:sp>
    </p:spTree>
    <p:extLst>
      <p:ext uri="{BB962C8B-B14F-4D97-AF65-F5344CB8AC3E}">
        <p14:creationId xmlns:p14="http://schemas.microsoft.com/office/powerpoint/2010/main" val="35614758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EE42DCE-4A4F-44C4-84E5-261B3BEEF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FC21B65A-8CB0-4977-F264-9A87836B8949}"/>
              </a:ext>
            </a:extLst>
          </p:cNvPr>
          <p:cNvSpPr>
            <a:spLocks noGrp="1"/>
          </p:cNvSpPr>
          <p:nvPr>
            <p:ph type="title"/>
          </p:nvPr>
        </p:nvSpPr>
        <p:spPr>
          <a:xfrm>
            <a:off x="521208" y="978408"/>
            <a:ext cx="6300216" cy="1463040"/>
          </a:xfrm>
        </p:spPr>
        <p:txBody>
          <a:bodyPr vert="horz" lIns="91440" tIns="45720" rIns="91440" bIns="45720" rtlCol="0" anchor="t">
            <a:normAutofit/>
          </a:bodyPr>
          <a:lstStyle/>
          <a:p>
            <a:r>
              <a:rPr lang="en-US" b="1" kern="1200">
                <a:solidFill>
                  <a:schemeClr val="tx1"/>
                </a:solidFill>
                <a:latin typeface="+mj-lt"/>
                <a:ea typeface="+mj-ea"/>
                <a:cs typeface="+mj-cs"/>
              </a:rPr>
              <a:t>Choix des méthodes et des outils didactiques</a:t>
            </a:r>
          </a:p>
        </p:txBody>
      </p:sp>
      <p:sp>
        <p:nvSpPr>
          <p:cNvPr id="14" name="Rectangle 13">
            <a:extLst>
              <a:ext uri="{FF2B5EF4-FFF2-40B4-BE49-F238E27FC236}">
                <a16:creationId xmlns:a16="http://schemas.microsoft.com/office/drawing/2014/main" id="{887F59F2-5FBC-40CD-AD35-376AECE49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6282982"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Espace réservé du contenu 3">
            <a:extLst>
              <a:ext uri="{FF2B5EF4-FFF2-40B4-BE49-F238E27FC236}">
                <a16:creationId xmlns:a16="http://schemas.microsoft.com/office/drawing/2014/main" id="{952C920D-35CF-5477-9F30-BA6C0B401ACE}"/>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21208" y="2578608"/>
            <a:ext cx="6300216" cy="3767328"/>
          </a:xfrm>
        </p:spPr>
        <p:txBody>
          <a:bodyPr>
            <a:normAutofit/>
          </a:bodyPr>
          <a:lstStyle/>
          <a:p>
            <a:pPr marL="0" indent="0">
              <a:spcBef>
                <a:spcPts val="2500"/>
              </a:spcBef>
              <a:buNone/>
            </a:pPr>
            <a:r>
              <a:rPr lang="fr-FR" sz="1400" b="1"/>
              <a:t>Importance de l'engagement</a:t>
            </a:r>
          </a:p>
          <a:p>
            <a:pPr marL="0" lvl="1" indent="0">
              <a:buNone/>
            </a:pPr>
            <a:r>
              <a:rPr lang="fr-FR" sz="1400"/>
              <a:t>Le choix des méthodes d'enseignement influence directement l'engagement des apprenants, les incitant à participer activement.</a:t>
            </a:r>
          </a:p>
          <a:p>
            <a:pPr marL="0" indent="0">
              <a:spcBef>
                <a:spcPts val="2500"/>
              </a:spcBef>
              <a:buNone/>
            </a:pPr>
            <a:r>
              <a:rPr lang="fr-FR" sz="1400" b="1"/>
              <a:t>Méthodes variées</a:t>
            </a:r>
          </a:p>
          <a:p>
            <a:pPr marL="0" lvl="1" indent="0">
              <a:buNone/>
            </a:pPr>
            <a:r>
              <a:rPr lang="fr-FR" sz="1400"/>
              <a:t>Les animateurs doivent explorer diverses méthodes, telles que les discussions de groupe et les jeux de rôle pour enrichir l'apprentissage.</a:t>
            </a:r>
          </a:p>
          <a:p>
            <a:pPr marL="0" indent="0">
              <a:spcBef>
                <a:spcPts val="2500"/>
              </a:spcBef>
              <a:buNone/>
            </a:pPr>
            <a:r>
              <a:rPr lang="fr-FR" sz="1400" b="1"/>
              <a:t>Supports multimédias</a:t>
            </a:r>
          </a:p>
          <a:p>
            <a:pPr marL="0" lvl="1" indent="0">
              <a:buNone/>
            </a:pPr>
            <a:r>
              <a:rPr lang="fr-FR" sz="1400"/>
              <a:t>L'utilisation de supports multimédias, comme des vidéos et des présentations, peut aider à rendre l'enseignement plus dynamique et attrayant.</a:t>
            </a:r>
          </a:p>
        </p:txBody>
      </p:sp>
      <p:pic>
        <p:nvPicPr>
          <p:cNvPr id="5" name="Espace réservé du contenu 4" descr="3 étudiants universitaires - Tuteur - Enseignement en petits groupes - Salle d’étude - Grand angle">
            <a:extLst>
              <a:ext uri="{FF2B5EF4-FFF2-40B4-BE49-F238E27FC236}">
                <a16:creationId xmlns:a16="http://schemas.microsoft.com/office/drawing/2014/main" id="{DD779195-3C73-4958-B514-8BA6A167FFAA}"/>
              </a:ext>
            </a:extLst>
          </p:cNvPr>
          <p:cNvPicPr>
            <a:picLocks noGrp="1" noChangeAspect="1"/>
          </p:cNvPicPr>
          <p:nvPr>
            <p:ph sz="half" idx="1"/>
          </p:nvPr>
        </p:nvPicPr>
        <p:blipFill>
          <a:blip r:embed="rId3"/>
          <a:srcRect l="53401" r="1" b="1"/>
          <a:stretch>
            <a:fillRect/>
          </a:stretch>
        </p:blipFill>
        <p:spPr>
          <a:xfrm>
            <a:off x="7586236" y="508090"/>
            <a:ext cx="4081805" cy="5846990"/>
          </a:xfrm>
          <a:prstGeom prst="rect">
            <a:avLst/>
          </a:prstGeom>
        </p:spPr>
      </p:pic>
    </p:spTree>
    <p:extLst>
      <p:ext uri="{BB962C8B-B14F-4D97-AF65-F5344CB8AC3E}">
        <p14:creationId xmlns:p14="http://schemas.microsoft.com/office/powerpoint/2010/main" val="41341645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7EFAAB5-34A3-C2FC-70BA-7720CC8AD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re 1">
            <a:extLst>
              <a:ext uri="{FF2B5EF4-FFF2-40B4-BE49-F238E27FC236}">
                <a16:creationId xmlns:a16="http://schemas.microsoft.com/office/drawing/2014/main" id="{35326736-74F1-FAEA-3646-B01DB9FE8947}"/>
              </a:ext>
            </a:extLst>
          </p:cNvPr>
          <p:cNvSpPr>
            <a:spLocks noGrp="1"/>
          </p:cNvSpPr>
          <p:nvPr>
            <p:ph type="ctrTitle"/>
          </p:nvPr>
        </p:nvSpPr>
        <p:spPr>
          <a:xfrm>
            <a:off x="521208" y="1211766"/>
            <a:ext cx="7237052" cy="4727988"/>
          </a:xfrm>
        </p:spPr>
        <p:txBody>
          <a:bodyPr anchor="b">
            <a:normAutofit/>
          </a:bodyPr>
          <a:lstStyle/>
          <a:p>
            <a:r>
              <a:rPr lang="fr-FR" sz="7400"/>
              <a:t>Déroulement de l'animation</a:t>
            </a:r>
          </a:p>
        </p:txBody>
      </p:sp>
      <p:sp>
        <p:nvSpPr>
          <p:cNvPr id="9" name="Freeform: Shape 8">
            <a:extLst>
              <a:ext uri="{FF2B5EF4-FFF2-40B4-BE49-F238E27FC236}">
                <a16:creationId xmlns:a16="http://schemas.microsoft.com/office/drawing/2014/main" id="{A8A44BC8-2508-4575-75F6-0ED3F11E72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6208776"/>
            <a:ext cx="7269480"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Tree>
    <p:extLst>
      <p:ext uri="{BB962C8B-B14F-4D97-AF65-F5344CB8AC3E}">
        <p14:creationId xmlns:p14="http://schemas.microsoft.com/office/powerpoint/2010/main" val="2832995605"/>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53AE3C-AC4F-907C-B473-B9A30D2150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11" name="Rectangle 10">
            <a:extLst>
              <a:ext uri="{FF2B5EF4-FFF2-40B4-BE49-F238E27FC236}">
                <a16:creationId xmlns:a16="http://schemas.microsoft.com/office/drawing/2014/main" id="{DC81933E-93BD-38CE-3C98-D10B2844C5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1" y="508090"/>
            <a:ext cx="3412998"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13" name="Rectangle 12">
            <a:extLst>
              <a:ext uri="{FF2B5EF4-FFF2-40B4-BE49-F238E27FC236}">
                <a16:creationId xmlns:a16="http://schemas.microsoft.com/office/drawing/2014/main" id="{5B3B7A5C-39EE-77A0-28F9-DF5137231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008" y="611650"/>
            <a:ext cx="7031736"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re 1">
            <a:extLst>
              <a:ext uri="{FF2B5EF4-FFF2-40B4-BE49-F238E27FC236}">
                <a16:creationId xmlns:a16="http://schemas.microsoft.com/office/drawing/2014/main" id="{CF8A288C-F1B7-21FE-7A89-EB8270A8672E}"/>
              </a:ext>
            </a:extLst>
          </p:cNvPr>
          <p:cNvSpPr>
            <a:spLocks noGrp="1"/>
          </p:cNvSpPr>
          <p:nvPr>
            <p:ph type="title"/>
          </p:nvPr>
        </p:nvSpPr>
        <p:spPr>
          <a:xfrm>
            <a:off x="521208" y="978408"/>
            <a:ext cx="3410712" cy="5376672"/>
          </a:xfrm>
        </p:spPr>
        <p:txBody>
          <a:bodyPr>
            <a:normAutofit/>
          </a:bodyPr>
          <a:lstStyle/>
          <a:p>
            <a:r>
              <a:rPr lang="fr-FR" sz="4000"/>
              <a:t>Accueil et introduction</a:t>
            </a:r>
          </a:p>
        </p:txBody>
      </p:sp>
      <p:graphicFrame>
        <p:nvGraphicFramePr>
          <p:cNvPr id="4" name="Espace réservé du contenu 4">
            <a:extLst>
              <a:ext uri="{FF2B5EF4-FFF2-40B4-BE49-F238E27FC236}">
                <a16:creationId xmlns:a16="http://schemas.microsoft.com/office/drawing/2014/main" id="{4F8393C3-229C-43B1-AE44-D6CE599C5E0B}"/>
              </a:ext>
            </a:extLst>
          </p:cNvPr>
          <p:cNvGraphicFramePr>
            <a:graphicFrameLocks noGrp="1"/>
          </p:cNvGraphicFramePr>
          <p:nvPr>
            <p:ph idx="1"/>
            <p:extLst>
              <p:ext uri="{D42A27DB-BD31-4B8C-83A1-F6EECF244321}">
                <p14:modId xmlns:p14="http://schemas.microsoft.com/office/powerpoint/2010/main" val="3778086498"/>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4636008" y="1042416"/>
          <a:ext cx="7031736" cy="53126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74983135"/>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4C32CD27-7027-AB2B-38F1-71C08EB84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216EE64E-163F-F6CF-B99A-0B44D452EA05}"/>
              </a:ext>
            </a:extLst>
          </p:cNvPr>
          <p:cNvSpPr>
            <a:spLocks noGrp="1"/>
          </p:cNvSpPr>
          <p:nvPr>
            <p:ph type="title"/>
          </p:nvPr>
        </p:nvSpPr>
        <p:spPr>
          <a:xfrm>
            <a:off x="5431536" y="978408"/>
            <a:ext cx="6236208" cy="1463040"/>
          </a:xfrm>
        </p:spPr>
        <p:txBody>
          <a:bodyPr vert="horz" lIns="91440" tIns="45720" rIns="91440" bIns="45720" rtlCol="0" anchor="t">
            <a:normAutofit/>
          </a:bodyPr>
          <a:lstStyle/>
          <a:p>
            <a:r>
              <a:rPr lang="en-US" b="1" kern="1200">
                <a:solidFill>
                  <a:schemeClr val="tx1"/>
                </a:solidFill>
                <a:latin typeface="+mj-lt"/>
                <a:ea typeface="+mj-ea"/>
                <a:cs typeface="+mj-cs"/>
              </a:rPr>
              <a:t>Activités principales et gestion du temps</a:t>
            </a:r>
          </a:p>
        </p:txBody>
      </p:sp>
      <p:pic>
        <p:nvPicPr>
          <p:cNvPr id="5" name="Espace réservé du contenu 4" descr="Réveil enterré dans un post-it : note rendez-vous avec « stressé ? » sur le dessus">
            <a:extLst>
              <a:ext uri="{FF2B5EF4-FFF2-40B4-BE49-F238E27FC236}">
                <a16:creationId xmlns:a16="http://schemas.microsoft.com/office/drawing/2014/main" id="{60959AB7-1CDC-4462-B976-F6EB64C37F8E}"/>
              </a:ext>
            </a:extLst>
          </p:cNvPr>
          <p:cNvPicPr>
            <a:picLocks noGrp="1" noChangeAspect="1"/>
          </p:cNvPicPr>
          <p:nvPr>
            <p:ph sz="half" idx="1"/>
          </p:nvPr>
        </p:nvPicPr>
        <p:blipFill>
          <a:blip r:embed="rId3"/>
          <a:srcRect l="23912" r="32697" b="1"/>
          <a:stretch>
            <a:fillRect/>
          </a:stretch>
        </p:blipFill>
        <p:spPr>
          <a:xfrm>
            <a:off x="517869" y="508091"/>
            <a:ext cx="4221911" cy="5837918"/>
          </a:xfrm>
          <a:prstGeom prst="rect">
            <a:avLst/>
          </a:prstGeom>
        </p:spPr>
      </p:pic>
      <p:sp>
        <p:nvSpPr>
          <p:cNvPr id="14" name="Freeform: Shape 13">
            <a:extLst>
              <a:ext uri="{FF2B5EF4-FFF2-40B4-BE49-F238E27FC236}">
                <a16:creationId xmlns:a16="http://schemas.microsoft.com/office/drawing/2014/main" id="{C6DD38CD-CFFE-4ABA-3DC8-01ED90559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4611" y="508090"/>
            <a:ext cx="6186474"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Espace réservé du contenu 3">
            <a:extLst>
              <a:ext uri="{FF2B5EF4-FFF2-40B4-BE49-F238E27FC236}">
                <a16:creationId xmlns:a16="http://schemas.microsoft.com/office/drawing/2014/main" id="{B557430E-1976-8F41-D375-AF886FA48133}"/>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431536" y="2578608"/>
            <a:ext cx="6236208" cy="3767328"/>
          </a:xfrm>
        </p:spPr>
        <p:txBody>
          <a:bodyPr>
            <a:normAutofit/>
          </a:bodyPr>
          <a:lstStyle/>
          <a:p>
            <a:pPr marL="0" indent="0">
              <a:spcBef>
                <a:spcPts val="2500"/>
              </a:spcBef>
              <a:buNone/>
            </a:pPr>
            <a:r>
              <a:rPr lang="fr-FR" sz="1400" b="1"/>
              <a:t>Importance de la gestion du temps</a:t>
            </a:r>
          </a:p>
          <a:p>
            <a:pPr marL="0" lvl="1" indent="0">
              <a:buNone/>
            </a:pPr>
            <a:r>
              <a:rPr lang="fr-FR" sz="1400"/>
              <a:t>La gestion du temps est une compétence essentielle pour s'assurer que tous les sujets sont abordés efficacement pendant la session.</a:t>
            </a:r>
          </a:p>
          <a:p>
            <a:pPr marL="0" indent="0">
              <a:spcBef>
                <a:spcPts val="2500"/>
              </a:spcBef>
              <a:buNone/>
            </a:pPr>
            <a:r>
              <a:rPr lang="fr-FR" sz="1400" b="1"/>
              <a:t>Chronométrage des activités</a:t>
            </a:r>
          </a:p>
          <a:p>
            <a:pPr marL="0" lvl="1" indent="0">
              <a:buNone/>
            </a:pPr>
            <a:r>
              <a:rPr lang="fr-FR" sz="1400"/>
              <a:t>Les activités doivent être minutieusement chronométrées pour encourager l'interaction tout en respectant le planning établi.</a:t>
            </a:r>
          </a:p>
          <a:p>
            <a:pPr marL="0" indent="0">
              <a:spcBef>
                <a:spcPts val="2500"/>
              </a:spcBef>
              <a:buNone/>
            </a:pPr>
            <a:r>
              <a:rPr lang="fr-FR" sz="1400" b="1"/>
              <a:t>Équilibre théorie-pratique</a:t>
            </a:r>
          </a:p>
          <a:p>
            <a:pPr marL="0" lvl="1" indent="0">
              <a:buNone/>
            </a:pPr>
            <a:r>
              <a:rPr lang="fr-FR" sz="1400"/>
              <a:t>Un bon équilibre entre les éléments théoriques et pratiques est crucial pour maintenir l'intérêt et l'engagement des participants.</a:t>
            </a:r>
          </a:p>
        </p:txBody>
      </p:sp>
    </p:spTree>
    <p:extLst>
      <p:ext uri="{BB962C8B-B14F-4D97-AF65-F5344CB8AC3E}">
        <p14:creationId xmlns:p14="http://schemas.microsoft.com/office/powerpoint/2010/main" val="14518488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EE42DCE-4A4F-44C4-84E5-261B3BEEF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F6577226-CC3B-7715-A9DB-4ECD557401AF}"/>
              </a:ext>
            </a:extLst>
          </p:cNvPr>
          <p:cNvSpPr>
            <a:spLocks noGrp="1"/>
          </p:cNvSpPr>
          <p:nvPr>
            <p:ph type="title"/>
          </p:nvPr>
        </p:nvSpPr>
        <p:spPr>
          <a:xfrm>
            <a:off x="521208" y="978408"/>
            <a:ext cx="6300216" cy="1463040"/>
          </a:xfrm>
        </p:spPr>
        <p:txBody>
          <a:bodyPr vert="horz" lIns="91440" tIns="45720" rIns="91440" bIns="45720" rtlCol="0" anchor="t">
            <a:normAutofit/>
          </a:bodyPr>
          <a:lstStyle/>
          <a:p>
            <a:r>
              <a:rPr lang="en-US" sz="4100" b="1" kern="1200">
                <a:solidFill>
                  <a:schemeClr val="tx1"/>
                </a:solidFill>
                <a:latin typeface="+mj-lt"/>
                <a:ea typeface="+mj-ea"/>
                <a:cs typeface="+mj-cs"/>
              </a:rPr>
              <a:t>Conclusion et évaluation de l'animation</a:t>
            </a:r>
          </a:p>
        </p:txBody>
      </p:sp>
      <p:sp>
        <p:nvSpPr>
          <p:cNvPr id="14" name="Rectangle 13">
            <a:extLst>
              <a:ext uri="{FF2B5EF4-FFF2-40B4-BE49-F238E27FC236}">
                <a16:creationId xmlns:a16="http://schemas.microsoft.com/office/drawing/2014/main" id="{887F59F2-5FBC-40CD-AD35-376AECE49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6282982"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Espace réservé du contenu 3">
            <a:extLst>
              <a:ext uri="{FF2B5EF4-FFF2-40B4-BE49-F238E27FC236}">
                <a16:creationId xmlns:a16="http://schemas.microsoft.com/office/drawing/2014/main" id="{94BC8269-1A04-52AB-85E6-0217D6552991}"/>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21208" y="2578608"/>
            <a:ext cx="6300216" cy="3767328"/>
          </a:xfrm>
        </p:spPr>
        <p:txBody>
          <a:bodyPr>
            <a:normAutofit/>
          </a:bodyPr>
          <a:lstStyle/>
          <a:p>
            <a:pPr marL="0" indent="0">
              <a:spcBef>
                <a:spcPts val="2500"/>
              </a:spcBef>
              <a:buNone/>
            </a:pPr>
            <a:r>
              <a:rPr lang="fr-FR" sz="1400" b="1"/>
              <a:t>Récapitulatif des points clés</a:t>
            </a:r>
          </a:p>
          <a:p>
            <a:pPr marL="0" lvl="1" indent="0">
              <a:buNone/>
            </a:pPr>
            <a:r>
              <a:rPr lang="fr-FR" sz="1400"/>
              <a:t>Une conclusion efficace résume les points essentiels de l'animation, renforçant ainsi l'apprentissage des participants.</a:t>
            </a:r>
          </a:p>
          <a:p>
            <a:pPr marL="0" indent="0">
              <a:spcBef>
                <a:spcPts val="2500"/>
              </a:spcBef>
              <a:buNone/>
            </a:pPr>
            <a:r>
              <a:rPr lang="fr-FR" sz="1400" b="1"/>
              <a:t>Partage des réflexions</a:t>
            </a:r>
          </a:p>
          <a:p>
            <a:pPr marL="0" lvl="1" indent="0">
              <a:buNone/>
            </a:pPr>
            <a:r>
              <a:rPr lang="fr-FR" sz="1400"/>
              <a:t>Encourager les participants à partager leurs réflexions favorise un meilleur échange d'idées et renforce l'engagement.</a:t>
            </a:r>
          </a:p>
          <a:p>
            <a:pPr marL="0" indent="0">
              <a:spcBef>
                <a:spcPts val="2500"/>
              </a:spcBef>
              <a:buNone/>
            </a:pPr>
            <a:r>
              <a:rPr lang="fr-FR" sz="1400" b="1"/>
              <a:t>Évaluation des objectifs</a:t>
            </a:r>
          </a:p>
          <a:p>
            <a:pPr marL="0" lvl="1" indent="0">
              <a:buNone/>
            </a:pPr>
            <a:r>
              <a:rPr lang="fr-FR" sz="1400"/>
              <a:t>Une évaluation permet de recueillir des retours, mesurant ainsi l'atteinte des objectifs d'apprentissage et l'efficacité de l'animation.</a:t>
            </a:r>
          </a:p>
        </p:txBody>
      </p:sp>
      <p:pic>
        <p:nvPicPr>
          <p:cNvPr id="5" name="Espace réservé du contenu 4" descr="Médias sociaux, personnes, communication, message, bulle, bulle&#10;&#10;++La texture de la carte du monde dérivée du domaine public NASA : http://visibleearth.nasa.gov.&#10;Tracé dans Illustrator. Fichier créé le 29 novembre 2018++">
            <a:extLst>
              <a:ext uri="{FF2B5EF4-FFF2-40B4-BE49-F238E27FC236}">
                <a16:creationId xmlns:a16="http://schemas.microsoft.com/office/drawing/2014/main" id="{EE20952C-85D1-4403-886C-BE705B41027F}"/>
              </a:ext>
            </a:extLst>
          </p:cNvPr>
          <p:cNvPicPr>
            <a:picLocks noGrp="1" noChangeAspect="1"/>
          </p:cNvPicPr>
          <p:nvPr>
            <p:ph sz="half" idx="1"/>
          </p:nvPr>
        </p:nvPicPr>
        <p:blipFill>
          <a:blip r:embed="rId3"/>
          <a:srcRect l="14019" r="16169" b="-3"/>
          <a:stretch>
            <a:fillRect/>
          </a:stretch>
        </p:blipFill>
        <p:spPr>
          <a:xfrm>
            <a:off x="7586236" y="508090"/>
            <a:ext cx="4081805" cy="5846990"/>
          </a:xfrm>
          <a:prstGeom prst="rect">
            <a:avLst/>
          </a:prstGeom>
        </p:spPr>
      </p:pic>
    </p:spTree>
    <p:extLst>
      <p:ext uri="{BB962C8B-B14F-4D97-AF65-F5344CB8AC3E}">
        <p14:creationId xmlns:p14="http://schemas.microsoft.com/office/powerpoint/2010/main" val="15189226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7EFAAB5-34A3-C2FC-70BA-7720CC8AD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re 1">
            <a:extLst>
              <a:ext uri="{FF2B5EF4-FFF2-40B4-BE49-F238E27FC236}">
                <a16:creationId xmlns:a16="http://schemas.microsoft.com/office/drawing/2014/main" id="{C73E149E-A065-41AC-0819-67B903251197}"/>
              </a:ext>
            </a:extLst>
          </p:cNvPr>
          <p:cNvSpPr>
            <a:spLocks noGrp="1"/>
          </p:cNvSpPr>
          <p:nvPr>
            <p:ph type="ctrTitle"/>
          </p:nvPr>
        </p:nvSpPr>
        <p:spPr>
          <a:xfrm>
            <a:off x="521208" y="1211766"/>
            <a:ext cx="7237052" cy="4727988"/>
          </a:xfrm>
        </p:spPr>
        <p:txBody>
          <a:bodyPr anchor="b">
            <a:normAutofit/>
          </a:bodyPr>
          <a:lstStyle/>
          <a:p>
            <a:r>
              <a:rPr lang="fr-FR" sz="7400"/>
              <a:t>Techniques d'animation efficaces</a:t>
            </a:r>
          </a:p>
        </p:txBody>
      </p:sp>
      <p:sp>
        <p:nvSpPr>
          <p:cNvPr id="9" name="Freeform: Shape 8">
            <a:extLst>
              <a:ext uri="{FF2B5EF4-FFF2-40B4-BE49-F238E27FC236}">
                <a16:creationId xmlns:a16="http://schemas.microsoft.com/office/drawing/2014/main" id="{A8A44BC8-2508-4575-75F6-0ED3F11E72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6208776"/>
            <a:ext cx="7269480"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Tree>
    <p:extLst>
      <p:ext uri="{BB962C8B-B14F-4D97-AF65-F5344CB8AC3E}">
        <p14:creationId xmlns:p14="http://schemas.microsoft.com/office/powerpoint/2010/main" val="2754492751"/>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4C32CD27-7027-AB2B-38F1-71C08EB84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694C81AB-D8E0-1F8E-DBA7-354D6155CC0C}"/>
              </a:ext>
            </a:extLst>
          </p:cNvPr>
          <p:cNvSpPr>
            <a:spLocks noGrp="1"/>
          </p:cNvSpPr>
          <p:nvPr>
            <p:ph type="title"/>
          </p:nvPr>
        </p:nvSpPr>
        <p:spPr>
          <a:xfrm>
            <a:off x="5431536" y="978408"/>
            <a:ext cx="6236208" cy="1463040"/>
          </a:xfrm>
        </p:spPr>
        <p:txBody>
          <a:bodyPr vert="horz" lIns="91440" tIns="45720" rIns="91440" bIns="45720" rtlCol="0" anchor="t">
            <a:normAutofit/>
          </a:bodyPr>
          <a:lstStyle/>
          <a:p>
            <a:pPr>
              <a:lnSpc>
                <a:spcPct val="90000"/>
              </a:lnSpc>
            </a:pPr>
            <a:r>
              <a:rPr lang="en-US" sz="3700" b="1" kern="1200">
                <a:solidFill>
                  <a:schemeClr val="tx1"/>
                </a:solidFill>
                <a:latin typeface="+mj-lt"/>
                <a:ea typeface="+mj-ea"/>
                <a:cs typeface="+mj-cs"/>
              </a:rPr>
              <a:t>Dynamisation et interaction avec le groupe</a:t>
            </a:r>
          </a:p>
        </p:txBody>
      </p:sp>
      <p:pic>
        <p:nvPicPr>
          <p:cNvPr id="5" name="Espace réservé du contenu 4" descr="Étudiants qui étudient">
            <a:extLst>
              <a:ext uri="{FF2B5EF4-FFF2-40B4-BE49-F238E27FC236}">
                <a16:creationId xmlns:a16="http://schemas.microsoft.com/office/drawing/2014/main" id="{9818EA24-BFBE-4EFD-AC5D-BCE82847E77C}"/>
              </a:ext>
            </a:extLst>
          </p:cNvPr>
          <p:cNvPicPr>
            <a:picLocks noGrp="1" noChangeAspect="1"/>
          </p:cNvPicPr>
          <p:nvPr>
            <p:ph sz="half" idx="1"/>
          </p:nvPr>
        </p:nvPicPr>
        <p:blipFill>
          <a:blip r:embed="rId3"/>
          <a:srcRect l="6721" r="20961" b="1"/>
          <a:stretch>
            <a:fillRect/>
          </a:stretch>
        </p:blipFill>
        <p:spPr>
          <a:xfrm>
            <a:off x="517869" y="508091"/>
            <a:ext cx="4221911" cy="5837918"/>
          </a:xfrm>
          <a:prstGeom prst="rect">
            <a:avLst/>
          </a:prstGeom>
        </p:spPr>
      </p:pic>
      <p:sp>
        <p:nvSpPr>
          <p:cNvPr id="14" name="Freeform: Shape 13">
            <a:extLst>
              <a:ext uri="{FF2B5EF4-FFF2-40B4-BE49-F238E27FC236}">
                <a16:creationId xmlns:a16="http://schemas.microsoft.com/office/drawing/2014/main" id="{C6DD38CD-CFFE-4ABA-3DC8-01ED90559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4611" y="508090"/>
            <a:ext cx="6186474"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Espace réservé du contenu 3">
            <a:extLst>
              <a:ext uri="{FF2B5EF4-FFF2-40B4-BE49-F238E27FC236}">
                <a16:creationId xmlns:a16="http://schemas.microsoft.com/office/drawing/2014/main" id="{2BA16785-052E-D092-82C7-65E2F4AB8C8B}"/>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431536" y="2578608"/>
            <a:ext cx="6236208" cy="3767328"/>
          </a:xfrm>
        </p:spPr>
        <p:txBody>
          <a:bodyPr>
            <a:normAutofit/>
          </a:bodyPr>
          <a:lstStyle/>
          <a:p>
            <a:pPr marL="0" indent="0">
              <a:spcBef>
                <a:spcPts val="2500"/>
              </a:spcBef>
              <a:buNone/>
            </a:pPr>
            <a:r>
              <a:rPr lang="fr-FR" sz="1400" b="1"/>
              <a:t>Engagement du groupe</a:t>
            </a:r>
          </a:p>
          <a:p>
            <a:pPr marL="0" lvl="1" indent="0">
              <a:buNone/>
            </a:pPr>
            <a:r>
              <a:rPr lang="fr-FR" sz="1400"/>
              <a:t>Maintenir l'engagement du groupe est crucial pour une dynamique réussie. Des activités variées peuvent stimuler l'intérêt et l'interaction.</a:t>
            </a:r>
          </a:p>
          <a:p>
            <a:pPr marL="0" indent="0">
              <a:spcBef>
                <a:spcPts val="2500"/>
              </a:spcBef>
              <a:buNone/>
            </a:pPr>
            <a:r>
              <a:rPr lang="fr-FR" sz="1400" b="1"/>
              <a:t>Activités brise-glace</a:t>
            </a:r>
          </a:p>
          <a:p>
            <a:pPr marL="0" lvl="1" indent="0">
              <a:buNone/>
            </a:pPr>
            <a:r>
              <a:rPr lang="fr-FR" sz="1400"/>
              <a:t>Les activités brise-glace sont un excellent moyen de favoriser la camaraderie entre les participants. Elles aident à créer un environnement accueillant.</a:t>
            </a:r>
          </a:p>
          <a:p>
            <a:pPr marL="0" indent="0">
              <a:spcBef>
                <a:spcPts val="2500"/>
              </a:spcBef>
              <a:buNone/>
            </a:pPr>
            <a:r>
              <a:rPr lang="fr-FR" sz="1400" b="1"/>
              <a:t>Discussions en petits groupes</a:t>
            </a:r>
          </a:p>
          <a:p>
            <a:pPr marL="0" lvl="1" indent="0">
              <a:buNone/>
            </a:pPr>
            <a:r>
              <a:rPr lang="fr-FR" sz="1400"/>
              <a:t>Les discussions en petits groupes permettent à chaque membre de s'exprimer et de partager ses idées, renforçant ainsi l'engagement collectif.</a:t>
            </a:r>
          </a:p>
        </p:txBody>
      </p:sp>
    </p:spTree>
    <p:extLst>
      <p:ext uri="{BB962C8B-B14F-4D97-AF65-F5344CB8AC3E}">
        <p14:creationId xmlns:p14="http://schemas.microsoft.com/office/powerpoint/2010/main" val="17391987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EE42DCE-4A4F-44C4-84E5-261B3BEEF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52C64B03-73FA-08A1-E8EF-8F49CF66BBF5}"/>
              </a:ext>
            </a:extLst>
          </p:cNvPr>
          <p:cNvSpPr>
            <a:spLocks noGrp="1"/>
          </p:cNvSpPr>
          <p:nvPr>
            <p:ph type="title"/>
          </p:nvPr>
        </p:nvSpPr>
        <p:spPr>
          <a:xfrm>
            <a:off x="521208" y="978408"/>
            <a:ext cx="6300216" cy="1463040"/>
          </a:xfrm>
        </p:spPr>
        <p:txBody>
          <a:bodyPr vert="horz" lIns="91440" tIns="45720" rIns="91440" bIns="45720" rtlCol="0" anchor="t">
            <a:normAutofit/>
          </a:bodyPr>
          <a:lstStyle/>
          <a:p>
            <a:r>
              <a:rPr lang="en-US" b="1" kern="1200">
                <a:solidFill>
                  <a:schemeClr val="tx1"/>
                </a:solidFill>
                <a:latin typeface="+mj-lt"/>
                <a:ea typeface="+mj-ea"/>
                <a:cs typeface="+mj-cs"/>
              </a:rPr>
              <a:t>Gestion des imprévus et adaptation</a:t>
            </a:r>
          </a:p>
        </p:txBody>
      </p:sp>
      <p:sp>
        <p:nvSpPr>
          <p:cNvPr id="14" name="Rectangle 13">
            <a:extLst>
              <a:ext uri="{FF2B5EF4-FFF2-40B4-BE49-F238E27FC236}">
                <a16:creationId xmlns:a16="http://schemas.microsoft.com/office/drawing/2014/main" id="{887F59F2-5FBC-40CD-AD35-376AECE49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6282982"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Espace réservé du contenu 3">
            <a:extLst>
              <a:ext uri="{FF2B5EF4-FFF2-40B4-BE49-F238E27FC236}">
                <a16:creationId xmlns:a16="http://schemas.microsoft.com/office/drawing/2014/main" id="{8ADBA34D-9296-4F2F-EDBE-6CD32C831A34}"/>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21208" y="2578608"/>
            <a:ext cx="6300216" cy="3767328"/>
          </a:xfrm>
        </p:spPr>
        <p:txBody>
          <a:bodyPr>
            <a:normAutofit/>
          </a:bodyPr>
          <a:lstStyle/>
          <a:p>
            <a:pPr marL="0" indent="0">
              <a:spcBef>
                <a:spcPts val="2500"/>
              </a:spcBef>
              <a:buNone/>
            </a:pPr>
            <a:r>
              <a:rPr lang="fr-FR" sz="1400" b="1"/>
              <a:t>Imprévus en animation</a:t>
            </a:r>
          </a:p>
          <a:p>
            <a:pPr marL="0" lvl="1" indent="0">
              <a:buNone/>
            </a:pPr>
            <a:r>
              <a:rPr lang="fr-FR" sz="1400"/>
              <a:t>Les imprévus peuvent survenir à tout moment, nécessitant une flexibilité importante de l'animateur pour réagir efficacement.</a:t>
            </a:r>
          </a:p>
          <a:p>
            <a:pPr marL="0" indent="0">
              <a:spcBef>
                <a:spcPts val="2500"/>
              </a:spcBef>
              <a:buNone/>
            </a:pPr>
            <a:r>
              <a:rPr lang="fr-FR" sz="1400" b="1"/>
              <a:t>Adaptation rapide</a:t>
            </a:r>
          </a:p>
          <a:p>
            <a:pPr marL="0" lvl="1" indent="0">
              <a:buNone/>
            </a:pPr>
            <a:r>
              <a:rPr lang="fr-FR" sz="1400"/>
              <a:t>Un bon animateur doit s'ajuster rapidement pour gérer le temps et les dynamiques de groupe changeantes.</a:t>
            </a:r>
          </a:p>
          <a:p>
            <a:pPr marL="0" indent="0">
              <a:spcBef>
                <a:spcPts val="2500"/>
              </a:spcBef>
              <a:buNone/>
            </a:pPr>
            <a:r>
              <a:rPr lang="fr-FR" sz="1400" b="1"/>
              <a:t>Maintien des objectifs</a:t>
            </a:r>
          </a:p>
          <a:p>
            <a:pPr marL="0" lvl="1" indent="0">
              <a:buNone/>
            </a:pPr>
            <a:r>
              <a:rPr lang="fr-FR" sz="1400"/>
              <a:t>Malgré les défis, il est essentiel de garder le focus sur les objectifs de l'animation et d'assurer la participation active.</a:t>
            </a:r>
          </a:p>
        </p:txBody>
      </p:sp>
      <p:pic>
        <p:nvPicPr>
          <p:cNvPr id="5" name="Espace réservé du contenu 4" descr="Section médiane de jeunes étudiants universitaires et thérapeute en santé mentale. La vue en plongée du professionnel est avec les hommes et les femmes. Ils sont en thérapie de groupe à la salle de conférence.">
            <a:extLst>
              <a:ext uri="{FF2B5EF4-FFF2-40B4-BE49-F238E27FC236}">
                <a16:creationId xmlns:a16="http://schemas.microsoft.com/office/drawing/2014/main" id="{D187C9C7-1E14-4B1D-9EE8-A38A23E766F8}"/>
              </a:ext>
            </a:extLst>
          </p:cNvPr>
          <p:cNvPicPr>
            <a:picLocks noGrp="1" noChangeAspect="1"/>
          </p:cNvPicPr>
          <p:nvPr>
            <p:ph sz="half" idx="1"/>
          </p:nvPr>
        </p:nvPicPr>
        <p:blipFill>
          <a:blip r:embed="rId3"/>
          <a:srcRect l="27301" r="26101" b="1"/>
          <a:stretch>
            <a:fillRect/>
          </a:stretch>
        </p:blipFill>
        <p:spPr>
          <a:xfrm>
            <a:off x="7586236" y="508090"/>
            <a:ext cx="4081805" cy="5846990"/>
          </a:xfrm>
          <a:prstGeom prst="rect">
            <a:avLst/>
          </a:prstGeom>
        </p:spPr>
      </p:pic>
    </p:spTree>
    <p:extLst>
      <p:ext uri="{BB962C8B-B14F-4D97-AF65-F5344CB8AC3E}">
        <p14:creationId xmlns:p14="http://schemas.microsoft.com/office/powerpoint/2010/main" val="15686351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53AE3C-AC4F-907C-B473-B9A30D2150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11" name="Rectangle 10">
            <a:extLst>
              <a:ext uri="{FF2B5EF4-FFF2-40B4-BE49-F238E27FC236}">
                <a16:creationId xmlns:a16="http://schemas.microsoft.com/office/drawing/2014/main" id="{DC81933E-93BD-38CE-3C98-D10B2844C5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1" y="508090"/>
            <a:ext cx="3412998"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13" name="Rectangle 12">
            <a:extLst>
              <a:ext uri="{FF2B5EF4-FFF2-40B4-BE49-F238E27FC236}">
                <a16:creationId xmlns:a16="http://schemas.microsoft.com/office/drawing/2014/main" id="{5B3B7A5C-39EE-77A0-28F9-DF5137231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008" y="611650"/>
            <a:ext cx="7031736"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re 1">
            <a:extLst>
              <a:ext uri="{FF2B5EF4-FFF2-40B4-BE49-F238E27FC236}">
                <a16:creationId xmlns:a16="http://schemas.microsoft.com/office/drawing/2014/main" id="{ACE4C9AD-CCD9-7C38-C0B9-87C212042CB0}"/>
              </a:ext>
            </a:extLst>
          </p:cNvPr>
          <p:cNvSpPr>
            <a:spLocks noGrp="1"/>
          </p:cNvSpPr>
          <p:nvPr>
            <p:ph type="title"/>
          </p:nvPr>
        </p:nvSpPr>
        <p:spPr>
          <a:xfrm>
            <a:off x="521208" y="978408"/>
            <a:ext cx="3410712" cy="5376672"/>
          </a:xfrm>
        </p:spPr>
        <p:txBody>
          <a:bodyPr>
            <a:normAutofit/>
          </a:bodyPr>
          <a:lstStyle/>
          <a:p>
            <a:r>
              <a:rPr lang="fr-FR" sz="4000"/>
              <a:t>Utilisation des supports visuels et matériels</a:t>
            </a:r>
          </a:p>
        </p:txBody>
      </p:sp>
      <p:graphicFrame>
        <p:nvGraphicFramePr>
          <p:cNvPr id="4" name="Espace réservé du contenu 4">
            <a:extLst>
              <a:ext uri="{FF2B5EF4-FFF2-40B4-BE49-F238E27FC236}">
                <a16:creationId xmlns:a16="http://schemas.microsoft.com/office/drawing/2014/main" id="{EC0BB975-3AAF-4E38-B83C-E426A104EFEC}"/>
              </a:ext>
            </a:extLst>
          </p:cNvPr>
          <p:cNvGraphicFramePr>
            <a:graphicFrameLocks noGrp="1"/>
          </p:cNvGraphicFramePr>
          <p:nvPr>
            <p:ph idx="1"/>
            <p:extLst>
              <p:ext uri="{D42A27DB-BD31-4B8C-83A1-F6EECF244321}">
                <p14:modId xmlns:p14="http://schemas.microsoft.com/office/powerpoint/2010/main" val="1357604468"/>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4636008" y="1042416"/>
          <a:ext cx="7031736" cy="53126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72590641"/>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7EFAAB5-34A3-C2FC-70BA-7720CC8AD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re 1">
            <a:extLst>
              <a:ext uri="{FF2B5EF4-FFF2-40B4-BE49-F238E27FC236}">
                <a16:creationId xmlns:a16="http://schemas.microsoft.com/office/drawing/2014/main" id="{58558EB0-DB27-2794-55EC-694EDA4623F6}"/>
              </a:ext>
            </a:extLst>
          </p:cNvPr>
          <p:cNvSpPr>
            <a:spLocks noGrp="1"/>
          </p:cNvSpPr>
          <p:nvPr>
            <p:ph type="ctrTitle"/>
          </p:nvPr>
        </p:nvSpPr>
        <p:spPr>
          <a:xfrm>
            <a:off x="521208" y="1211766"/>
            <a:ext cx="7237052" cy="4727988"/>
          </a:xfrm>
        </p:spPr>
        <p:txBody>
          <a:bodyPr anchor="b">
            <a:normAutofit/>
          </a:bodyPr>
          <a:lstStyle/>
          <a:p>
            <a:r>
              <a:rPr lang="fr-FR" sz="7400"/>
              <a:t>Suivi et évaluation post-animation</a:t>
            </a:r>
          </a:p>
        </p:txBody>
      </p:sp>
      <p:sp>
        <p:nvSpPr>
          <p:cNvPr id="9" name="Freeform: Shape 8">
            <a:extLst>
              <a:ext uri="{FF2B5EF4-FFF2-40B4-BE49-F238E27FC236}">
                <a16:creationId xmlns:a16="http://schemas.microsoft.com/office/drawing/2014/main" id="{A8A44BC8-2508-4575-75F6-0ED3F11E72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6208776"/>
            <a:ext cx="7269480"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Tree>
    <p:extLst>
      <p:ext uri="{BB962C8B-B14F-4D97-AF65-F5344CB8AC3E}">
        <p14:creationId xmlns:p14="http://schemas.microsoft.com/office/powerpoint/2010/main" val="474466502"/>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EE42DCE-4A4F-44C4-84E5-261B3BEEF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46FBED9A-19D2-CC00-C1DC-072FA50DA039}"/>
              </a:ext>
            </a:extLst>
          </p:cNvPr>
          <p:cNvSpPr>
            <a:spLocks noGrp="1"/>
          </p:cNvSpPr>
          <p:nvPr>
            <p:ph type="title"/>
          </p:nvPr>
        </p:nvSpPr>
        <p:spPr>
          <a:xfrm>
            <a:off x="521208" y="978408"/>
            <a:ext cx="6300216" cy="1463040"/>
          </a:xfrm>
        </p:spPr>
        <p:txBody>
          <a:bodyPr vert="horz" lIns="91440" tIns="45720" rIns="91440" bIns="45720" rtlCol="0" anchor="t">
            <a:normAutofit/>
          </a:bodyPr>
          <a:lstStyle/>
          <a:p>
            <a:r>
              <a:rPr lang="en-US" b="1" kern="1200">
                <a:solidFill>
                  <a:schemeClr val="tx1"/>
                </a:solidFill>
                <a:latin typeface="+mj-lt"/>
                <a:ea typeface="+mj-ea"/>
                <a:cs typeface="+mj-cs"/>
              </a:rPr>
              <a:t>Collecte des retours des participants</a:t>
            </a:r>
          </a:p>
        </p:txBody>
      </p:sp>
      <p:sp>
        <p:nvSpPr>
          <p:cNvPr id="14" name="Rectangle 13">
            <a:extLst>
              <a:ext uri="{FF2B5EF4-FFF2-40B4-BE49-F238E27FC236}">
                <a16:creationId xmlns:a16="http://schemas.microsoft.com/office/drawing/2014/main" id="{887F59F2-5FBC-40CD-AD35-376AECE49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6282982"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Espace réservé du contenu 3">
            <a:extLst>
              <a:ext uri="{FF2B5EF4-FFF2-40B4-BE49-F238E27FC236}">
                <a16:creationId xmlns:a16="http://schemas.microsoft.com/office/drawing/2014/main" id="{C566D11E-2A68-17FD-2A75-261838E2DF71}"/>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21208" y="2578608"/>
            <a:ext cx="6300216" cy="3767328"/>
          </a:xfrm>
        </p:spPr>
        <p:txBody>
          <a:bodyPr>
            <a:normAutofit/>
          </a:bodyPr>
          <a:lstStyle/>
          <a:p>
            <a:pPr marL="0" indent="0">
              <a:spcBef>
                <a:spcPts val="2500"/>
              </a:spcBef>
              <a:buNone/>
            </a:pPr>
            <a:r>
              <a:rPr lang="fr-FR" sz="1400" b="1"/>
              <a:t>Méthodes de collecte</a:t>
            </a:r>
          </a:p>
          <a:p>
            <a:pPr marL="0" lvl="1" indent="0">
              <a:buNone/>
            </a:pPr>
            <a:r>
              <a:rPr lang="fr-FR" sz="1400"/>
              <a:t>La collecte des retours peut être réalisée par questionnaires ou discussions ouvertes, permettant différentes perspectives sur l'événement.</a:t>
            </a:r>
          </a:p>
          <a:p>
            <a:pPr marL="0" indent="0">
              <a:spcBef>
                <a:spcPts val="2500"/>
              </a:spcBef>
              <a:buNone/>
            </a:pPr>
            <a:r>
              <a:rPr lang="fr-FR" sz="1400" b="1"/>
              <a:t>Importance des retours</a:t>
            </a:r>
          </a:p>
          <a:p>
            <a:pPr marL="0" lvl="1" indent="0">
              <a:buNone/>
            </a:pPr>
            <a:r>
              <a:rPr lang="fr-FR" sz="1400"/>
              <a:t>Les retours des participants sont essentiels pour évaluer l'impact de l'animation et pour identifier des améliorations possibles.</a:t>
            </a:r>
          </a:p>
          <a:p>
            <a:pPr marL="0" indent="0">
              <a:spcBef>
                <a:spcPts val="2500"/>
              </a:spcBef>
              <a:buNone/>
            </a:pPr>
            <a:r>
              <a:rPr lang="fr-FR" sz="1400" b="1"/>
              <a:t>Ajustements nécessaires</a:t>
            </a:r>
          </a:p>
          <a:p>
            <a:pPr marL="0" lvl="1" indent="0">
              <a:buNone/>
            </a:pPr>
            <a:r>
              <a:rPr lang="fr-FR" sz="1400"/>
              <a:t>Des ajustements peuvent être apportés en fonction des retours, assurant que les futurs événements répondent mieux aux attentes des participants.</a:t>
            </a:r>
          </a:p>
        </p:txBody>
      </p:sp>
      <p:pic>
        <p:nvPicPr>
          <p:cNvPr id="5" name="Espace réservé du contenu 4" descr="Plan en plongée d’un groupe de collègues de travail en train de réfléchir et de trouver des idées en cercle dans le bureau">
            <a:extLst>
              <a:ext uri="{FF2B5EF4-FFF2-40B4-BE49-F238E27FC236}">
                <a16:creationId xmlns:a16="http://schemas.microsoft.com/office/drawing/2014/main" id="{A4FB7B9C-0EDA-47B4-8098-ED9AA28B819A}"/>
              </a:ext>
            </a:extLst>
          </p:cNvPr>
          <p:cNvPicPr>
            <a:picLocks noGrp="1" noChangeAspect="1"/>
          </p:cNvPicPr>
          <p:nvPr>
            <p:ph sz="half" idx="1"/>
          </p:nvPr>
        </p:nvPicPr>
        <p:blipFill>
          <a:blip r:embed="rId3"/>
          <a:srcRect l="33780" r="19621" b="1"/>
          <a:stretch>
            <a:fillRect/>
          </a:stretch>
        </p:blipFill>
        <p:spPr>
          <a:xfrm>
            <a:off x="7586236" y="508090"/>
            <a:ext cx="4081805" cy="5846990"/>
          </a:xfrm>
          <a:prstGeom prst="rect">
            <a:avLst/>
          </a:prstGeom>
        </p:spPr>
      </p:pic>
    </p:spTree>
    <p:extLst>
      <p:ext uri="{BB962C8B-B14F-4D97-AF65-F5344CB8AC3E}">
        <p14:creationId xmlns:p14="http://schemas.microsoft.com/office/powerpoint/2010/main" val="29608957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34C0330F-1D4F-4552-B799-615DD237B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ierstadt"/>
              <a:ea typeface="+mn-ea"/>
              <a:cs typeface="+mn-cs"/>
            </a:endParaRPr>
          </a:p>
        </p:txBody>
      </p:sp>
      <p:sp>
        <p:nvSpPr>
          <p:cNvPr id="2" name="Titre 1">
            <a:extLst>
              <a:ext uri="{FF2B5EF4-FFF2-40B4-BE49-F238E27FC236}">
                <a16:creationId xmlns:a16="http://schemas.microsoft.com/office/drawing/2014/main" id="{0AB29DB8-21F2-2632-F734-F36C4E1B2212}"/>
              </a:ext>
            </a:extLst>
          </p:cNvPr>
          <p:cNvSpPr>
            <a:spLocks noGrp="1"/>
          </p:cNvSpPr>
          <p:nvPr>
            <p:ph type="title"/>
          </p:nvPr>
        </p:nvSpPr>
        <p:spPr>
          <a:xfrm>
            <a:off x="521208" y="978408"/>
            <a:ext cx="4754880" cy="1463040"/>
          </a:xfrm>
        </p:spPr>
        <p:txBody>
          <a:bodyPr vert="horz" lIns="91440" tIns="45720" rIns="91440" bIns="45720" rtlCol="0" anchor="t">
            <a:normAutofit/>
          </a:bodyPr>
          <a:lstStyle/>
          <a:p>
            <a:pPr>
              <a:lnSpc>
                <a:spcPct val="90000"/>
              </a:lnSpc>
            </a:pPr>
            <a:r>
              <a:rPr lang="en-US" sz="3100" b="1" kern="1200">
                <a:solidFill>
                  <a:schemeClr val="tx1"/>
                </a:solidFill>
                <a:latin typeface="+mj-lt"/>
                <a:ea typeface="+mj-ea"/>
                <a:cs typeface="+mj-cs"/>
              </a:rPr>
              <a:t>Analyse des résultats et retour sur expérience</a:t>
            </a:r>
          </a:p>
        </p:txBody>
      </p:sp>
      <p:sp>
        <p:nvSpPr>
          <p:cNvPr id="14" name="Rectangle 13">
            <a:extLst>
              <a:ext uri="{FF2B5EF4-FFF2-40B4-BE49-F238E27FC236}">
                <a16:creationId xmlns:a16="http://schemas.microsoft.com/office/drawing/2014/main" id="{92BE0106-0C20-465B-A1BE-0BAC2737B1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1" y="508090"/>
            <a:ext cx="4672966"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4" name="Espace réservé du contenu 3">
            <a:extLst>
              <a:ext uri="{FF2B5EF4-FFF2-40B4-BE49-F238E27FC236}">
                <a16:creationId xmlns:a16="http://schemas.microsoft.com/office/drawing/2014/main" id="{42CDB440-2C85-0403-4776-CABB11BD8B9D}"/>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21208" y="2578608"/>
            <a:ext cx="4672584" cy="3767328"/>
          </a:xfrm>
        </p:spPr>
        <p:txBody>
          <a:bodyPr>
            <a:normAutofit/>
          </a:bodyPr>
          <a:lstStyle/>
          <a:p>
            <a:pPr marL="0" indent="0">
              <a:spcBef>
                <a:spcPts val="2500"/>
              </a:spcBef>
              <a:buNone/>
            </a:pPr>
            <a:r>
              <a:rPr lang="fr-FR" sz="1400" b="1"/>
              <a:t>Analyse des résultats</a:t>
            </a:r>
          </a:p>
          <a:p>
            <a:pPr marL="0" lvl="1" indent="0">
              <a:buNone/>
            </a:pPr>
            <a:r>
              <a:rPr lang="fr-FR" sz="1400"/>
              <a:t>Une analyse approfondie des résultats aide à identifier les succès et les domaines d'amélioration. Cela permet d'optimiser les futures initiatives.</a:t>
            </a:r>
          </a:p>
          <a:p>
            <a:pPr marL="0" indent="0">
              <a:spcBef>
                <a:spcPts val="2500"/>
              </a:spcBef>
              <a:buNone/>
            </a:pPr>
            <a:r>
              <a:rPr lang="fr-FR" sz="1400" b="1"/>
              <a:t>Importance du retour d'expérience</a:t>
            </a:r>
          </a:p>
          <a:p>
            <a:pPr marL="0" lvl="1" indent="0">
              <a:buNone/>
            </a:pPr>
            <a:r>
              <a:rPr lang="fr-FR" sz="1400"/>
              <a:t>Le retour d'expérience est crucial pour le développement personnel et professionnel, permettant aux animateurs d'apprendre de leurs expériences.</a:t>
            </a:r>
          </a:p>
        </p:txBody>
      </p:sp>
      <p:pic>
        <p:nvPicPr>
          <p:cNvPr id="5" name="Espace réservé du contenu 4" descr="Tableau noir">
            <a:extLst>
              <a:ext uri="{FF2B5EF4-FFF2-40B4-BE49-F238E27FC236}">
                <a16:creationId xmlns:a16="http://schemas.microsoft.com/office/drawing/2014/main" id="{1B4416BB-4ACE-4284-A57F-59098A699486}"/>
              </a:ext>
            </a:extLst>
          </p:cNvPr>
          <p:cNvPicPr>
            <a:picLocks noGrp="1" noChangeAspect="1"/>
          </p:cNvPicPr>
          <p:nvPr>
            <p:ph sz="half" idx="1"/>
          </p:nvPr>
        </p:nvPicPr>
        <p:blipFill>
          <a:blip r:embed="rId3"/>
          <a:srcRect l="14562" r="13665" b="1"/>
          <a:stretch>
            <a:fillRect/>
          </a:stretch>
        </p:blipFill>
        <p:spPr>
          <a:xfrm>
            <a:off x="5958018" y="508090"/>
            <a:ext cx="5709726" cy="5846989"/>
          </a:xfrm>
          <a:prstGeom prst="rect">
            <a:avLst/>
          </a:prstGeom>
        </p:spPr>
      </p:pic>
    </p:spTree>
    <p:extLst>
      <p:ext uri="{BB962C8B-B14F-4D97-AF65-F5344CB8AC3E}">
        <p14:creationId xmlns:p14="http://schemas.microsoft.com/office/powerpoint/2010/main" val="40438847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4C32CD27-7027-AB2B-38F1-71C08EB84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EFA48E3D-6B1B-2E6C-79B6-89A81B098065}"/>
              </a:ext>
            </a:extLst>
          </p:cNvPr>
          <p:cNvSpPr>
            <a:spLocks noGrp="1"/>
          </p:cNvSpPr>
          <p:nvPr>
            <p:ph type="title"/>
          </p:nvPr>
        </p:nvSpPr>
        <p:spPr>
          <a:xfrm>
            <a:off x="5431536" y="978408"/>
            <a:ext cx="6236208" cy="1463040"/>
          </a:xfrm>
        </p:spPr>
        <p:txBody>
          <a:bodyPr vert="horz" lIns="91440" tIns="45720" rIns="91440" bIns="45720" rtlCol="0" anchor="t">
            <a:normAutofit/>
          </a:bodyPr>
          <a:lstStyle/>
          <a:p>
            <a:pPr>
              <a:lnSpc>
                <a:spcPct val="90000"/>
              </a:lnSpc>
            </a:pPr>
            <a:r>
              <a:rPr lang="en-US" sz="3700" b="1" kern="1200">
                <a:solidFill>
                  <a:schemeClr val="tx1"/>
                </a:solidFill>
                <a:latin typeface="+mj-lt"/>
                <a:ea typeface="+mj-ea"/>
                <a:cs typeface="+mj-cs"/>
              </a:rPr>
              <a:t>Amélioration continue pour les futures animations</a:t>
            </a:r>
          </a:p>
        </p:txBody>
      </p:sp>
      <p:pic>
        <p:nvPicPr>
          <p:cNvPr id="5" name="Espace réservé du contenu 4" descr="Idée, ampoule, succès, inspiration, papier froissé">
            <a:extLst>
              <a:ext uri="{FF2B5EF4-FFF2-40B4-BE49-F238E27FC236}">
                <a16:creationId xmlns:a16="http://schemas.microsoft.com/office/drawing/2014/main" id="{2E09FAF5-1DB1-45C9-960B-62A56F89F779}"/>
              </a:ext>
            </a:extLst>
          </p:cNvPr>
          <p:cNvPicPr>
            <a:picLocks noGrp="1" noChangeAspect="1"/>
          </p:cNvPicPr>
          <p:nvPr>
            <p:ph sz="half" idx="1"/>
          </p:nvPr>
        </p:nvPicPr>
        <p:blipFill>
          <a:blip r:embed="rId3"/>
          <a:srcRect l="15734" r="30027" b="1"/>
          <a:stretch>
            <a:fillRect/>
          </a:stretch>
        </p:blipFill>
        <p:spPr>
          <a:xfrm>
            <a:off x="517869" y="508091"/>
            <a:ext cx="4221911" cy="5837918"/>
          </a:xfrm>
          <a:prstGeom prst="rect">
            <a:avLst/>
          </a:prstGeom>
        </p:spPr>
      </p:pic>
      <p:sp>
        <p:nvSpPr>
          <p:cNvPr id="14" name="Freeform: Shape 13">
            <a:extLst>
              <a:ext uri="{FF2B5EF4-FFF2-40B4-BE49-F238E27FC236}">
                <a16:creationId xmlns:a16="http://schemas.microsoft.com/office/drawing/2014/main" id="{C6DD38CD-CFFE-4ABA-3DC8-01ED90559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4611" y="508090"/>
            <a:ext cx="6186474"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Espace réservé du contenu 3">
            <a:extLst>
              <a:ext uri="{FF2B5EF4-FFF2-40B4-BE49-F238E27FC236}">
                <a16:creationId xmlns:a16="http://schemas.microsoft.com/office/drawing/2014/main" id="{1C4381B5-1190-BFC8-677E-80DC329A215B}"/>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431536" y="2578608"/>
            <a:ext cx="6236208" cy="3767328"/>
          </a:xfrm>
        </p:spPr>
        <p:txBody>
          <a:bodyPr>
            <a:normAutofit/>
          </a:bodyPr>
          <a:lstStyle/>
          <a:p>
            <a:pPr marL="0" indent="0">
              <a:spcBef>
                <a:spcPts val="2500"/>
              </a:spcBef>
              <a:buNone/>
            </a:pPr>
            <a:r>
              <a:rPr lang="fr-FR" sz="1400" b="1"/>
              <a:t>Importance de l'amélioration continue</a:t>
            </a:r>
          </a:p>
          <a:p>
            <a:pPr marL="0" lvl="1" indent="0">
              <a:buNone/>
            </a:pPr>
            <a:r>
              <a:rPr lang="fr-FR" sz="1400"/>
              <a:t>L'amélioration continue est essentielle pour garantir le succès à long terme des animations et des formations.</a:t>
            </a:r>
          </a:p>
          <a:p>
            <a:pPr marL="0" indent="0">
              <a:spcBef>
                <a:spcPts val="2500"/>
              </a:spcBef>
              <a:buNone/>
            </a:pPr>
            <a:r>
              <a:rPr lang="fr-FR" sz="1400" b="1"/>
              <a:t>Intégration des leçons apprises</a:t>
            </a:r>
          </a:p>
          <a:p>
            <a:pPr marL="0" lvl="1" indent="0">
              <a:buNone/>
            </a:pPr>
            <a:r>
              <a:rPr lang="fr-FR" sz="1400"/>
              <a:t>En intégrant les leçons tirées des précédentes animations, les animateurs peuvent éviter les erreurs passées et améliorer leurs méthodes.</a:t>
            </a:r>
          </a:p>
          <a:p>
            <a:pPr marL="0" indent="0">
              <a:spcBef>
                <a:spcPts val="2500"/>
              </a:spcBef>
              <a:buNone/>
            </a:pPr>
            <a:r>
              <a:rPr lang="fr-FR" sz="1400" b="1"/>
              <a:t>Enrichir les expériences d'apprentissage</a:t>
            </a:r>
          </a:p>
          <a:p>
            <a:pPr marL="0" lvl="1" indent="0">
              <a:buNone/>
            </a:pPr>
            <a:r>
              <a:rPr lang="fr-FR" sz="1400"/>
              <a:t>L'objectif ultime est d'offrir des expériences d'apprentissage encore plus enrichissantes pour les participants grâce à l'amélioration continue.</a:t>
            </a:r>
          </a:p>
        </p:txBody>
      </p:sp>
    </p:spTree>
    <p:extLst>
      <p:ext uri="{BB962C8B-B14F-4D97-AF65-F5344CB8AC3E}">
        <p14:creationId xmlns:p14="http://schemas.microsoft.com/office/powerpoint/2010/main" val="39535322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EF92585-7A99-6108-9663-8C59032742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10" name="Freeform: Shape 9">
            <a:extLst>
              <a:ext uri="{FF2B5EF4-FFF2-40B4-BE49-F238E27FC236}">
                <a16:creationId xmlns:a16="http://schemas.microsoft.com/office/drawing/2014/main" id="{C6D5B03A-B780-A698-DFA9-C9932F22DD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3845" y="3079474"/>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re 1">
            <a:extLst>
              <a:ext uri="{FF2B5EF4-FFF2-40B4-BE49-F238E27FC236}">
                <a16:creationId xmlns:a16="http://schemas.microsoft.com/office/drawing/2014/main" id="{98161549-CCB6-A565-A59C-1CB408C80668}"/>
              </a:ext>
            </a:extLst>
          </p:cNvPr>
          <p:cNvSpPr>
            <a:spLocks noGrp="1"/>
          </p:cNvSpPr>
          <p:nvPr>
            <p:ph type="title"/>
          </p:nvPr>
        </p:nvSpPr>
        <p:spPr>
          <a:xfrm>
            <a:off x="521208" y="1325880"/>
            <a:ext cx="11155680" cy="1408176"/>
          </a:xfrm>
        </p:spPr>
        <p:txBody>
          <a:bodyPr anchor="b">
            <a:normAutofit/>
          </a:bodyPr>
          <a:lstStyle/>
          <a:p>
            <a:r>
              <a:rPr lang="fr-FR" sz="6800"/>
              <a:t>Conclusion</a:t>
            </a:r>
          </a:p>
        </p:txBody>
      </p:sp>
      <p:graphicFrame>
        <p:nvGraphicFramePr>
          <p:cNvPr id="11" name="Espace réservé du contenu 2">
            <a:extLst>
              <a:ext uri="{FF2B5EF4-FFF2-40B4-BE49-F238E27FC236}">
                <a16:creationId xmlns:a16="http://schemas.microsoft.com/office/drawing/2014/main" id="{5DCF0A8B-4B85-62AF-266B-D6DE12BB0749}"/>
              </a:ext>
            </a:extLst>
          </p:cNvPr>
          <p:cNvGraphicFramePr>
            <a:graphicFrameLocks noGrp="1"/>
          </p:cNvGraphicFramePr>
          <p:nvPr>
            <p:ph idx="1"/>
            <p:extLst>
              <p:ext uri="{D42A27DB-BD31-4B8C-83A1-F6EECF244321}">
                <p14:modId xmlns:p14="http://schemas.microsoft.com/office/powerpoint/2010/main" val="873333388"/>
              </p:ext>
              <p:ext uri="{E7BDC344-281C-4309-B0C6-D0EE65EED2A8}">
                <p202:designPr xmlns:p202="http://schemas.microsoft.com/office/powerpoint/2020/02/main">
                  <p202:designTagLst>
                    <p202:designTag name="ARCH:1:CLS" val="InformationBlock"/>
                    <p202:designTag name="ARCH:1:VSVAR" val="TitledTextBox"/>
                  </p202:designTagLst>
                </p202:designPr>
              </p:ext>
            </p:extLst>
          </p:nvPr>
        </p:nvGraphicFramePr>
        <p:xfrm>
          <a:off x="521208" y="3785616"/>
          <a:ext cx="11155680" cy="24688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12962460"/>
      </p:ext>
    </p:extLst>
  </p:cSld>
  <p:clrMapOvr>
    <a:overrideClrMapping bg1="dk1" tx1="lt1" bg2="dk2" tx2="lt2" accent1="accent1" accent2="accent2" accent3="accent3" accent4="accent4" accent5="accent5" accent6="accent6" hlink="hlink" folHlink="folHlink"/>
  </p:clrMapOvr>
  <p:transition>
    <p:fade/>
  </p:transition>
</p:sld>
</file>

<file path=ppt/theme/theme1.xml><?xml version="1.0" encoding="utf-8"?>
<a:theme xmlns:a="http://schemas.openxmlformats.org/drawingml/2006/main" name="GestaltVTI">
  <a:themeElements>
    <a:clrScheme name="Gestalt">
      <a:dk1>
        <a:srgbClr val="000000"/>
      </a:dk1>
      <a:lt1>
        <a:sysClr val="window" lastClr="FFFFFF"/>
      </a:lt1>
      <a:dk2>
        <a:srgbClr val="262626"/>
      </a:dk2>
      <a:lt2>
        <a:srgbClr val="F7F7F7"/>
      </a:lt2>
      <a:accent1>
        <a:srgbClr val="EBA000"/>
      </a:accent1>
      <a:accent2>
        <a:srgbClr val="00BAC8"/>
      </a:accent2>
      <a:accent3>
        <a:srgbClr val="E64823"/>
      </a:accent3>
      <a:accent4>
        <a:srgbClr val="4D5AFF"/>
      </a:accent4>
      <a:accent5>
        <a:srgbClr val="FE5D21"/>
      </a:accent5>
      <a:accent6>
        <a:srgbClr val="00C777"/>
      </a:accent6>
      <a:hlink>
        <a:srgbClr val="2998E3"/>
      </a:hlink>
      <a:folHlink>
        <a:srgbClr val="939393"/>
      </a:folHlink>
    </a:clrScheme>
    <a:fontScheme name="Gestalt">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estaltVTI" id="{4F87C71D-53D1-4B71-BF97-FD0EA4B25665}" vid="{A110AFC4-8D8A-4C02-8885-7BA370B379B5}"/>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TotalTime>
  <Words>2040</Words>
  <Application>Microsoft Office PowerPoint</Application>
  <PresentationFormat>Grand écran</PresentationFormat>
  <Paragraphs>162</Paragraphs>
  <Slides>22</Slides>
  <Notes>22</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22</vt:i4>
      </vt:variant>
    </vt:vector>
  </HeadingPairs>
  <TitlesOfParts>
    <vt:vector size="27" baseType="lpstr">
      <vt:lpstr>Aptos</vt:lpstr>
      <vt:lpstr>Arial</vt:lpstr>
      <vt:lpstr>Bierstadt</vt:lpstr>
      <vt:lpstr>Neue Haas Grotesk Text Pro</vt:lpstr>
      <vt:lpstr>GestaltVTI</vt:lpstr>
      <vt:lpstr>Conception et gestion d'une animation FPA de 1h à 1h30</vt:lpstr>
      <vt:lpstr>Plan de la Présentation</vt:lpstr>
      <vt:lpstr>Introduction à l'animation FPA</vt:lpstr>
      <vt:lpstr>Définition et objectifs de l'animation FPA</vt:lpstr>
      <vt:lpstr>Importance de la planification</vt:lpstr>
      <vt:lpstr>Étapes de la préparation</vt:lpstr>
      <vt:lpstr>Analyse des besoins des participants</vt:lpstr>
      <vt:lpstr>Élaboration du contenu pédagogique</vt:lpstr>
      <vt:lpstr>Choix des méthodes et des outils didactiques</vt:lpstr>
      <vt:lpstr>Déroulement de l'animation</vt:lpstr>
      <vt:lpstr>Accueil et introduction</vt:lpstr>
      <vt:lpstr>Activités principales et gestion du temps</vt:lpstr>
      <vt:lpstr>Conclusion et évaluation de l'animation</vt:lpstr>
      <vt:lpstr>Techniques d'animation efficaces</vt:lpstr>
      <vt:lpstr>Dynamisation et interaction avec le groupe</vt:lpstr>
      <vt:lpstr>Gestion des imprévus et adaptation</vt:lpstr>
      <vt:lpstr>Utilisation des supports visuels et matériels</vt:lpstr>
      <vt:lpstr>Suivi et évaluation post-animation</vt:lpstr>
      <vt:lpstr>Collecte des retours des participants</vt:lpstr>
      <vt:lpstr>Analyse des résultats et retour sur expérience</vt:lpstr>
      <vt:lpstr>Amélioration continue pour les futures animations</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florence pruvot</dc:creator>
  <cp:lastModifiedBy>florence pruvot</cp:lastModifiedBy>
  <cp:revision>1</cp:revision>
  <dcterms:created xsi:type="dcterms:W3CDTF">2025-05-19T16:04:57Z</dcterms:created>
  <dcterms:modified xsi:type="dcterms:W3CDTF">2025-05-19T16:08:02Z</dcterms:modified>
</cp:coreProperties>
</file>