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36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ata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8A30FF-C2D8-49C3-9BA4-11D93D822BEC}"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fr-FR"/>
        </a:p>
      </dgm:t>
    </dgm:pt>
    <dgm:pt modelId="{A9F54EF4-C560-4C8F-A72D-E0D1A880E9E0}">
      <dgm:prSet/>
      <dgm:spPr/>
      <dgm:t>
        <a:bodyPr/>
        <a:lstStyle/>
        <a:p>
          <a:pPr>
            <a:lnSpc>
              <a:spcPct val="100000"/>
            </a:lnSpc>
            <a:defRPr b="1"/>
          </a:pPr>
          <a:r>
            <a:rPr lang="fr-FR" dirty="0"/>
            <a:t>Origines de l'étude</a:t>
          </a:r>
        </a:p>
      </dgm:t>
    </dgm:pt>
    <dgm:pt modelId="{658DF287-55BC-477C-8C44-47E226CACC38}" type="parTrans" cxnId="{098D2C6F-6485-4D85-8503-E1FBE7BCAFC5}">
      <dgm:prSet/>
      <dgm:spPr/>
      <dgm:t>
        <a:bodyPr/>
        <a:lstStyle/>
        <a:p>
          <a:endParaRPr lang="fr-FR"/>
        </a:p>
      </dgm:t>
    </dgm:pt>
    <dgm:pt modelId="{FC2A2F2E-F7E8-41DE-BEBA-11B47B0D6731}" type="sibTrans" cxnId="{098D2C6F-6485-4D85-8503-E1FBE7BCAFC5}">
      <dgm:prSet/>
      <dgm:spPr/>
      <dgm:t>
        <a:bodyPr/>
        <a:lstStyle/>
        <a:p>
          <a:pPr>
            <a:lnSpc>
              <a:spcPct val="100000"/>
            </a:lnSpc>
            <a:defRPr b="1"/>
          </a:pPr>
          <a:endParaRPr lang="fr-FR"/>
        </a:p>
      </dgm:t>
    </dgm:pt>
    <dgm:pt modelId="{F9F048F6-A6E4-4E6C-983E-167B0C1B10DE}">
      <dgm:prSet custT="1"/>
      <dgm:spPr/>
      <dgm:t>
        <a:bodyPr/>
        <a:lstStyle/>
        <a:p>
          <a:pPr>
            <a:lnSpc>
              <a:spcPct val="100000"/>
            </a:lnSpc>
          </a:pPr>
          <a:r>
            <a:rPr lang="fr-FR" sz="1800" dirty="0"/>
            <a:t>L'étude de la communication non verbale remonte à des siècles, avec des premières explorations par des chercheurs comme Charles Darwin.</a:t>
          </a:r>
        </a:p>
      </dgm:t>
    </dgm:pt>
    <dgm:pt modelId="{7FD1F20C-D296-4B0C-81C8-61896544A175}" type="parTrans" cxnId="{33956315-BB9F-401F-8F68-57DD862C0B47}">
      <dgm:prSet/>
      <dgm:spPr/>
      <dgm:t>
        <a:bodyPr/>
        <a:lstStyle/>
        <a:p>
          <a:endParaRPr lang="fr-FR"/>
        </a:p>
      </dgm:t>
    </dgm:pt>
    <dgm:pt modelId="{30839185-F513-4289-881E-034F851607B6}" type="sibTrans" cxnId="{33956315-BB9F-401F-8F68-57DD862C0B47}">
      <dgm:prSet/>
      <dgm:spPr/>
      <dgm:t>
        <a:bodyPr/>
        <a:lstStyle/>
        <a:p>
          <a:endParaRPr lang="fr-FR"/>
        </a:p>
      </dgm:t>
    </dgm:pt>
    <dgm:pt modelId="{6F12FBA5-4E1D-4A2A-9B09-1736BF956046}">
      <dgm:prSet/>
      <dgm:spPr/>
      <dgm:t>
        <a:bodyPr/>
        <a:lstStyle/>
        <a:p>
          <a:pPr>
            <a:lnSpc>
              <a:spcPct val="100000"/>
            </a:lnSpc>
            <a:defRPr b="1"/>
          </a:pPr>
          <a:r>
            <a:rPr lang="fr-FR"/>
            <a:t>Expressions faciales</a:t>
          </a:r>
        </a:p>
      </dgm:t>
    </dgm:pt>
    <dgm:pt modelId="{DAF21279-7889-42AC-A124-C3A511568A26}" type="parTrans" cxnId="{57A3DBE1-9970-4DF7-9539-5F24317E0FB3}">
      <dgm:prSet/>
      <dgm:spPr/>
      <dgm:t>
        <a:bodyPr/>
        <a:lstStyle/>
        <a:p>
          <a:endParaRPr lang="fr-FR"/>
        </a:p>
      </dgm:t>
    </dgm:pt>
    <dgm:pt modelId="{A8B0CFD9-B68F-41EA-A3E0-D82246ED97BA}" type="sibTrans" cxnId="{57A3DBE1-9970-4DF7-9539-5F24317E0FB3}">
      <dgm:prSet/>
      <dgm:spPr/>
      <dgm:t>
        <a:bodyPr/>
        <a:lstStyle/>
        <a:p>
          <a:pPr>
            <a:lnSpc>
              <a:spcPct val="100000"/>
            </a:lnSpc>
            <a:defRPr b="1"/>
          </a:pPr>
          <a:endParaRPr lang="fr-FR"/>
        </a:p>
      </dgm:t>
    </dgm:pt>
    <dgm:pt modelId="{AF59E8B2-7B43-42FC-8523-F6DEACD4F36E}">
      <dgm:prSet custT="1"/>
      <dgm:spPr/>
      <dgm:t>
        <a:bodyPr/>
        <a:lstStyle/>
        <a:p>
          <a:pPr>
            <a:lnSpc>
              <a:spcPct val="100000"/>
            </a:lnSpc>
          </a:pPr>
          <a:r>
            <a:rPr lang="fr-FR" sz="1800" dirty="0"/>
            <a:t>Les expressions faciales jouent un rôle crucial dans la communication non verbale, indiquant souvent des émotions profondes et sincères.</a:t>
          </a:r>
        </a:p>
      </dgm:t>
    </dgm:pt>
    <dgm:pt modelId="{655D890C-A34D-42C4-8EA6-18D83D48D139}" type="parTrans" cxnId="{1F6C26CB-91B8-47D1-BF5E-E59F03634263}">
      <dgm:prSet/>
      <dgm:spPr/>
      <dgm:t>
        <a:bodyPr/>
        <a:lstStyle/>
        <a:p>
          <a:endParaRPr lang="fr-FR"/>
        </a:p>
      </dgm:t>
    </dgm:pt>
    <dgm:pt modelId="{94504EF6-6039-4737-88F0-4E5F842ABB94}" type="sibTrans" cxnId="{1F6C26CB-91B8-47D1-BF5E-E59F03634263}">
      <dgm:prSet/>
      <dgm:spPr/>
      <dgm:t>
        <a:bodyPr/>
        <a:lstStyle/>
        <a:p>
          <a:endParaRPr lang="fr-FR"/>
        </a:p>
      </dgm:t>
    </dgm:pt>
    <dgm:pt modelId="{170DA451-597E-44BB-9488-4C234560E9A7}">
      <dgm:prSet/>
      <dgm:spPr/>
      <dgm:t>
        <a:bodyPr/>
        <a:lstStyle/>
        <a:p>
          <a:pPr>
            <a:lnSpc>
              <a:spcPct val="100000"/>
            </a:lnSpc>
            <a:defRPr b="1"/>
          </a:pPr>
          <a:r>
            <a:rPr lang="fr-FR"/>
            <a:t>Champ d'étude moderne</a:t>
          </a:r>
        </a:p>
      </dgm:t>
    </dgm:pt>
    <dgm:pt modelId="{98F0BD1A-1DE7-4E97-AFDD-DBF5C1772103}" type="parTrans" cxnId="{F1677D28-0B4E-4D44-B490-ABA9192ECA19}">
      <dgm:prSet/>
      <dgm:spPr/>
      <dgm:t>
        <a:bodyPr/>
        <a:lstStyle/>
        <a:p>
          <a:endParaRPr lang="fr-FR"/>
        </a:p>
      </dgm:t>
    </dgm:pt>
    <dgm:pt modelId="{4554ACC1-694F-4D70-90FA-1D69C762C209}" type="sibTrans" cxnId="{F1677D28-0B4E-4D44-B490-ABA9192ECA19}">
      <dgm:prSet/>
      <dgm:spPr/>
      <dgm:t>
        <a:bodyPr/>
        <a:lstStyle/>
        <a:p>
          <a:endParaRPr lang="fr-FR"/>
        </a:p>
      </dgm:t>
    </dgm:pt>
    <dgm:pt modelId="{F11F12BA-0BDC-422C-95B7-F31C7DC40016}">
      <dgm:prSet custT="1"/>
      <dgm:spPr/>
      <dgm:t>
        <a:bodyPr/>
        <a:lstStyle/>
        <a:p>
          <a:pPr>
            <a:lnSpc>
              <a:spcPct val="100000"/>
            </a:lnSpc>
          </a:pPr>
          <a:r>
            <a:rPr lang="fr-FR" sz="1800" dirty="0"/>
            <a:t>De nos jours, la communication non verbale est un domaine d'étude reconnu et essentiel dans les sciences sociales.</a:t>
          </a:r>
        </a:p>
      </dgm:t>
    </dgm:pt>
    <dgm:pt modelId="{2D151367-2935-4B09-BB54-CB6FAE7F7429}" type="parTrans" cxnId="{46287C66-15C9-452F-BCA7-674E6E3FE264}">
      <dgm:prSet/>
      <dgm:spPr/>
      <dgm:t>
        <a:bodyPr/>
        <a:lstStyle/>
        <a:p>
          <a:endParaRPr lang="fr-FR"/>
        </a:p>
      </dgm:t>
    </dgm:pt>
    <dgm:pt modelId="{C818EDF6-C582-48DF-8A00-589EFD7B3984}" type="sibTrans" cxnId="{46287C66-15C9-452F-BCA7-674E6E3FE264}">
      <dgm:prSet/>
      <dgm:spPr/>
      <dgm:t>
        <a:bodyPr/>
        <a:lstStyle/>
        <a:p>
          <a:endParaRPr lang="fr-FR"/>
        </a:p>
      </dgm:t>
    </dgm:pt>
    <dgm:pt modelId="{79D026A7-5304-4989-B4A1-29F6C370965C}" type="pres">
      <dgm:prSet presAssocID="{2A8A30FF-C2D8-49C3-9BA4-11D93D822BEC}" presName="Root" presStyleCnt="0">
        <dgm:presLayoutVars>
          <dgm:dir/>
          <dgm:resizeHandles val="exact"/>
        </dgm:presLayoutVars>
      </dgm:prSet>
      <dgm:spPr/>
    </dgm:pt>
    <dgm:pt modelId="{75DA6E75-0E98-46C7-BB93-AFFA107B9A78}" type="pres">
      <dgm:prSet presAssocID="{A9F54EF4-C560-4C8F-A72D-E0D1A880E9E0}" presName="Composite" presStyleCnt="0"/>
      <dgm:spPr/>
    </dgm:pt>
    <dgm:pt modelId="{621F15BE-8202-43B6-8891-AC82B4F854B7}" type="pres">
      <dgm:prSet presAssocID="{A9F54EF4-C560-4C8F-A72D-E0D1A880E9E0}"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7467" r="14289" b="7"/>
          <a:stretch/>
        </a:blipFill>
      </dgm:spPr>
      <dgm:extLst>
        <a:ext uri="{E40237B7-FDA0-4F09-8148-C483321AD2D9}">
          <dgm14:cNvPr xmlns:dgm14="http://schemas.microsoft.com/office/drawing/2010/diagram" id="0" name="" descr="La photo montre un homme et une femme en costume victorien debout face à une autre femme. L’homme a le bras en écharpe. "/>
        </a:ext>
      </dgm:extLst>
    </dgm:pt>
    <dgm:pt modelId="{ABA43F82-F3D2-4D84-9476-7775C60DA5E7}" type="pres">
      <dgm:prSet presAssocID="{A9F54EF4-C560-4C8F-A72D-E0D1A880E9E0}" presName="Subtitle" presStyleLbl="revTx" presStyleIdx="0" presStyleCnt="6">
        <dgm:presLayoutVars>
          <dgm:chMax val="0"/>
          <dgm:bulletEnabled/>
        </dgm:presLayoutVars>
      </dgm:prSet>
      <dgm:spPr/>
    </dgm:pt>
    <dgm:pt modelId="{C6B1AB5B-39FB-4706-83F6-258A0B69D115}" type="pres">
      <dgm:prSet presAssocID="{A9F54EF4-C560-4C8F-A72D-E0D1A880E9E0}" presName="Description" presStyleLbl="revTx" presStyleIdx="1" presStyleCnt="6">
        <dgm:presLayoutVars>
          <dgm:bulletEnabled/>
        </dgm:presLayoutVars>
      </dgm:prSet>
      <dgm:spPr/>
    </dgm:pt>
    <dgm:pt modelId="{A8AB4DE8-A0D1-4B85-9635-37507963A630}" type="pres">
      <dgm:prSet presAssocID="{FC2A2F2E-F7E8-41DE-BEBA-11B47B0D6731}" presName="sibTrans" presStyleLbl="sibTrans2D1" presStyleIdx="0" presStyleCnt="0"/>
      <dgm:spPr/>
    </dgm:pt>
    <dgm:pt modelId="{0F608D3A-302B-4007-8EEF-26FD14AF4452}" type="pres">
      <dgm:prSet presAssocID="{6F12FBA5-4E1D-4A2A-9B09-1736BF956046}" presName="Composite" presStyleCnt="0"/>
      <dgm:spPr/>
    </dgm:pt>
    <dgm:pt modelId="{831F0994-5095-46B9-B021-3306BE1EE051}" type="pres">
      <dgm:prSet presAssocID="{6F12FBA5-4E1D-4A2A-9B09-1736BF956046}"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4" b="-4"/>
          <a:stretch/>
        </a:blipFill>
      </dgm:spPr>
      <dgm:extLst>
        <a:ext uri="{E40237B7-FDA0-4F09-8148-C483321AD2D9}">
          <dgm14:cNvPr xmlns:dgm14="http://schemas.microsoft.com/office/drawing/2010/diagram" id="0" name="" descr="Jeune femme montrant différentes expressions faciales."/>
        </a:ext>
      </dgm:extLst>
    </dgm:pt>
    <dgm:pt modelId="{775481A9-C1FC-4D25-B6D5-B9A7FC4491D4}" type="pres">
      <dgm:prSet presAssocID="{6F12FBA5-4E1D-4A2A-9B09-1736BF956046}" presName="Subtitle" presStyleLbl="revTx" presStyleIdx="2" presStyleCnt="6">
        <dgm:presLayoutVars>
          <dgm:chMax val="0"/>
          <dgm:bulletEnabled/>
        </dgm:presLayoutVars>
      </dgm:prSet>
      <dgm:spPr/>
    </dgm:pt>
    <dgm:pt modelId="{9A2599CE-F676-4A91-A581-F0F7F712B3D0}" type="pres">
      <dgm:prSet presAssocID="{6F12FBA5-4E1D-4A2A-9B09-1736BF956046}" presName="Description" presStyleLbl="revTx" presStyleIdx="3" presStyleCnt="6">
        <dgm:presLayoutVars>
          <dgm:bulletEnabled/>
        </dgm:presLayoutVars>
      </dgm:prSet>
      <dgm:spPr/>
    </dgm:pt>
    <dgm:pt modelId="{AF5194C5-6F41-435A-AA68-3776A7DA389A}" type="pres">
      <dgm:prSet presAssocID="{A8B0CFD9-B68F-41EA-A3E0-D82246ED97BA}" presName="sibTrans" presStyleLbl="sibTrans2D1" presStyleIdx="0" presStyleCnt="0"/>
      <dgm:spPr/>
    </dgm:pt>
    <dgm:pt modelId="{90FDD835-42AC-426A-89CE-D17BE9329D28}" type="pres">
      <dgm:prSet presAssocID="{170DA451-597E-44BB-9488-4C234560E9A7}" presName="Composite" presStyleCnt="0"/>
      <dgm:spPr/>
    </dgm:pt>
    <dgm:pt modelId="{19138655-4B91-4BA1-BAB8-A0E20D62B79F}" type="pres">
      <dgm:prSet presAssocID="{170DA451-597E-44BB-9488-4C234560E9A7}"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33246" b="-7"/>
          <a:stretch/>
        </a:blipFill>
      </dgm:spPr>
      <dgm:extLst>
        <a:ext uri="{E40237B7-FDA0-4F09-8148-C483321AD2D9}">
          <dgm14:cNvPr xmlns:dgm14="http://schemas.microsoft.com/office/drawing/2010/diagram" id="0" name="" descr="Le génie génétique qui crée l’avenir crée de nouvelles choses telles que la technologie médicale, la médecine régénérative, les cultures génétiquement modifiées, les puces DNAt, etc. tout en fusionnant avec la nanotechnologie."/>
        </a:ext>
      </dgm:extLst>
    </dgm:pt>
    <dgm:pt modelId="{2C61F345-2111-4A87-8A4C-2051A9373E3F}" type="pres">
      <dgm:prSet presAssocID="{170DA451-597E-44BB-9488-4C234560E9A7}" presName="Subtitle" presStyleLbl="revTx" presStyleIdx="4" presStyleCnt="6">
        <dgm:presLayoutVars>
          <dgm:chMax val="0"/>
          <dgm:bulletEnabled/>
        </dgm:presLayoutVars>
      </dgm:prSet>
      <dgm:spPr/>
    </dgm:pt>
    <dgm:pt modelId="{69805495-45E8-4020-9F82-4819C3E0A81F}" type="pres">
      <dgm:prSet presAssocID="{170DA451-597E-44BB-9488-4C234560E9A7}" presName="Description" presStyleLbl="revTx" presStyleIdx="5" presStyleCnt="6">
        <dgm:presLayoutVars>
          <dgm:bulletEnabled/>
        </dgm:presLayoutVars>
      </dgm:prSet>
      <dgm:spPr/>
    </dgm:pt>
  </dgm:ptLst>
  <dgm:cxnLst>
    <dgm:cxn modelId="{33956315-BB9F-401F-8F68-57DD862C0B47}" srcId="{A9F54EF4-C560-4C8F-A72D-E0D1A880E9E0}" destId="{F9F048F6-A6E4-4E6C-983E-167B0C1B10DE}" srcOrd="0" destOrd="0" parTransId="{7FD1F20C-D296-4B0C-81C8-61896544A175}" sibTransId="{30839185-F513-4289-881E-034F851607B6}"/>
    <dgm:cxn modelId="{F1677D28-0B4E-4D44-B490-ABA9192ECA19}" srcId="{2A8A30FF-C2D8-49C3-9BA4-11D93D822BEC}" destId="{170DA451-597E-44BB-9488-4C234560E9A7}" srcOrd="2" destOrd="0" parTransId="{98F0BD1A-1DE7-4E97-AFDD-DBF5C1772103}" sibTransId="{4554ACC1-694F-4D70-90FA-1D69C762C209}"/>
    <dgm:cxn modelId="{0CA1945C-EFA5-4EE0-8764-9C3FADF74CA8}" type="presOf" srcId="{FC2A2F2E-F7E8-41DE-BEBA-11B47B0D6731}" destId="{A8AB4DE8-A0D1-4B85-9635-37507963A630}" srcOrd="0" destOrd="0" presId="urn:microsoft.com/office/officeart/2024/3/layout/verticalVisualTextBlock1"/>
    <dgm:cxn modelId="{46287C66-15C9-452F-BCA7-674E6E3FE264}" srcId="{170DA451-597E-44BB-9488-4C234560E9A7}" destId="{F11F12BA-0BDC-422C-95B7-F31C7DC40016}" srcOrd="0" destOrd="0" parTransId="{2D151367-2935-4B09-BB54-CB6FAE7F7429}" sibTransId="{C818EDF6-C582-48DF-8A00-589EFD7B3984}"/>
    <dgm:cxn modelId="{89009946-8118-4E83-BFAF-73ECAEE2D01C}" type="presOf" srcId="{A9F54EF4-C560-4C8F-A72D-E0D1A880E9E0}" destId="{ABA43F82-F3D2-4D84-9476-7775C60DA5E7}" srcOrd="0" destOrd="0" presId="urn:microsoft.com/office/officeart/2024/3/layout/verticalVisualTextBlock1"/>
    <dgm:cxn modelId="{58C88C47-3397-4435-A667-BBC5D6BAE73A}" type="presOf" srcId="{F9F048F6-A6E4-4E6C-983E-167B0C1B10DE}" destId="{C6B1AB5B-39FB-4706-83F6-258A0B69D115}" srcOrd="0" destOrd="0" presId="urn:microsoft.com/office/officeart/2024/3/layout/verticalVisualTextBlock1"/>
    <dgm:cxn modelId="{8113F048-AFA5-4CA5-83D7-E864994DB897}" type="presOf" srcId="{A8B0CFD9-B68F-41EA-A3E0-D82246ED97BA}" destId="{AF5194C5-6F41-435A-AA68-3776A7DA389A}" srcOrd="0" destOrd="0" presId="urn:microsoft.com/office/officeart/2024/3/layout/verticalVisualTextBlock1"/>
    <dgm:cxn modelId="{39740849-9600-4C73-BA7D-A2D576E66517}" type="presOf" srcId="{6F12FBA5-4E1D-4A2A-9B09-1736BF956046}" destId="{775481A9-C1FC-4D25-B6D5-B9A7FC4491D4}" srcOrd="0" destOrd="0" presId="urn:microsoft.com/office/officeart/2024/3/layout/verticalVisualTextBlock1"/>
    <dgm:cxn modelId="{E431ED6C-CE54-4EB9-B5A3-89611BE5C15F}" type="presOf" srcId="{170DA451-597E-44BB-9488-4C234560E9A7}" destId="{2C61F345-2111-4A87-8A4C-2051A9373E3F}" srcOrd="0" destOrd="0" presId="urn:microsoft.com/office/officeart/2024/3/layout/verticalVisualTextBlock1"/>
    <dgm:cxn modelId="{098D2C6F-6485-4D85-8503-E1FBE7BCAFC5}" srcId="{2A8A30FF-C2D8-49C3-9BA4-11D93D822BEC}" destId="{A9F54EF4-C560-4C8F-A72D-E0D1A880E9E0}" srcOrd="0" destOrd="0" parTransId="{658DF287-55BC-477C-8C44-47E226CACC38}" sibTransId="{FC2A2F2E-F7E8-41DE-BEBA-11B47B0D6731}"/>
    <dgm:cxn modelId="{A1B5EC82-8A9A-4A7A-80B2-AB2136EDBC63}" type="presOf" srcId="{AF59E8B2-7B43-42FC-8523-F6DEACD4F36E}" destId="{9A2599CE-F676-4A91-A581-F0F7F712B3D0}" srcOrd="0" destOrd="0" presId="urn:microsoft.com/office/officeart/2024/3/layout/verticalVisualTextBlock1"/>
    <dgm:cxn modelId="{104D1CB1-7DEC-45BD-8DA1-4841BB59F16E}" type="presOf" srcId="{F11F12BA-0BDC-422C-95B7-F31C7DC40016}" destId="{69805495-45E8-4020-9F82-4819C3E0A81F}" srcOrd="0" destOrd="0" presId="urn:microsoft.com/office/officeart/2024/3/layout/verticalVisualTextBlock1"/>
    <dgm:cxn modelId="{1F6C26CB-91B8-47D1-BF5E-E59F03634263}" srcId="{6F12FBA5-4E1D-4A2A-9B09-1736BF956046}" destId="{AF59E8B2-7B43-42FC-8523-F6DEACD4F36E}" srcOrd="0" destOrd="0" parTransId="{655D890C-A34D-42C4-8EA6-18D83D48D139}" sibTransId="{94504EF6-6039-4737-88F0-4E5F842ABB94}"/>
    <dgm:cxn modelId="{57A3DBE1-9970-4DF7-9539-5F24317E0FB3}" srcId="{2A8A30FF-C2D8-49C3-9BA4-11D93D822BEC}" destId="{6F12FBA5-4E1D-4A2A-9B09-1736BF956046}" srcOrd="1" destOrd="0" parTransId="{DAF21279-7889-42AC-A124-C3A511568A26}" sibTransId="{A8B0CFD9-B68F-41EA-A3E0-D82246ED97BA}"/>
    <dgm:cxn modelId="{CBEF06FA-2643-4F77-960B-D97A56B843F7}" type="presOf" srcId="{2A8A30FF-C2D8-49C3-9BA4-11D93D822BEC}" destId="{79D026A7-5304-4989-B4A1-29F6C370965C}" srcOrd="0" destOrd="0" presId="urn:microsoft.com/office/officeart/2024/3/layout/verticalVisualTextBlock1"/>
    <dgm:cxn modelId="{FDDBB31A-2ED1-4E7F-885F-B3045522F858}" type="presParOf" srcId="{79D026A7-5304-4989-B4A1-29F6C370965C}" destId="{75DA6E75-0E98-46C7-BB93-AFFA107B9A78}" srcOrd="0" destOrd="0" presId="urn:microsoft.com/office/officeart/2024/3/layout/verticalVisualTextBlock1"/>
    <dgm:cxn modelId="{3E674697-E04F-4EE3-AFED-A6DC2F4C6348}" type="presParOf" srcId="{75DA6E75-0E98-46C7-BB93-AFFA107B9A78}" destId="{621F15BE-8202-43B6-8891-AC82B4F854B7}" srcOrd="0" destOrd="0" presId="urn:microsoft.com/office/officeart/2024/3/layout/verticalVisualTextBlock1"/>
    <dgm:cxn modelId="{27B4127F-1AE8-4246-AF4E-CD4B6CD4C6E0}" type="presParOf" srcId="{75DA6E75-0E98-46C7-BB93-AFFA107B9A78}" destId="{ABA43F82-F3D2-4D84-9476-7775C60DA5E7}" srcOrd="1" destOrd="0" presId="urn:microsoft.com/office/officeart/2024/3/layout/verticalVisualTextBlock1"/>
    <dgm:cxn modelId="{3F82FDAA-1EF2-4F95-8A9D-F22F61C595B1}" type="presParOf" srcId="{75DA6E75-0E98-46C7-BB93-AFFA107B9A78}" destId="{C6B1AB5B-39FB-4706-83F6-258A0B69D115}" srcOrd="2" destOrd="0" presId="urn:microsoft.com/office/officeart/2024/3/layout/verticalVisualTextBlock1"/>
    <dgm:cxn modelId="{40F365A3-9FF3-413D-9017-F9ABDDF40F08}" type="presParOf" srcId="{79D026A7-5304-4989-B4A1-29F6C370965C}" destId="{A8AB4DE8-A0D1-4B85-9635-37507963A630}" srcOrd="1" destOrd="0" presId="urn:microsoft.com/office/officeart/2024/3/layout/verticalVisualTextBlock1"/>
    <dgm:cxn modelId="{EE827166-1F08-40E4-BFC1-91D9192E2695}" type="presParOf" srcId="{79D026A7-5304-4989-B4A1-29F6C370965C}" destId="{0F608D3A-302B-4007-8EEF-26FD14AF4452}" srcOrd="2" destOrd="0" presId="urn:microsoft.com/office/officeart/2024/3/layout/verticalVisualTextBlock1"/>
    <dgm:cxn modelId="{EF1160C9-5C82-4714-944E-835FF21DEAE1}" type="presParOf" srcId="{0F608D3A-302B-4007-8EEF-26FD14AF4452}" destId="{831F0994-5095-46B9-B021-3306BE1EE051}" srcOrd="0" destOrd="0" presId="urn:microsoft.com/office/officeart/2024/3/layout/verticalVisualTextBlock1"/>
    <dgm:cxn modelId="{5D03D578-73EC-4274-8CE5-ED665CED6463}" type="presParOf" srcId="{0F608D3A-302B-4007-8EEF-26FD14AF4452}" destId="{775481A9-C1FC-4D25-B6D5-B9A7FC4491D4}" srcOrd="1" destOrd="0" presId="urn:microsoft.com/office/officeart/2024/3/layout/verticalVisualTextBlock1"/>
    <dgm:cxn modelId="{2BDC419A-C878-4080-BF2E-56EC7E3A5F6A}" type="presParOf" srcId="{0F608D3A-302B-4007-8EEF-26FD14AF4452}" destId="{9A2599CE-F676-4A91-A581-F0F7F712B3D0}" srcOrd="2" destOrd="0" presId="urn:microsoft.com/office/officeart/2024/3/layout/verticalVisualTextBlock1"/>
    <dgm:cxn modelId="{DF472C27-812A-4820-B1C3-4BF929FE3596}" type="presParOf" srcId="{79D026A7-5304-4989-B4A1-29F6C370965C}" destId="{AF5194C5-6F41-435A-AA68-3776A7DA389A}" srcOrd="3" destOrd="0" presId="urn:microsoft.com/office/officeart/2024/3/layout/verticalVisualTextBlock1"/>
    <dgm:cxn modelId="{52ED9216-98C8-4D82-B620-0F0058E63363}" type="presParOf" srcId="{79D026A7-5304-4989-B4A1-29F6C370965C}" destId="{90FDD835-42AC-426A-89CE-D17BE9329D28}" srcOrd="4" destOrd="0" presId="urn:microsoft.com/office/officeart/2024/3/layout/verticalVisualTextBlock1"/>
    <dgm:cxn modelId="{F5BD8357-E814-4BA4-9C54-5A3003772A86}" type="presParOf" srcId="{90FDD835-42AC-426A-89CE-D17BE9329D28}" destId="{19138655-4B91-4BA1-BAB8-A0E20D62B79F}" srcOrd="0" destOrd="0" presId="urn:microsoft.com/office/officeart/2024/3/layout/verticalVisualTextBlock1"/>
    <dgm:cxn modelId="{B1B73A71-379A-4BD4-92B4-9CFDE06CB695}" type="presParOf" srcId="{90FDD835-42AC-426A-89CE-D17BE9329D28}" destId="{2C61F345-2111-4A87-8A4C-2051A9373E3F}" srcOrd="1" destOrd="0" presId="urn:microsoft.com/office/officeart/2024/3/layout/verticalVisualTextBlock1"/>
    <dgm:cxn modelId="{85FDD7DA-18C7-475B-9089-E8E99B1C74B3}" type="presParOf" srcId="{90FDD835-42AC-426A-89CE-D17BE9329D28}" destId="{69805495-45E8-4020-9F82-4819C3E0A81F}"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4D07CF-1CEA-4472-915F-3B6B8EEE51CD}"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fr-FR"/>
        </a:p>
      </dgm:t>
    </dgm:pt>
    <dgm:pt modelId="{F31F1AF0-BDCB-40BC-A60F-D652F7D0F7EA}">
      <dgm:prSet/>
      <dgm:spPr/>
      <dgm:t>
        <a:bodyPr/>
        <a:lstStyle/>
        <a:p>
          <a:pPr>
            <a:lnSpc>
              <a:spcPct val="100000"/>
            </a:lnSpc>
            <a:defRPr b="1"/>
          </a:pPr>
          <a:r>
            <a:rPr lang="fr-FR"/>
            <a:t>Renforcement de la confiance</a:t>
          </a:r>
        </a:p>
      </dgm:t>
    </dgm:pt>
    <dgm:pt modelId="{5E0EAA54-F4EC-4C6E-BB3A-55A247C1A038}" type="parTrans" cxnId="{14B38AD6-DC86-45BF-AA65-90973F6E8C00}">
      <dgm:prSet/>
      <dgm:spPr/>
      <dgm:t>
        <a:bodyPr/>
        <a:lstStyle/>
        <a:p>
          <a:endParaRPr lang="fr-FR"/>
        </a:p>
      </dgm:t>
    </dgm:pt>
    <dgm:pt modelId="{A76DADA5-8AE2-4267-A5FB-F33C104C6FCC}" type="sibTrans" cxnId="{14B38AD6-DC86-45BF-AA65-90973F6E8C00}">
      <dgm:prSet/>
      <dgm:spPr/>
      <dgm:t>
        <a:bodyPr/>
        <a:lstStyle/>
        <a:p>
          <a:pPr>
            <a:lnSpc>
              <a:spcPct val="100000"/>
            </a:lnSpc>
            <a:defRPr b="1"/>
          </a:pPr>
          <a:endParaRPr lang="fr-FR"/>
        </a:p>
      </dgm:t>
    </dgm:pt>
    <dgm:pt modelId="{9B84287C-32CD-4CE5-AF47-566EC7B5E838}">
      <dgm:prSet custT="1"/>
      <dgm:spPr/>
      <dgm:t>
        <a:bodyPr/>
        <a:lstStyle/>
        <a:p>
          <a:pPr>
            <a:lnSpc>
              <a:spcPct val="100000"/>
            </a:lnSpc>
          </a:pPr>
          <a:r>
            <a:rPr lang="fr-FR" sz="1800" dirty="0"/>
            <a:t>Les signaux non verbaux, tels que le contact visuel, jouent un rôle crucial dans l'établissement de la confiance entre les individus.</a:t>
          </a:r>
        </a:p>
      </dgm:t>
    </dgm:pt>
    <dgm:pt modelId="{3AA68883-52D5-4E6A-A808-D588975B1C41}" type="parTrans" cxnId="{693170CB-55FE-412C-A5DA-BAB4EBD066C8}">
      <dgm:prSet/>
      <dgm:spPr/>
      <dgm:t>
        <a:bodyPr/>
        <a:lstStyle/>
        <a:p>
          <a:endParaRPr lang="fr-FR"/>
        </a:p>
      </dgm:t>
    </dgm:pt>
    <dgm:pt modelId="{3098EFEA-1576-41CB-A69E-057625937E12}" type="sibTrans" cxnId="{693170CB-55FE-412C-A5DA-BAB4EBD066C8}">
      <dgm:prSet/>
      <dgm:spPr/>
      <dgm:t>
        <a:bodyPr/>
        <a:lstStyle/>
        <a:p>
          <a:endParaRPr lang="fr-FR"/>
        </a:p>
      </dgm:t>
    </dgm:pt>
    <dgm:pt modelId="{DBCD75A4-8E70-4902-AAD6-736754D69726}">
      <dgm:prSet/>
      <dgm:spPr/>
      <dgm:t>
        <a:bodyPr/>
        <a:lstStyle/>
        <a:p>
          <a:pPr>
            <a:lnSpc>
              <a:spcPct val="100000"/>
            </a:lnSpc>
            <a:defRPr b="1"/>
          </a:pPr>
          <a:r>
            <a:rPr lang="fr-FR"/>
            <a:t>Importance de l'empathie</a:t>
          </a:r>
        </a:p>
      </dgm:t>
    </dgm:pt>
    <dgm:pt modelId="{AA91BDA2-5BFA-4781-890C-49056335CF2A}" type="parTrans" cxnId="{63BF375C-7315-4EA6-AC5C-3EE5DAF7921F}">
      <dgm:prSet/>
      <dgm:spPr/>
      <dgm:t>
        <a:bodyPr/>
        <a:lstStyle/>
        <a:p>
          <a:endParaRPr lang="fr-FR"/>
        </a:p>
      </dgm:t>
    </dgm:pt>
    <dgm:pt modelId="{6011472A-C7B9-418D-9571-38A1FFD77BA1}" type="sibTrans" cxnId="{63BF375C-7315-4EA6-AC5C-3EE5DAF7921F}">
      <dgm:prSet/>
      <dgm:spPr/>
      <dgm:t>
        <a:bodyPr/>
        <a:lstStyle/>
        <a:p>
          <a:pPr>
            <a:lnSpc>
              <a:spcPct val="100000"/>
            </a:lnSpc>
            <a:defRPr b="1"/>
          </a:pPr>
          <a:endParaRPr lang="fr-FR"/>
        </a:p>
      </dgm:t>
    </dgm:pt>
    <dgm:pt modelId="{0E6E67AD-ADD4-423B-87E5-5FF4A28CE4A3}">
      <dgm:prSet custT="1"/>
      <dgm:spPr/>
      <dgm:t>
        <a:bodyPr/>
        <a:lstStyle/>
        <a:p>
          <a:pPr>
            <a:lnSpc>
              <a:spcPct val="100000"/>
            </a:lnSpc>
          </a:pPr>
          <a:r>
            <a:rPr lang="fr-FR" sz="1800" dirty="0"/>
            <a:t>L'empathie peut être renforcée par des expressions faciales congruentes, rendant l'interaction plus authentique et significative.</a:t>
          </a:r>
        </a:p>
      </dgm:t>
    </dgm:pt>
    <dgm:pt modelId="{09487824-EAC0-434F-BDB4-6451605B6E56}" type="parTrans" cxnId="{3ED9EEC7-ABB7-4C82-A0FF-82B0064BB67A}">
      <dgm:prSet/>
      <dgm:spPr/>
      <dgm:t>
        <a:bodyPr/>
        <a:lstStyle/>
        <a:p>
          <a:endParaRPr lang="fr-FR"/>
        </a:p>
      </dgm:t>
    </dgm:pt>
    <dgm:pt modelId="{5C9A972A-6961-4BEE-A936-7B1FDE617824}" type="sibTrans" cxnId="{3ED9EEC7-ABB7-4C82-A0FF-82B0064BB67A}">
      <dgm:prSet/>
      <dgm:spPr/>
      <dgm:t>
        <a:bodyPr/>
        <a:lstStyle/>
        <a:p>
          <a:endParaRPr lang="fr-FR"/>
        </a:p>
      </dgm:t>
    </dgm:pt>
    <dgm:pt modelId="{4E7C14FE-FE95-48C8-8DAC-90EB1363B0E6}">
      <dgm:prSet/>
      <dgm:spPr/>
      <dgm:t>
        <a:bodyPr/>
        <a:lstStyle/>
        <a:p>
          <a:pPr>
            <a:lnSpc>
              <a:spcPct val="100000"/>
            </a:lnSpc>
            <a:defRPr b="1"/>
          </a:pPr>
          <a:r>
            <a:rPr lang="fr-FR"/>
            <a:t>Communication efficace</a:t>
          </a:r>
        </a:p>
      </dgm:t>
    </dgm:pt>
    <dgm:pt modelId="{3AE7F25B-4A87-41CB-920E-11077C6C780C}" type="parTrans" cxnId="{E9BBB965-214E-4218-A2F7-28D7389B0261}">
      <dgm:prSet/>
      <dgm:spPr/>
      <dgm:t>
        <a:bodyPr/>
        <a:lstStyle/>
        <a:p>
          <a:endParaRPr lang="fr-FR"/>
        </a:p>
      </dgm:t>
    </dgm:pt>
    <dgm:pt modelId="{7E0BDF4C-E937-4458-B57F-B88408FDAF31}" type="sibTrans" cxnId="{E9BBB965-214E-4218-A2F7-28D7389B0261}">
      <dgm:prSet/>
      <dgm:spPr/>
      <dgm:t>
        <a:bodyPr/>
        <a:lstStyle/>
        <a:p>
          <a:endParaRPr lang="fr-FR"/>
        </a:p>
      </dgm:t>
    </dgm:pt>
    <dgm:pt modelId="{6F77076A-5D76-43D8-86AF-F53C2F6E222E}">
      <dgm:prSet custT="1"/>
      <dgm:spPr/>
      <dgm:t>
        <a:bodyPr/>
        <a:lstStyle/>
        <a:p>
          <a:pPr>
            <a:lnSpc>
              <a:spcPct val="100000"/>
            </a:lnSpc>
          </a:pPr>
          <a:r>
            <a:rPr lang="fr-FR" sz="1800" dirty="0"/>
            <a:t>Un bon usage des signaux non verbaux peut améliorer considérablement l'efficacité de la communication entre les personnes.</a:t>
          </a:r>
        </a:p>
      </dgm:t>
    </dgm:pt>
    <dgm:pt modelId="{A2B9707E-180D-4947-8DE1-DB6144F09074}" type="parTrans" cxnId="{BE5ADDF0-5D7C-41FF-9D12-8508C3DBE083}">
      <dgm:prSet/>
      <dgm:spPr/>
      <dgm:t>
        <a:bodyPr/>
        <a:lstStyle/>
        <a:p>
          <a:endParaRPr lang="fr-FR"/>
        </a:p>
      </dgm:t>
    </dgm:pt>
    <dgm:pt modelId="{294A3E90-FB07-4775-B5C5-BF4DABBB66FF}" type="sibTrans" cxnId="{BE5ADDF0-5D7C-41FF-9D12-8508C3DBE083}">
      <dgm:prSet/>
      <dgm:spPr/>
      <dgm:t>
        <a:bodyPr/>
        <a:lstStyle/>
        <a:p>
          <a:endParaRPr lang="fr-FR"/>
        </a:p>
      </dgm:t>
    </dgm:pt>
    <dgm:pt modelId="{7C00E5C5-3196-42BA-8B9A-ECA7CDB4E6D7}" type="pres">
      <dgm:prSet presAssocID="{C84D07CF-1CEA-4472-915F-3B6B8EEE51CD}" presName="Root" presStyleCnt="0">
        <dgm:presLayoutVars>
          <dgm:dir/>
          <dgm:resizeHandles val="exact"/>
        </dgm:presLayoutVars>
      </dgm:prSet>
      <dgm:spPr/>
    </dgm:pt>
    <dgm:pt modelId="{75A4C520-22B0-47F3-A313-D0E3F2273E99}" type="pres">
      <dgm:prSet presAssocID="{F31F1AF0-BDCB-40BC-A60F-D652F7D0F7EA}" presName="Composite" presStyleCnt="0"/>
      <dgm:spPr/>
    </dgm:pt>
    <dgm:pt modelId="{74EC9BC6-F88D-4EFA-A646-4B077E21CA5B}" type="pres">
      <dgm:prSet presAssocID="{F31F1AF0-BDCB-40BC-A60F-D652F7D0F7EA}"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6877" r="6369" b="-7"/>
          <a:stretch/>
        </a:blipFill>
      </dgm:spPr>
      <dgm:extLst>
        <a:ext uri="{E40237B7-FDA0-4F09-8148-C483321AD2D9}">
          <dgm14:cNvPr xmlns:dgm14="http://schemas.microsoft.com/office/drawing/2010/diagram" id="0" name="" descr="Femme souriante près de la fenêtre du bureau"/>
        </a:ext>
      </dgm:extLst>
    </dgm:pt>
    <dgm:pt modelId="{38434FE3-B466-4AA1-8478-17ED260C1118}" type="pres">
      <dgm:prSet presAssocID="{F31F1AF0-BDCB-40BC-A60F-D652F7D0F7EA}" presName="Subtitle" presStyleLbl="revTx" presStyleIdx="0" presStyleCnt="6">
        <dgm:presLayoutVars>
          <dgm:chMax val="0"/>
          <dgm:bulletEnabled/>
        </dgm:presLayoutVars>
      </dgm:prSet>
      <dgm:spPr/>
    </dgm:pt>
    <dgm:pt modelId="{4C7E01F6-49C8-4FEF-AF66-DB3AE7D0682E}" type="pres">
      <dgm:prSet presAssocID="{F31F1AF0-BDCB-40BC-A60F-D652F7D0F7EA}" presName="Description" presStyleLbl="revTx" presStyleIdx="1" presStyleCnt="6">
        <dgm:presLayoutVars>
          <dgm:bulletEnabled/>
        </dgm:presLayoutVars>
      </dgm:prSet>
      <dgm:spPr/>
    </dgm:pt>
    <dgm:pt modelId="{05379E0E-6771-4376-BDCA-A1BB80C8C8DE}" type="pres">
      <dgm:prSet presAssocID="{A76DADA5-8AE2-4267-A5FB-F33C104C6FCC}" presName="sibTrans" presStyleLbl="sibTrans2D1" presStyleIdx="0" presStyleCnt="0"/>
      <dgm:spPr/>
    </dgm:pt>
    <dgm:pt modelId="{43B2BFAA-EDF8-420E-9AA8-1F8F46498DB8}" type="pres">
      <dgm:prSet presAssocID="{DBCD75A4-8E70-4902-AAD6-736754D69726}" presName="Composite" presStyleCnt="0"/>
      <dgm:spPr/>
    </dgm:pt>
    <dgm:pt modelId="{0B45170A-CD30-4A4A-8AF1-7608A92B4267}" type="pres">
      <dgm:prSet presAssocID="{DBCD75A4-8E70-4902-AAD6-736754D69726}"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4001" r="29245" b="-7"/>
          <a:stretch/>
        </a:blipFill>
      </dgm:spPr>
      <dgm:extLst>
        <a:ext uri="{E40237B7-FDA0-4F09-8148-C483321AD2D9}">
          <dgm14:cNvPr xmlns:dgm14="http://schemas.microsoft.com/office/drawing/2010/diagram" id="0" name="" descr="Un garçon de cinq ans travaillant avec un psychologue lors de la séance de psychothérapie."/>
        </a:ext>
      </dgm:extLst>
    </dgm:pt>
    <dgm:pt modelId="{E58357E0-FFB4-468F-BE0A-D1296FB61A14}" type="pres">
      <dgm:prSet presAssocID="{DBCD75A4-8E70-4902-AAD6-736754D69726}" presName="Subtitle" presStyleLbl="revTx" presStyleIdx="2" presStyleCnt="6">
        <dgm:presLayoutVars>
          <dgm:chMax val="0"/>
          <dgm:bulletEnabled/>
        </dgm:presLayoutVars>
      </dgm:prSet>
      <dgm:spPr/>
    </dgm:pt>
    <dgm:pt modelId="{D3B244AF-01CE-4B77-ADBF-4B99E88FF88A}" type="pres">
      <dgm:prSet presAssocID="{DBCD75A4-8E70-4902-AAD6-736754D69726}" presName="Description" presStyleLbl="revTx" presStyleIdx="3" presStyleCnt="6">
        <dgm:presLayoutVars>
          <dgm:bulletEnabled/>
        </dgm:presLayoutVars>
      </dgm:prSet>
      <dgm:spPr/>
    </dgm:pt>
    <dgm:pt modelId="{138D6DB0-23F9-4C98-B7E3-34D5E538BB71}" type="pres">
      <dgm:prSet presAssocID="{6011472A-C7B9-418D-9571-38A1FFD77BA1}" presName="sibTrans" presStyleLbl="sibTrans2D1" presStyleIdx="0" presStyleCnt="0"/>
      <dgm:spPr/>
    </dgm:pt>
    <dgm:pt modelId="{25A51697-4C4F-469F-89B6-95F767CA807B}" type="pres">
      <dgm:prSet presAssocID="{4E7C14FE-FE95-48C8-8DAC-90EB1363B0E6}" presName="Composite" presStyleCnt="0"/>
      <dgm:spPr/>
    </dgm:pt>
    <dgm:pt modelId="{EC02E887-FAD3-4B89-B8AF-892B3E03D4EC}" type="pres">
      <dgm:prSet presAssocID="{4E7C14FE-FE95-48C8-8DAC-90EB1363B0E6}"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 r="-5" b="-4"/>
          <a:stretch/>
        </a:blipFill>
      </dgm:spPr>
      <dgm:extLst>
        <a:ext uri="{E40237B7-FDA0-4F09-8148-C483321AD2D9}">
          <dgm14:cNvPr xmlns:dgm14="http://schemas.microsoft.com/office/drawing/2010/diagram" id="0" name="" descr="Neuf portraits carrés du même homme avec des expressions faciales différentes."/>
        </a:ext>
      </dgm:extLst>
    </dgm:pt>
    <dgm:pt modelId="{541D30EF-A131-4BB7-BEA6-13E4B797590C}" type="pres">
      <dgm:prSet presAssocID="{4E7C14FE-FE95-48C8-8DAC-90EB1363B0E6}" presName="Subtitle" presStyleLbl="revTx" presStyleIdx="4" presStyleCnt="6">
        <dgm:presLayoutVars>
          <dgm:chMax val="0"/>
          <dgm:bulletEnabled/>
        </dgm:presLayoutVars>
      </dgm:prSet>
      <dgm:spPr/>
    </dgm:pt>
    <dgm:pt modelId="{0094E450-E5C4-4549-8440-FEC1DF85CD95}" type="pres">
      <dgm:prSet presAssocID="{4E7C14FE-FE95-48C8-8DAC-90EB1363B0E6}" presName="Description" presStyleLbl="revTx" presStyleIdx="5" presStyleCnt="6">
        <dgm:presLayoutVars>
          <dgm:bulletEnabled/>
        </dgm:presLayoutVars>
      </dgm:prSet>
      <dgm:spPr/>
    </dgm:pt>
  </dgm:ptLst>
  <dgm:cxnLst>
    <dgm:cxn modelId="{787ABE1F-F934-4E70-B258-550F386B3D4E}" type="presOf" srcId="{6011472A-C7B9-418D-9571-38A1FFD77BA1}" destId="{138D6DB0-23F9-4C98-B7E3-34D5E538BB71}" srcOrd="0" destOrd="0" presId="urn:microsoft.com/office/officeart/2024/3/layout/verticalVisualTextBlock1"/>
    <dgm:cxn modelId="{2550F12E-5A45-4389-9F9E-F866E7A59F81}" type="presOf" srcId="{F31F1AF0-BDCB-40BC-A60F-D652F7D0F7EA}" destId="{38434FE3-B466-4AA1-8478-17ED260C1118}" srcOrd="0" destOrd="0" presId="urn:microsoft.com/office/officeart/2024/3/layout/verticalVisualTextBlock1"/>
    <dgm:cxn modelId="{94A36F36-14AB-4038-8498-66358FE8856D}" type="presOf" srcId="{6F77076A-5D76-43D8-86AF-F53C2F6E222E}" destId="{0094E450-E5C4-4549-8440-FEC1DF85CD95}" srcOrd="0" destOrd="0" presId="urn:microsoft.com/office/officeart/2024/3/layout/verticalVisualTextBlock1"/>
    <dgm:cxn modelId="{BA3F373B-9328-4720-A71D-C806205CC045}" type="presOf" srcId="{9B84287C-32CD-4CE5-AF47-566EC7B5E838}" destId="{4C7E01F6-49C8-4FEF-AF66-DB3AE7D0682E}" srcOrd="0" destOrd="0" presId="urn:microsoft.com/office/officeart/2024/3/layout/verticalVisualTextBlock1"/>
    <dgm:cxn modelId="{63BF375C-7315-4EA6-AC5C-3EE5DAF7921F}" srcId="{C84D07CF-1CEA-4472-915F-3B6B8EEE51CD}" destId="{DBCD75A4-8E70-4902-AAD6-736754D69726}" srcOrd="1" destOrd="0" parTransId="{AA91BDA2-5BFA-4781-890C-49056335CF2A}" sibTransId="{6011472A-C7B9-418D-9571-38A1FFD77BA1}"/>
    <dgm:cxn modelId="{28BED364-DE5F-4972-B749-40D6346F1C35}" type="presOf" srcId="{0E6E67AD-ADD4-423B-87E5-5FF4A28CE4A3}" destId="{D3B244AF-01CE-4B77-ADBF-4B99E88FF88A}" srcOrd="0" destOrd="0" presId="urn:microsoft.com/office/officeart/2024/3/layout/verticalVisualTextBlock1"/>
    <dgm:cxn modelId="{E9BBB965-214E-4218-A2F7-28D7389B0261}" srcId="{C84D07CF-1CEA-4472-915F-3B6B8EEE51CD}" destId="{4E7C14FE-FE95-48C8-8DAC-90EB1363B0E6}" srcOrd="2" destOrd="0" parTransId="{3AE7F25B-4A87-41CB-920E-11077C6C780C}" sibTransId="{7E0BDF4C-E937-4458-B57F-B88408FDAF31}"/>
    <dgm:cxn modelId="{4F651A7F-30BE-4A13-8DB9-5C1FE62C6C92}" type="presOf" srcId="{C84D07CF-1CEA-4472-915F-3B6B8EEE51CD}" destId="{7C00E5C5-3196-42BA-8B9A-ECA7CDB4E6D7}" srcOrd="0" destOrd="0" presId="urn:microsoft.com/office/officeart/2024/3/layout/verticalVisualTextBlock1"/>
    <dgm:cxn modelId="{D3BA5790-ACD9-4976-8D42-8A90FA41F1AB}" type="presOf" srcId="{A76DADA5-8AE2-4267-A5FB-F33C104C6FCC}" destId="{05379E0E-6771-4376-BDCA-A1BB80C8C8DE}" srcOrd="0" destOrd="0" presId="urn:microsoft.com/office/officeart/2024/3/layout/verticalVisualTextBlock1"/>
    <dgm:cxn modelId="{CE9551BF-1B76-4C34-A506-48E318616E35}" type="presOf" srcId="{DBCD75A4-8E70-4902-AAD6-736754D69726}" destId="{E58357E0-FFB4-468F-BE0A-D1296FB61A14}" srcOrd="0" destOrd="0" presId="urn:microsoft.com/office/officeart/2024/3/layout/verticalVisualTextBlock1"/>
    <dgm:cxn modelId="{3ED9EEC7-ABB7-4C82-A0FF-82B0064BB67A}" srcId="{DBCD75A4-8E70-4902-AAD6-736754D69726}" destId="{0E6E67AD-ADD4-423B-87E5-5FF4A28CE4A3}" srcOrd="0" destOrd="0" parTransId="{09487824-EAC0-434F-BDB4-6451605B6E56}" sibTransId="{5C9A972A-6961-4BEE-A936-7B1FDE617824}"/>
    <dgm:cxn modelId="{693170CB-55FE-412C-A5DA-BAB4EBD066C8}" srcId="{F31F1AF0-BDCB-40BC-A60F-D652F7D0F7EA}" destId="{9B84287C-32CD-4CE5-AF47-566EC7B5E838}" srcOrd="0" destOrd="0" parTransId="{3AA68883-52D5-4E6A-A808-D588975B1C41}" sibTransId="{3098EFEA-1576-41CB-A69E-057625937E12}"/>
    <dgm:cxn modelId="{29E494D0-7196-40B4-8B13-D41F04F5AD6B}" type="presOf" srcId="{4E7C14FE-FE95-48C8-8DAC-90EB1363B0E6}" destId="{541D30EF-A131-4BB7-BEA6-13E4B797590C}" srcOrd="0" destOrd="0" presId="urn:microsoft.com/office/officeart/2024/3/layout/verticalVisualTextBlock1"/>
    <dgm:cxn modelId="{14B38AD6-DC86-45BF-AA65-90973F6E8C00}" srcId="{C84D07CF-1CEA-4472-915F-3B6B8EEE51CD}" destId="{F31F1AF0-BDCB-40BC-A60F-D652F7D0F7EA}" srcOrd="0" destOrd="0" parTransId="{5E0EAA54-F4EC-4C6E-BB3A-55A247C1A038}" sibTransId="{A76DADA5-8AE2-4267-A5FB-F33C104C6FCC}"/>
    <dgm:cxn modelId="{BE5ADDF0-5D7C-41FF-9D12-8508C3DBE083}" srcId="{4E7C14FE-FE95-48C8-8DAC-90EB1363B0E6}" destId="{6F77076A-5D76-43D8-86AF-F53C2F6E222E}" srcOrd="0" destOrd="0" parTransId="{A2B9707E-180D-4947-8DE1-DB6144F09074}" sibTransId="{294A3E90-FB07-4775-B5C5-BF4DABBB66FF}"/>
    <dgm:cxn modelId="{FAF40EB8-7BBF-4E15-8CEE-C190329ABEA7}" type="presParOf" srcId="{7C00E5C5-3196-42BA-8B9A-ECA7CDB4E6D7}" destId="{75A4C520-22B0-47F3-A313-D0E3F2273E99}" srcOrd="0" destOrd="0" presId="urn:microsoft.com/office/officeart/2024/3/layout/verticalVisualTextBlock1"/>
    <dgm:cxn modelId="{0677FD03-F2EB-4BF7-BD32-C2362452C6D7}" type="presParOf" srcId="{75A4C520-22B0-47F3-A313-D0E3F2273E99}" destId="{74EC9BC6-F88D-4EFA-A646-4B077E21CA5B}" srcOrd="0" destOrd="0" presId="urn:microsoft.com/office/officeart/2024/3/layout/verticalVisualTextBlock1"/>
    <dgm:cxn modelId="{D3DD5F6B-9349-449F-ACAA-6D541CEE0445}" type="presParOf" srcId="{75A4C520-22B0-47F3-A313-D0E3F2273E99}" destId="{38434FE3-B466-4AA1-8478-17ED260C1118}" srcOrd="1" destOrd="0" presId="urn:microsoft.com/office/officeart/2024/3/layout/verticalVisualTextBlock1"/>
    <dgm:cxn modelId="{9D85D31A-655C-49F4-98A7-859B275C3314}" type="presParOf" srcId="{75A4C520-22B0-47F3-A313-D0E3F2273E99}" destId="{4C7E01F6-49C8-4FEF-AF66-DB3AE7D0682E}" srcOrd="2" destOrd="0" presId="urn:microsoft.com/office/officeart/2024/3/layout/verticalVisualTextBlock1"/>
    <dgm:cxn modelId="{7672AE5D-0FE0-4F59-8507-AFC709C1FEA1}" type="presParOf" srcId="{7C00E5C5-3196-42BA-8B9A-ECA7CDB4E6D7}" destId="{05379E0E-6771-4376-BDCA-A1BB80C8C8DE}" srcOrd="1" destOrd="0" presId="urn:microsoft.com/office/officeart/2024/3/layout/verticalVisualTextBlock1"/>
    <dgm:cxn modelId="{BE5734CC-5AE5-46CE-B149-2603FC6E39BC}" type="presParOf" srcId="{7C00E5C5-3196-42BA-8B9A-ECA7CDB4E6D7}" destId="{43B2BFAA-EDF8-420E-9AA8-1F8F46498DB8}" srcOrd="2" destOrd="0" presId="urn:microsoft.com/office/officeart/2024/3/layout/verticalVisualTextBlock1"/>
    <dgm:cxn modelId="{3F6D0930-DF6C-44AB-88E6-04092B1182E9}" type="presParOf" srcId="{43B2BFAA-EDF8-420E-9AA8-1F8F46498DB8}" destId="{0B45170A-CD30-4A4A-8AF1-7608A92B4267}" srcOrd="0" destOrd="0" presId="urn:microsoft.com/office/officeart/2024/3/layout/verticalVisualTextBlock1"/>
    <dgm:cxn modelId="{268D0A79-471D-4FC3-BBE8-4FB02146A4CF}" type="presParOf" srcId="{43B2BFAA-EDF8-420E-9AA8-1F8F46498DB8}" destId="{E58357E0-FFB4-468F-BE0A-D1296FB61A14}" srcOrd="1" destOrd="0" presId="urn:microsoft.com/office/officeart/2024/3/layout/verticalVisualTextBlock1"/>
    <dgm:cxn modelId="{2EF1192A-D84E-4464-960C-4DC3214E4424}" type="presParOf" srcId="{43B2BFAA-EDF8-420E-9AA8-1F8F46498DB8}" destId="{D3B244AF-01CE-4B77-ADBF-4B99E88FF88A}" srcOrd="2" destOrd="0" presId="urn:microsoft.com/office/officeart/2024/3/layout/verticalVisualTextBlock1"/>
    <dgm:cxn modelId="{D847F3EA-BE2A-4734-A5C1-EFF47BEA6EA5}" type="presParOf" srcId="{7C00E5C5-3196-42BA-8B9A-ECA7CDB4E6D7}" destId="{138D6DB0-23F9-4C98-B7E3-34D5E538BB71}" srcOrd="3" destOrd="0" presId="urn:microsoft.com/office/officeart/2024/3/layout/verticalVisualTextBlock1"/>
    <dgm:cxn modelId="{A6DCAF3D-531B-40ED-BE3B-2311823CC7FE}" type="presParOf" srcId="{7C00E5C5-3196-42BA-8B9A-ECA7CDB4E6D7}" destId="{25A51697-4C4F-469F-89B6-95F767CA807B}" srcOrd="4" destOrd="0" presId="urn:microsoft.com/office/officeart/2024/3/layout/verticalVisualTextBlock1"/>
    <dgm:cxn modelId="{A089D5A0-5BD4-4FD2-B521-B472EBFEF109}" type="presParOf" srcId="{25A51697-4C4F-469F-89B6-95F767CA807B}" destId="{EC02E887-FAD3-4B89-B8AF-892B3E03D4EC}" srcOrd="0" destOrd="0" presId="urn:microsoft.com/office/officeart/2024/3/layout/verticalVisualTextBlock1"/>
    <dgm:cxn modelId="{C3389FB7-330B-4BFA-BA8E-9D926C74FD2F}" type="presParOf" srcId="{25A51697-4C4F-469F-89B6-95F767CA807B}" destId="{541D30EF-A131-4BB7-BEA6-13E4B797590C}" srcOrd="1" destOrd="0" presId="urn:microsoft.com/office/officeart/2024/3/layout/verticalVisualTextBlock1"/>
    <dgm:cxn modelId="{DA4B62D4-EEA5-4ED4-8515-B0EC238DF2A4}" type="presParOf" srcId="{25A51697-4C4F-469F-89B6-95F767CA807B}" destId="{0094E450-E5C4-4549-8440-FEC1DF85CD9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F15BE-8202-43B6-8891-AC82B4F854B7}">
      <dsp:nvSpPr>
        <dsp:cNvPr id="0" name=""/>
        <dsp:cNvSpPr/>
      </dsp:nvSpPr>
      <dsp:spPr>
        <a:xfrm>
          <a:off x="0" y="0"/>
          <a:ext cx="1252848" cy="125284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7467" r="14289" b="7"/>
          <a:stretch/>
        </a:blipFill>
        <a:ln>
          <a:noFill/>
        </a:ln>
        <a:effectLst/>
      </dsp:spPr>
      <dsp:style>
        <a:lnRef idx="0">
          <a:scrgbClr r="0" g="0" b="0"/>
        </a:lnRef>
        <a:fillRef idx="3">
          <a:scrgbClr r="0" g="0" b="0"/>
        </a:fillRef>
        <a:effectRef idx="2">
          <a:scrgbClr r="0" g="0" b="0"/>
        </a:effectRef>
        <a:fontRef idx="minor">
          <a:schemeClr val="lt1"/>
        </a:fontRef>
      </dsp:style>
    </dsp:sp>
    <dsp:sp modelId="{ABA43F82-F3D2-4D84-9476-7775C60DA5E7}">
      <dsp:nvSpPr>
        <dsp:cNvPr id="0" name=""/>
        <dsp:cNvSpPr/>
      </dsp:nvSpPr>
      <dsp:spPr>
        <a:xfrm>
          <a:off x="1432848" y="0"/>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dirty="0"/>
            <a:t>Origines de l'étude</a:t>
          </a:r>
        </a:p>
      </dsp:txBody>
      <dsp:txXfrm>
        <a:off x="1432848" y="0"/>
        <a:ext cx="8448044" cy="328655"/>
      </dsp:txXfrm>
    </dsp:sp>
    <dsp:sp modelId="{C6B1AB5B-39FB-4706-83F6-258A0B69D115}">
      <dsp:nvSpPr>
        <dsp:cNvPr id="0" name=""/>
        <dsp:cNvSpPr/>
      </dsp:nvSpPr>
      <dsp:spPr>
        <a:xfrm>
          <a:off x="1432848" y="328655"/>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L'étude de la communication non verbale remonte à des siècles, avec des premières explorations par des chercheurs comme Charles Darwin.</a:t>
          </a:r>
        </a:p>
      </dsp:txBody>
      <dsp:txXfrm>
        <a:off x="1432848" y="328655"/>
        <a:ext cx="8448044" cy="924192"/>
      </dsp:txXfrm>
    </dsp:sp>
    <dsp:sp modelId="{831F0994-5095-46B9-B021-3306BE1EE051}">
      <dsp:nvSpPr>
        <dsp:cNvPr id="0" name=""/>
        <dsp:cNvSpPr/>
      </dsp:nvSpPr>
      <dsp:spPr>
        <a:xfrm>
          <a:off x="0" y="1353076"/>
          <a:ext cx="1252848" cy="125284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4" b="-4"/>
          <a:stretch/>
        </a:blipFill>
        <a:ln>
          <a:noFill/>
        </a:ln>
        <a:effectLst/>
      </dsp:spPr>
      <dsp:style>
        <a:lnRef idx="0">
          <a:scrgbClr r="0" g="0" b="0"/>
        </a:lnRef>
        <a:fillRef idx="3">
          <a:scrgbClr r="0" g="0" b="0"/>
        </a:fillRef>
        <a:effectRef idx="2">
          <a:scrgbClr r="0" g="0" b="0"/>
        </a:effectRef>
        <a:fontRef idx="minor">
          <a:schemeClr val="lt1"/>
        </a:fontRef>
      </dsp:style>
    </dsp:sp>
    <dsp:sp modelId="{775481A9-C1FC-4D25-B6D5-B9A7FC4491D4}">
      <dsp:nvSpPr>
        <dsp:cNvPr id="0" name=""/>
        <dsp:cNvSpPr/>
      </dsp:nvSpPr>
      <dsp:spPr>
        <a:xfrm>
          <a:off x="1432848" y="1353076"/>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Expressions faciales</a:t>
          </a:r>
        </a:p>
      </dsp:txBody>
      <dsp:txXfrm>
        <a:off x="1432848" y="1353076"/>
        <a:ext cx="8448044" cy="328655"/>
      </dsp:txXfrm>
    </dsp:sp>
    <dsp:sp modelId="{9A2599CE-F676-4A91-A581-F0F7F712B3D0}">
      <dsp:nvSpPr>
        <dsp:cNvPr id="0" name=""/>
        <dsp:cNvSpPr/>
      </dsp:nvSpPr>
      <dsp:spPr>
        <a:xfrm>
          <a:off x="1432848" y="1681731"/>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Les expressions faciales jouent un rôle crucial dans la communication non verbale, indiquant souvent des émotions profondes et sincères.</a:t>
          </a:r>
        </a:p>
      </dsp:txBody>
      <dsp:txXfrm>
        <a:off x="1432848" y="1681731"/>
        <a:ext cx="8448044" cy="924192"/>
      </dsp:txXfrm>
    </dsp:sp>
    <dsp:sp modelId="{19138655-4B91-4BA1-BAB8-A0E20D62B79F}">
      <dsp:nvSpPr>
        <dsp:cNvPr id="0" name=""/>
        <dsp:cNvSpPr/>
      </dsp:nvSpPr>
      <dsp:spPr>
        <a:xfrm>
          <a:off x="0" y="2706152"/>
          <a:ext cx="1252848" cy="125284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33246" b="-7"/>
          <a:stretch/>
        </a:blipFill>
        <a:ln>
          <a:noFill/>
        </a:ln>
        <a:effectLst/>
      </dsp:spPr>
      <dsp:style>
        <a:lnRef idx="0">
          <a:scrgbClr r="0" g="0" b="0"/>
        </a:lnRef>
        <a:fillRef idx="3">
          <a:scrgbClr r="0" g="0" b="0"/>
        </a:fillRef>
        <a:effectRef idx="2">
          <a:scrgbClr r="0" g="0" b="0"/>
        </a:effectRef>
        <a:fontRef idx="minor">
          <a:schemeClr val="lt1"/>
        </a:fontRef>
      </dsp:style>
    </dsp:sp>
    <dsp:sp modelId="{2C61F345-2111-4A87-8A4C-2051A9373E3F}">
      <dsp:nvSpPr>
        <dsp:cNvPr id="0" name=""/>
        <dsp:cNvSpPr/>
      </dsp:nvSpPr>
      <dsp:spPr>
        <a:xfrm>
          <a:off x="1432848" y="2706152"/>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Champ d'étude moderne</a:t>
          </a:r>
        </a:p>
      </dsp:txBody>
      <dsp:txXfrm>
        <a:off x="1432848" y="2706152"/>
        <a:ext cx="8448044" cy="328655"/>
      </dsp:txXfrm>
    </dsp:sp>
    <dsp:sp modelId="{69805495-45E8-4020-9F82-4819C3E0A81F}">
      <dsp:nvSpPr>
        <dsp:cNvPr id="0" name=""/>
        <dsp:cNvSpPr/>
      </dsp:nvSpPr>
      <dsp:spPr>
        <a:xfrm>
          <a:off x="1432848" y="3034807"/>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De nos jours, la communication non verbale est un domaine d'étude reconnu et essentiel dans les sciences sociales.</a:t>
          </a:r>
        </a:p>
      </dsp:txBody>
      <dsp:txXfrm>
        <a:off x="1432848" y="3034807"/>
        <a:ext cx="8448044" cy="924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C9BC6-F88D-4EFA-A646-4B077E21CA5B}">
      <dsp:nvSpPr>
        <dsp:cNvPr id="0" name=""/>
        <dsp:cNvSpPr/>
      </dsp:nvSpPr>
      <dsp:spPr>
        <a:xfrm>
          <a:off x="0" y="0"/>
          <a:ext cx="1252848" cy="125284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6877" r="6369" b="-7"/>
          <a:stretch/>
        </a:blipFill>
        <a:ln>
          <a:noFill/>
        </a:ln>
        <a:effectLst/>
      </dsp:spPr>
      <dsp:style>
        <a:lnRef idx="0">
          <a:scrgbClr r="0" g="0" b="0"/>
        </a:lnRef>
        <a:fillRef idx="3">
          <a:scrgbClr r="0" g="0" b="0"/>
        </a:fillRef>
        <a:effectRef idx="2">
          <a:scrgbClr r="0" g="0" b="0"/>
        </a:effectRef>
        <a:fontRef idx="minor">
          <a:schemeClr val="lt1"/>
        </a:fontRef>
      </dsp:style>
    </dsp:sp>
    <dsp:sp modelId="{38434FE3-B466-4AA1-8478-17ED260C1118}">
      <dsp:nvSpPr>
        <dsp:cNvPr id="0" name=""/>
        <dsp:cNvSpPr/>
      </dsp:nvSpPr>
      <dsp:spPr>
        <a:xfrm>
          <a:off x="1432848" y="0"/>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Renforcement de la confiance</a:t>
          </a:r>
        </a:p>
      </dsp:txBody>
      <dsp:txXfrm>
        <a:off x="1432848" y="0"/>
        <a:ext cx="8448044" cy="328655"/>
      </dsp:txXfrm>
    </dsp:sp>
    <dsp:sp modelId="{4C7E01F6-49C8-4FEF-AF66-DB3AE7D0682E}">
      <dsp:nvSpPr>
        <dsp:cNvPr id="0" name=""/>
        <dsp:cNvSpPr/>
      </dsp:nvSpPr>
      <dsp:spPr>
        <a:xfrm>
          <a:off x="1432848" y="328655"/>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Les signaux non verbaux, tels que le contact visuel, jouent un rôle crucial dans l'établissement de la confiance entre les individus.</a:t>
          </a:r>
        </a:p>
      </dsp:txBody>
      <dsp:txXfrm>
        <a:off x="1432848" y="328655"/>
        <a:ext cx="8448044" cy="924192"/>
      </dsp:txXfrm>
    </dsp:sp>
    <dsp:sp modelId="{0B45170A-CD30-4A4A-8AF1-7608A92B4267}">
      <dsp:nvSpPr>
        <dsp:cNvPr id="0" name=""/>
        <dsp:cNvSpPr/>
      </dsp:nvSpPr>
      <dsp:spPr>
        <a:xfrm>
          <a:off x="0" y="1353076"/>
          <a:ext cx="1252848" cy="125284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4001" r="29245" b="-7"/>
          <a:stretch/>
        </a:blipFill>
        <a:ln>
          <a:noFill/>
        </a:ln>
        <a:effectLst/>
      </dsp:spPr>
      <dsp:style>
        <a:lnRef idx="0">
          <a:scrgbClr r="0" g="0" b="0"/>
        </a:lnRef>
        <a:fillRef idx="3">
          <a:scrgbClr r="0" g="0" b="0"/>
        </a:fillRef>
        <a:effectRef idx="2">
          <a:scrgbClr r="0" g="0" b="0"/>
        </a:effectRef>
        <a:fontRef idx="minor">
          <a:schemeClr val="lt1"/>
        </a:fontRef>
      </dsp:style>
    </dsp:sp>
    <dsp:sp modelId="{E58357E0-FFB4-468F-BE0A-D1296FB61A14}">
      <dsp:nvSpPr>
        <dsp:cNvPr id="0" name=""/>
        <dsp:cNvSpPr/>
      </dsp:nvSpPr>
      <dsp:spPr>
        <a:xfrm>
          <a:off x="1432848" y="1353076"/>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 l'empathie</a:t>
          </a:r>
        </a:p>
      </dsp:txBody>
      <dsp:txXfrm>
        <a:off x="1432848" y="1353076"/>
        <a:ext cx="8448044" cy="328655"/>
      </dsp:txXfrm>
    </dsp:sp>
    <dsp:sp modelId="{D3B244AF-01CE-4B77-ADBF-4B99E88FF88A}">
      <dsp:nvSpPr>
        <dsp:cNvPr id="0" name=""/>
        <dsp:cNvSpPr/>
      </dsp:nvSpPr>
      <dsp:spPr>
        <a:xfrm>
          <a:off x="1432848" y="1681731"/>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L'empathie peut être renforcée par des expressions faciales congruentes, rendant l'interaction plus authentique et significative.</a:t>
          </a:r>
        </a:p>
      </dsp:txBody>
      <dsp:txXfrm>
        <a:off x="1432848" y="1681731"/>
        <a:ext cx="8448044" cy="924192"/>
      </dsp:txXfrm>
    </dsp:sp>
    <dsp:sp modelId="{EC02E887-FAD3-4B89-B8AF-892B3E03D4EC}">
      <dsp:nvSpPr>
        <dsp:cNvPr id="0" name=""/>
        <dsp:cNvSpPr/>
      </dsp:nvSpPr>
      <dsp:spPr>
        <a:xfrm>
          <a:off x="0" y="2706152"/>
          <a:ext cx="1252848" cy="125284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 r="-5" b="-4"/>
          <a:stretch/>
        </a:blipFill>
        <a:ln>
          <a:noFill/>
        </a:ln>
        <a:effectLst/>
      </dsp:spPr>
      <dsp:style>
        <a:lnRef idx="0">
          <a:scrgbClr r="0" g="0" b="0"/>
        </a:lnRef>
        <a:fillRef idx="3">
          <a:scrgbClr r="0" g="0" b="0"/>
        </a:fillRef>
        <a:effectRef idx="2">
          <a:scrgbClr r="0" g="0" b="0"/>
        </a:effectRef>
        <a:fontRef idx="minor">
          <a:schemeClr val="lt1"/>
        </a:fontRef>
      </dsp:style>
    </dsp:sp>
    <dsp:sp modelId="{541D30EF-A131-4BB7-BEA6-13E4B797590C}">
      <dsp:nvSpPr>
        <dsp:cNvPr id="0" name=""/>
        <dsp:cNvSpPr/>
      </dsp:nvSpPr>
      <dsp:spPr>
        <a:xfrm>
          <a:off x="1432848" y="2706152"/>
          <a:ext cx="8448044" cy="32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Communication efficace</a:t>
          </a:r>
        </a:p>
      </dsp:txBody>
      <dsp:txXfrm>
        <a:off x="1432848" y="2706152"/>
        <a:ext cx="8448044" cy="328655"/>
      </dsp:txXfrm>
    </dsp:sp>
    <dsp:sp modelId="{0094E450-E5C4-4549-8440-FEC1DF85CD95}">
      <dsp:nvSpPr>
        <dsp:cNvPr id="0" name=""/>
        <dsp:cNvSpPr/>
      </dsp:nvSpPr>
      <dsp:spPr>
        <a:xfrm>
          <a:off x="1432848" y="3034807"/>
          <a:ext cx="8448044" cy="924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fr-FR" sz="1800" kern="1200" dirty="0"/>
            <a:t>Un bon usage des signaux non verbaux peut améliorer considérablement l'efficacité de la communication entre les personnes.</a:t>
          </a:r>
        </a:p>
      </dsp:txBody>
      <dsp:txXfrm>
        <a:off x="1432848" y="3034807"/>
        <a:ext cx="8448044" cy="924192"/>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B8BFA-25D4-4ED5-B681-4803274025AB}" type="datetimeFigureOut">
              <a:rPr lang="fr-FR" smtClean="0"/>
              <a:t>22/01/2025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90DDE-9647-416F-8CC5-CFC5CFEAC1AA}" type="slidenum">
              <a:rPr lang="fr-FR" smtClean="0"/>
              <a:t>‹N°›</a:t>
            </a:fld>
            <a:endParaRPr lang="fr-FR"/>
          </a:p>
        </p:txBody>
      </p:sp>
    </p:spTree>
    <p:extLst>
      <p:ext uri="{BB962C8B-B14F-4D97-AF65-F5344CB8AC3E}">
        <p14:creationId xmlns:p14="http://schemas.microsoft.com/office/powerpoint/2010/main" val="989459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La communication non verbale joue un rôle crucial dans nos interactions quotidiennes. Elle englobe tous les messages que nous transmettons sans mots, y compris les gestes, les expressions faciales et le langage corporel. Dans cette présentation, nous explorerons les différents aspects de la communication non verbale.
</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1</a:t>
            </a:fld>
            <a:endParaRPr lang="fr-FR"/>
          </a:p>
        </p:txBody>
      </p:sp>
    </p:spTree>
    <p:extLst>
      <p:ext uri="{BB962C8B-B14F-4D97-AF65-F5344CB8AC3E}">
        <p14:creationId xmlns:p14="http://schemas.microsoft.com/office/powerpoint/2010/main" val="807064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commencerons par définir ce qu'est la communication non verbale et examiner son évolution au fil du temps. Ensuite, nous passerons en revue les différents types de communication non verbale, tels que les gestes et les expressions faciales. Enfin, nous discuterons de son importance dans nos vies personnelles et professionnelles.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2</a:t>
            </a:fld>
            <a:endParaRPr lang="fr-FR"/>
          </a:p>
        </p:txBody>
      </p:sp>
    </p:spTree>
    <p:extLst>
      <p:ext uri="{BB962C8B-B14F-4D97-AF65-F5344CB8AC3E}">
        <p14:creationId xmlns:p14="http://schemas.microsoft.com/office/powerpoint/2010/main" val="2203086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non verbale se réfère à la transmission d'informations sans mots. Cela inclut les expressions faciales, les gestes, le ton de la voix, et même le contact visuel. Comprendre la communication non verbale est essentiel pour une interaction efficace.</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3</a:t>
            </a:fld>
            <a:endParaRPr lang="fr-FR"/>
          </a:p>
        </p:txBody>
      </p:sp>
    </p:spTree>
    <p:extLst>
      <p:ext uri="{BB962C8B-B14F-4D97-AF65-F5344CB8AC3E}">
        <p14:creationId xmlns:p14="http://schemas.microsoft.com/office/powerpoint/2010/main" val="956199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non verbale est définie comme l'ensemble des signaux et des comportements qui transmettent des significations sans utiliser de mots. Elle peut souvent transmettre des émotions plus authentiques que les mots eux-mêmes, rendant son étude cruciale.</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4</a:t>
            </a:fld>
            <a:endParaRPr lang="fr-FR"/>
          </a:p>
        </p:txBody>
      </p:sp>
    </p:spTree>
    <p:extLst>
      <p:ext uri="{BB962C8B-B14F-4D97-AF65-F5344CB8AC3E}">
        <p14:creationId xmlns:p14="http://schemas.microsoft.com/office/powerpoint/2010/main" val="2817237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L'étude de la communication non verbale remonte à des siècles. Des chercheurs comme Charles Darwin ont exploré comment les expressions faciales peuvent indiquer des émotions. Aujourd'hui, la communication non verbale est un champ d'étude reconnu et vital dans les sciences sociales.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5</a:t>
            </a:fld>
            <a:endParaRPr lang="fr-FR"/>
          </a:p>
        </p:txBody>
      </p:sp>
    </p:spTree>
    <p:extLst>
      <p:ext uri="{BB962C8B-B14F-4D97-AF65-F5344CB8AC3E}">
        <p14:creationId xmlns:p14="http://schemas.microsoft.com/office/powerpoint/2010/main" val="556293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existe plusieurs types de communication non verbale, chacun ayant son propre rôle et son importance. Nous allons examiner les gestes, les expressions faciales, et le langage corporel, qui sont tous essentiels pour comprendre les messages que nous envoyons.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6</a:t>
            </a:fld>
            <a:endParaRPr lang="fr-FR"/>
          </a:p>
        </p:txBody>
      </p:sp>
    </p:spTree>
    <p:extLst>
      <p:ext uri="{BB962C8B-B14F-4D97-AF65-F5344CB8AC3E}">
        <p14:creationId xmlns:p14="http://schemas.microsoft.com/office/powerpoint/2010/main" val="1503870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gestes sont des mouvements de la main ou du corps qui transmettent des significations. Ils peuvent varier d'une culture à l'autre. Par exemple, un pouce levé peut signifier l'approbation, tandis que dans d'autres cultures, il peut être offensant.</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7</a:t>
            </a:fld>
            <a:endParaRPr lang="fr-FR"/>
          </a:p>
        </p:txBody>
      </p:sp>
    </p:spTree>
    <p:extLst>
      <p:ext uri="{BB962C8B-B14F-4D97-AF65-F5344CB8AC3E}">
        <p14:creationId xmlns:p14="http://schemas.microsoft.com/office/powerpoint/2010/main" val="1207409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expressions faciales sont parmi les formes les plus puissantes de communication non verbale. Elles peuvent transmettre une large gamme d'émotions telles que la joie, la tristesse, la colère, et la surprise, souvent plus efficacement que les mots.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8</a:t>
            </a:fld>
            <a:endParaRPr lang="fr-FR"/>
          </a:p>
        </p:txBody>
      </p:sp>
    </p:spTree>
    <p:extLst>
      <p:ext uri="{BB962C8B-B14F-4D97-AF65-F5344CB8AC3E}">
        <p14:creationId xmlns:p14="http://schemas.microsoft.com/office/powerpoint/2010/main" val="176044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langage corporel englobe la posture, les mouvements et le contact visuel. Une posture ouverte peut indiquer la confiance, tandis qu'une posture fermée peut signaler la réticence ou le désintérêt. Analyser le langage corporel est essentiel pour comprendre les interactions sociales.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9</a:t>
            </a:fld>
            <a:endParaRPr lang="fr-FR"/>
          </a:p>
        </p:txBody>
      </p:sp>
    </p:spTree>
    <p:extLst>
      <p:ext uri="{BB962C8B-B14F-4D97-AF65-F5344CB8AC3E}">
        <p14:creationId xmlns:p14="http://schemas.microsoft.com/office/powerpoint/2010/main" val="143516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non verbale est essentielle dans nos interactions. Elle peut renforcer ou contredire les messages verbaux. Une bonne compréhension de cette forme de communication peut améliorer les relations personnelles et professionnelles.</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10</a:t>
            </a:fld>
            <a:endParaRPr lang="fr-FR"/>
          </a:p>
        </p:txBody>
      </p:sp>
    </p:spTree>
    <p:extLst>
      <p:ext uri="{BB962C8B-B14F-4D97-AF65-F5344CB8AC3E}">
        <p14:creationId xmlns:p14="http://schemas.microsoft.com/office/powerpoint/2010/main" val="545473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signaux non verbaux peuvent renforcer les relations en établissant la confiance et l'empathie. Un contact visuel approprié et des expressions faciales congruentes peuvent améliorer la connexion entre personnes, rendant la communication plus efficace.</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11</a:t>
            </a:fld>
            <a:endParaRPr lang="fr-FR"/>
          </a:p>
        </p:txBody>
      </p:sp>
    </p:spTree>
    <p:extLst>
      <p:ext uri="{BB962C8B-B14F-4D97-AF65-F5344CB8AC3E}">
        <p14:creationId xmlns:p14="http://schemas.microsoft.com/office/powerpoint/2010/main" val="3722062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le monde professionnel, la communication non verbale joue un rôle clé. Elle influence comment les collègues perçoivent et réagissent aux autres. Les leaders doivent être conscients de leur langage corporel pour réussir à communiquer efficacement.</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12</a:t>
            </a:fld>
            <a:endParaRPr lang="fr-FR"/>
          </a:p>
        </p:txBody>
      </p:sp>
    </p:spTree>
    <p:extLst>
      <p:ext uri="{BB962C8B-B14F-4D97-AF65-F5344CB8AC3E}">
        <p14:creationId xmlns:p14="http://schemas.microsoft.com/office/powerpoint/2010/main" val="79829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communication non verbale est une composante essentielle de nos interactions. En prenant conscience de ses différents aspects, nous pouvons améliorer nos compétences en communication et enrichir nos relations interpersonnelles. Soyez attentif aux signaux non verbaux pour une communication plus efficace.</a:t>
            </a:r>
          </a:p>
        </p:txBody>
      </p:sp>
      <p:sp>
        <p:nvSpPr>
          <p:cNvPr id="4" name="Espace réservé du numéro de diapositive 3"/>
          <p:cNvSpPr>
            <a:spLocks noGrp="1"/>
          </p:cNvSpPr>
          <p:nvPr>
            <p:ph type="sldNum" sz="quarter" idx="5"/>
          </p:nvPr>
        </p:nvSpPr>
        <p:spPr/>
        <p:txBody>
          <a:bodyPr/>
          <a:lstStyle/>
          <a:p>
            <a:fld id="{C26B5C61-F289-4940-B7A5-17DC0CB65E59}" type="slidenum">
              <a:rPr lang="fr-FR" smtClean="0"/>
              <a:t>13</a:t>
            </a:fld>
            <a:endParaRPr lang="fr-FR"/>
          </a:p>
        </p:txBody>
      </p:sp>
    </p:spTree>
    <p:extLst>
      <p:ext uri="{BB962C8B-B14F-4D97-AF65-F5344CB8AC3E}">
        <p14:creationId xmlns:p14="http://schemas.microsoft.com/office/powerpoint/2010/main" val="3061793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C66F4D-8439-181D-6FCB-97DBFFB99A6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F4A5B20-F10D-1C9C-A5E3-047DFF5C80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513CF39-F868-7026-4F9F-EDB83A7EE88E}"/>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5ED1105A-E8C6-5CB8-4B04-712E1FF0DBB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420C90-B442-1A72-AB38-9E92E602E225}"/>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208223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9908A-E380-B146-094F-F0DA69D3562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71CC0FF-13B0-A171-B314-0C89814017B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DD9BF5-0BCA-0371-79C2-F0E169AA3F2F}"/>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2F3F810D-E623-2D22-154D-A50CA1BEA2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E84EFB-1310-5890-DBB2-CB66FDFF3E61}"/>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13673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2BC2A-CAED-82C2-9A77-6C05C4D75C2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05521B7-A4CD-2DE5-F83E-DDF4431684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B808D1A-7268-5B30-A422-CDB077B21A50}"/>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4351AB21-2BF5-7895-675D-F6EFBC1C19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6CFD5D5-7EDB-4953-58B4-92234557DEFE}"/>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1035288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A80D9D-9BC8-0CAD-6E13-BBD2E51DCF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F9273B1-053C-0DC4-A789-D8B32EC5B10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E08B584-0CD9-0A2F-4D7A-BF786EBCFF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D3B5AD8-5322-1B90-6541-973FE19BAA1D}"/>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6" name="Espace réservé du pied de page 5">
            <a:extLst>
              <a:ext uri="{FF2B5EF4-FFF2-40B4-BE49-F238E27FC236}">
                <a16:creationId xmlns:a16="http://schemas.microsoft.com/office/drawing/2014/main" id="{0CCCC797-2847-DF0C-DBEA-8BD3252C9B4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4050B8-CD8C-D62B-8E56-ECCC2BC7733C}"/>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361903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162448-5582-16C7-8E0C-414497F343F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01580EB-CEC0-167B-6396-257E843AAD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C059084-CC56-F0AD-4787-F35F4877EE0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EDC046D-A430-7674-6CD7-E8974FCACA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69A3D8C-58F0-048B-464A-A3A52DCDA86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C2874CC-857F-0D9F-3E79-730F062C106D}"/>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8" name="Espace réservé du pied de page 7">
            <a:extLst>
              <a:ext uri="{FF2B5EF4-FFF2-40B4-BE49-F238E27FC236}">
                <a16:creationId xmlns:a16="http://schemas.microsoft.com/office/drawing/2014/main" id="{9BF903B7-AF77-E201-6271-B5F937258F2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E690443-E745-6573-8CE6-CF44E5B5E561}"/>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3291495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6B8E5-49F0-9212-18E3-E1C2661147B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4C1EDCE-2E34-7943-5DC5-866497DFEBCA}"/>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4" name="Espace réservé du pied de page 3">
            <a:extLst>
              <a:ext uri="{FF2B5EF4-FFF2-40B4-BE49-F238E27FC236}">
                <a16:creationId xmlns:a16="http://schemas.microsoft.com/office/drawing/2014/main" id="{82200EE6-B287-E9AE-A0E2-E9E1CF8D594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7D26BA5-05F9-AB8E-566F-8AB6E4FA6BD7}"/>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4261739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710D5BC-3BDD-172C-3436-A20E8645EBC1}"/>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3" name="Espace réservé du pied de page 2">
            <a:extLst>
              <a:ext uri="{FF2B5EF4-FFF2-40B4-BE49-F238E27FC236}">
                <a16:creationId xmlns:a16="http://schemas.microsoft.com/office/drawing/2014/main" id="{463B63AA-EF63-78FA-60E0-B2AD12F694F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49A785D-570E-F832-9663-23820C9E906B}"/>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776303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6EEBF2-A49E-1064-0776-A2EA7258F90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E4A8688-D738-25C8-095D-662F871C08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3CC9A14-C265-C42D-659E-F7070FA22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BC3093-1EE0-8171-82F5-F77CF1D63405}"/>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6" name="Espace réservé du pied de page 5">
            <a:extLst>
              <a:ext uri="{FF2B5EF4-FFF2-40B4-BE49-F238E27FC236}">
                <a16:creationId xmlns:a16="http://schemas.microsoft.com/office/drawing/2014/main" id="{2AF32411-ECB3-4627-B53F-21ED8CE009F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CEBDF11-EB34-56A2-C689-33AED014F5CA}"/>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611667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5F5972-9E41-02D9-082B-C0D5F8A6F7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83BDA7B-9CAE-AF50-3BCD-52CC4D5C5E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A76DFA0-73BA-B936-190C-3E418CEAD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52BA48-4D3A-231F-2471-F355C4FFE1F9}"/>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6" name="Espace réservé du pied de page 5">
            <a:extLst>
              <a:ext uri="{FF2B5EF4-FFF2-40B4-BE49-F238E27FC236}">
                <a16:creationId xmlns:a16="http://schemas.microsoft.com/office/drawing/2014/main" id="{C7E2E7DC-AF72-B969-0A6E-B5D4986F1B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9CA7CC8-7E20-08E2-4B23-69EB984C86E7}"/>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2886931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3C0729-8E7F-59BB-1ED1-DDEE1F63C15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A4B60A1-32FD-65CA-FABC-F2A0BBEA785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046D91-2699-356B-880B-B44D344474F6}"/>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1610C567-BE16-C31C-CA79-8DDF7C10C5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6EE8CE-7349-8139-C779-9354D998C8FB}"/>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1341086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F3A7F5B-1C1F-8D1E-E057-BC342924272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81EA38-3987-18A3-B068-D8116D2A822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340F94-584B-8B7D-CB65-DEDBF1622790}"/>
              </a:ext>
            </a:extLst>
          </p:cNvPr>
          <p:cNvSpPr>
            <a:spLocks noGrp="1"/>
          </p:cNvSpPr>
          <p:nvPr>
            <p:ph type="dt" sz="half" idx="10"/>
          </p:nvPr>
        </p:nvSpPr>
        <p:spPr/>
        <p:txBody>
          <a:body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10B3641B-C60C-D734-B731-88381211C2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31CA544-9580-E321-9873-4FE1BEE21E4A}"/>
              </a:ext>
            </a:extLst>
          </p:cNvPr>
          <p:cNvSpPr>
            <a:spLocks noGrp="1"/>
          </p:cNvSpPr>
          <p:nvPr>
            <p:ph type="sldNum" sz="quarter" idx="12"/>
          </p:nvPr>
        </p:nvSpPr>
        <p:spPr/>
        <p:txBody>
          <a:bodyPr/>
          <a:lstStyle/>
          <a:p>
            <a:fld id="{1DC753BC-AAA7-44E4-B2AD-52322C7B61A8}" type="slidenum">
              <a:rPr lang="fr-FR" smtClean="0"/>
              <a:t>‹N°›</a:t>
            </a:fld>
            <a:endParaRPr lang="fr-FR"/>
          </a:p>
        </p:txBody>
      </p:sp>
    </p:spTree>
    <p:extLst>
      <p:ext uri="{BB962C8B-B14F-4D97-AF65-F5344CB8AC3E}">
        <p14:creationId xmlns:p14="http://schemas.microsoft.com/office/powerpoint/2010/main" val="3032948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E1D12A3-107D-A3D9-BD76-8E0CA1E1F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DF325F6-6DA7-D61C-79B3-19C6137A6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32511C-E0E9-D913-7453-FC6B50E26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152EEA-B300-43B2-9F10-CA5735EEAFB8}" type="datetimeFigureOut">
              <a:rPr lang="fr-FR" smtClean="0"/>
              <a:t>22/01/2025</a:t>
            </a:fld>
            <a:endParaRPr lang="fr-FR"/>
          </a:p>
        </p:txBody>
      </p:sp>
      <p:sp>
        <p:nvSpPr>
          <p:cNvPr id="5" name="Espace réservé du pied de page 4">
            <a:extLst>
              <a:ext uri="{FF2B5EF4-FFF2-40B4-BE49-F238E27FC236}">
                <a16:creationId xmlns:a16="http://schemas.microsoft.com/office/drawing/2014/main" id="{B74254DB-EBF0-34E6-9C28-ACD8A97B05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D06F218-CE1B-6318-599A-6D1CC5F7B9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C753BC-AAA7-44E4-B2AD-52322C7B61A8}" type="slidenum">
              <a:rPr lang="fr-FR" smtClean="0"/>
              <a:t>‹N°›</a:t>
            </a:fld>
            <a:endParaRPr lang="fr-FR"/>
          </a:p>
        </p:txBody>
      </p:sp>
    </p:spTree>
    <p:extLst>
      <p:ext uri="{BB962C8B-B14F-4D97-AF65-F5344CB8AC3E}">
        <p14:creationId xmlns:p14="http://schemas.microsoft.com/office/powerpoint/2010/main" val="41247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1B13005-26F1-37C3-6B90-5CD3E2D42BA7}"/>
              </a:ext>
            </a:extLst>
          </p:cNvPr>
          <p:cNvSpPr>
            <a:spLocks noGrp="1"/>
          </p:cNvSpPr>
          <p:nvPr>
            <p:ph type="ctrTitle"/>
          </p:nvPr>
        </p:nvSpPr>
        <p:spPr>
          <a:xfrm>
            <a:off x="9267909" y="2023110"/>
            <a:ext cx="2469624" cy="2846070"/>
          </a:xfrm>
        </p:spPr>
        <p:txBody>
          <a:bodyPr anchor="ctr">
            <a:normAutofit/>
          </a:bodyPr>
          <a:lstStyle/>
          <a:p>
            <a:pPr algn="l"/>
            <a:r>
              <a:rPr lang="fr-FR" sz="2600"/>
              <a:t>Communication Non Verbale</a:t>
            </a:r>
          </a:p>
        </p:txBody>
      </p:sp>
      <p:sp>
        <p:nvSpPr>
          <p:cNvPr id="3" name="Sous-titre 2">
            <a:extLst>
              <a:ext uri="{FF2B5EF4-FFF2-40B4-BE49-F238E27FC236}">
                <a16:creationId xmlns:a16="http://schemas.microsoft.com/office/drawing/2014/main" id="{6E75AA6D-D163-E0E2-E3B9-C020EBB9040C}"/>
              </a:ext>
            </a:extLst>
          </p:cNvPr>
          <p:cNvSpPr>
            <a:spLocks noGrp="1"/>
          </p:cNvSpPr>
          <p:nvPr>
            <p:ph type="subTitle" idx="1"/>
          </p:nvPr>
        </p:nvSpPr>
        <p:spPr>
          <a:xfrm>
            <a:off x="9267908" y="5086350"/>
            <a:ext cx="2446465" cy="1178298"/>
          </a:xfrm>
        </p:spPr>
        <p:txBody>
          <a:bodyPr>
            <a:noAutofit/>
          </a:bodyPr>
          <a:lstStyle/>
          <a:p>
            <a:pPr algn="l"/>
            <a:r>
              <a:rPr lang="fr-FR" sz="2000" dirty="0"/>
              <a:t>Exploration des gestes et des expressions humaines</a:t>
            </a:r>
          </a:p>
        </p:txBody>
      </p:sp>
      <p:sp>
        <p:nvSpPr>
          <p:cNvPr id="18" name="Rectangle 1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Jeune femme faisant seize expressions faciales différentes">
            <a:extLst>
              <a:ext uri="{FF2B5EF4-FFF2-40B4-BE49-F238E27FC236}">
                <a16:creationId xmlns:a16="http://schemas.microsoft.com/office/drawing/2014/main" id="{6FD94078-E8EC-42FC-817F-19E30F80718B}"/>
              </a:ext>
            </a:extLst>
          </p:cNvPr>
          <p:cNvPicPr>
            <a:picLocks noChangeAspect="1"/>
          </p:cNvPicPr>
          <p:nvPr/>
        </p:nvPicPr>
        <p:blipFill>
          <a:blip r:embed="rId3"/>
          <a:srcRect r="16136" b="-1"/>
          <a:stretch/>
        </p:blipFill>
        <p:spPr>
          <a:xfrm>
            <a:off x="1158975" y="858525"/>
            <a:ext cx="6380830" cy="5211906"/>
          </a:xfrm>
          <a:prstGeom prst="rect">
            <a:avLst/>
          </a:prstGeom>
        </p:spPr>
      </p:pic>
      <p:sp>
        <p:nvSpPr>
          <p:cNvPr id="30" name="Rectangle 2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0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F78DAA9-98C5-1633-4373-DADDDA2BF743}"/>
              </a:ext>
            </a:extLst>
          </p:cNvPr>
          <p:cNvSpPr>
            <a:spLocks noGrp="1"/>
          </p:cNvSpPr>
          <p:nvPr>
            <p:ph type="title"/>
          </p:nvPr>
        </p:nvSpPr>
        <p:spPr>
          <a:xfrm>
            <a:off x="706055" y="238539"/>
            <a:ext cx="10884957" cy="975709"/>
          </a:xfrm>
        </p:spPr>
        <p:txBody>
          <a:bodyPr vert="horz" lIns="91440" tIns="45720" rIns="91440" bIns="45720" rtlCol="0" anchor="b">
            <a:normAutofit/>
          </a:bodyPr>
          <a:lstStyle/>
          <a:p>
            <a:r>
              <a:rPr lang="en-US" sz="5400" dirty="0"/>
              <a:t>Aperçu de la </a:t>
            </a:r>
            <a:r>
              <a:rPr lang="en-US" sz="5400" dirty="0" err="1"/>
              <a:t>Présentation</a:t>
            </a:r>
            <a:endParaRPr lang="en-US" sz="5400" dirty="0"/>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E645D526-DED5-DE24-DD87-898651BC932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12516" y="1948069"/>
            <a:ext cx="6973529" cy="4253749"/>
          </a:xfrm>
        </p:spPr>
        <p:txBody>
          <a:bodyPr>
            <a:noAutofit/>
          </a:bodyPr>
          <a:lstStyle/>
          <a:p>
            <a:pPr marL="0" indent="0">
              <a:spcBef>
                <a:spcPts val="2500"/>
              </a:spcBef>
              <a:buNone/>
            </a:pPr>
            <a:r>
              <a:rPr lang="fr-FR" sz="1800" b="1" dirty="0"/>
              <a:t>Définition de la communication non verbale</a:t>
            </a:r>
          </a:p>
          <a:p>
            <a:pPr marL="0" lvl="1" indent="0">
              <a:buNone/>
            </a:pPr>
            <a:r>
              <a:rPr lang="fr-FR" sz="1800" dirty="0"/>
              <a:t>La communication non verbale englobe tous les moyens de communication sans mots, tels que les mouvements corporels et les expressions faciales.</a:t>
            </a:r>
          </a:p>
          <a:p>
            <a:pPr marL="0" indent="0">
              <a:spcBef>
                <a:spcPts val="2500"/>
              </a:spcBef>
              <a:buNone/>
            </a:pPr>
            <a:r>
              <a:rPr lang="fr-FR" sz="1800" b="1" dirty="0"/>
              <a:t>Évolution dans le temps</a:t>
            </a:r>
          </a:p>
          <a:p>
            <a:pPr marL="0" lvl="1" indent="0">
              <a:buNone/>
            </a:pPr>
            <a:r>
              <a:rPr lang="fr-FR" sz="1800" dirty="0"/>
              <a:t>L'étude de la communication non verbale a évolué au fil des décennies, révélant de nouvelles insights sur la façon dont nous interagissons.</a:t>
            </a:r>
          </a:p>
          <a:p>
            <a:pPr marL="0" indent="0">
              <a:spcBef>
                <a:spcPts val="2500"/>
              </a:spcBef>
              <a:buNone/>
            </a:pPr>
            <a:r>
              <a:rPr lang="fr-FR" sz="1800" b="1" dirty="0"/>
              <a:t>Types de communication non verbale</a:t>
            </a:r>
          </a:p>
          <a:p>
            <a:pPr marL="0" lvl="1" indent="0">
              <a:buNone/>
            </a:pPr>
            <a:r>
              <a:rPr lang="fr-FR" sz="1800" dirty="0"/>
              <a:t>Il existe plusieurs types de communication non verbale, y compris les gestes, les expressions faciales et la posture.</a:t>
            </a:r>
          </a:p>
          <a:p>
            <a:pPr marL="0" indent="0">
              <a:spcBef>
                <a:spcPts val="2500"/>
              </a:spcBef>
              <a:buNone/>
            </a:pPr>
            <a:r>
              <a:rPr lang="fr-FR" sz="1800" b="1" dirty="0"/>
              <a:t>Importance dans la vie quotidienne</a:t>
            </a:r>
          </a:p>
          <a:p>
            <a:pPr marL="0" lvl="1" indent="0">
              <a:buNone/>
            </a:pPr>
            <a:r>
              <a:rPr lang="fr-FR" sz="1800" dirty="0"/>
              <a:t>La communication non verbale joue un rôle crucial dans nos interactions personnelles et professionnelles, influençant les relations et la compréhension.</a:t>
            </a:r>
          </a:p>
        </p:txBody>
      </p:sp>
      <p:pic>
        <p:nvPicPr>
          <p:cNvPr id="5" name="Espace réservé du contenu 4" descr="combat de doigts">
            <a:extLst>
              <a:ext uri="{FF2B5EF4-FFF2-40B4-BE49-F238E27FC236}">
                <a16:creationId xmlns:a16="http://schemas.microsoft.com/office/drawing/2014/main" id="{D0D9BD4B-1B83-448A-B822-FA61D3375C6A}"/>
              </a:ext>
            </a:extLst>
          </p:cNvPr>
          <p:cNvPicPr>
            <a:picLocks noGrp="1" noChangeAspect="1"/>
          </p:cNvPicPr>
          <p:nvPr>
            <p:ph sz="half" idx="1"/>
          </p:nvPr>
        </p:nvPicPr>
        <p:blipFill>
          <a:blip r:embed="rId3"/>
          <a:srcRect l="18328" r="17456" b="2"/>
          <a:stretch/>
        </p:blipFill>
        <p:spPr>
          <a:xfrm>
            <a:off x="7675658" y="2093976"/>
            <a:ext cx="3941064" cy="4096512"/>
          </a:xfrm>
          <a:prstGeom prst="rect">
            <a:avLst/>
          </a:prstGeom>
        </p:spPr>
      </p:pic>
    </p:spTree>
    <p:extLst>
      <p:ext uri="{BB962C8B-B14F-4D97-AF65-F5344CB8AC3E}">
        <p14:creationId xmlns:p14="http://schemas.microsoft.com/office/powerpoint/2010/main" val="3725447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3855436-75CC-7AEB-87CA-BEAE491E1C60}"/>
              </a:ext>
            </a:extLst>
          </p:cNvPr>
          <p:cNvSpPr>
            <a:spLocks noGrp="1"/>
          </p:cNvSpPr>
          <p:nvPr>
            <p:ph type="title"/>
          </p:nvPr>
        </p:nvSpPr>
        <p:spPr>
          <a:xfrm>
            <a:off x="5956784" y="396117"/>
            <a:ext cx="5217172" cy="1158857"/>
          </a:xfrm>
        </p:spPr>
        <p:txBody>
          <a:bodyPr vert="horz" lIns="91440" tIns="45720" rIns="91440" bIns="45720" rtlCol="0" anchor="b">
            <a:normAutofit/>
          </a:bodyPr>
          <a:lstStyle/>
          <a:p>
            <a:r>
              <a:rPr lang="en-US" sz="3400">
                <a:solidFill>
                  <a:schemeClr val="bg1"/>
                </a:solidFill>
              </a:rPr>
              <a:t>Introduction à la communication non verbale</a:t>
            </a:r>
          </a:p>
        </p:txBody>
      </p:sp>
      <p:grpSp>
        <p:nvGrpSpPr>
          <p:cNvPr id="12" name="Graphic 38">
            <a:extLst>
              <a:ext uri="{FF2B5EF4-FFF2-40B4-BE49-F238E27FC236}">
                <a16:creationId xmlns:a16="http://schemas.microsoft.com/office/drawing/2014/main" id="{35C37387-FC74-4DFB-841A-B7688148CD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6583" y="795582"/>
            <a:ext cx="1910252" cy="709660"/>
            <a:chOff x="2267504" y="2540250"/>
            <a:chExt cx="1990951" cy="739640"/>
          </a:xfrm>
          <a:solidFill>
            <a:schemeClr val="bg1"/>
          </a:solidFill>
        </p:grpSpPr>
        <p:sp>
          <p:nvSpPr>
            <p:cNvPr id="13" name="Freeform: Shape 12">
              <a:extLst>
                <a:ext uri="{FF2B5EF4-FFF2-40B4-BE49-F238E27FC236}">
                  <a16:creationId xmlns:a16="http://schemas.microsoft.com/office/drawing/2014/main" id="{42D8A01F-F541-4FE1-9384-7A5B686AE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7067F35E-69E0-4628-B498-7058AF51F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6" name="Oval 15">
            <a:extLst>
              <a:ext uri="{FF2B5EF4-FFF2-40B4-BE49-F238E27FC236}">
                <a16:creationId xmlns:a16="http://schemas.microsoft.com/office/drawing/2014/main" id="{D9FE21DE-050D-4E27-A007-AAE4EF842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17">
            <a:extLst>
              <a:ext uri="{FF2B5EF4-FFF2-40B4-BE49-F238E27FC236}">
                <a16:creationId xmlns:a16="http://schemas.microsoft.com/office/drawing/2014/main" id="{77EF10EC-D135-4F55-A642-AFA283DD9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Espace réservé du contenu 4" descr="Jeune homme faisant des expressions faciales">
            <a:extLst>
              <a:ext uri="{FF2B5EF4-FFF2-40B4-BE49-F238E27FC236}">
                <a16:creationId xmlns:a16="http://schemas.microsoft.com/office/drawing/2014/main" id="{DED832C8-1E5C-4054-8D71-5FC7780DDC48}"/>
              </a:ext>
            </a:extLst>
          </p:cNvPr>
          <p:cNvPicPr>
            <a:picLocks noGrp="1" noChangeAspect="1"/>
          </p:cNvPicPr>
          <p:nvPr>
            <p:ph sz="half" idx="1"/>
          </p:nvPr>
        </p:nvPicPr>
        <p:blipFill>
          <a:blip r:embed="rId3"/>
          <a:srcRect t="821" r="4" b="4"/>
          <a:stretch/>
        </p:blipFill>
        <p:spPr>
          <a:xfrm>
            <a:off x="1526293" y="1554974"/>
            <a:ext cx="3555043" cy="3217333"/>
          </a:xfrm>
          <a:prstGeom prst="rect">
            <a:avLst/>
          </a:prstGeom>
        </p:spPr>
      </p:pic>
      <p:grpSp>
        <p:nvGrpSpPr>
          <p:cNvPr id="20" name="Graphic 4">
            <a:extLst>
              <a:ext uri="{FF2B5EF4-FFF2-40B4-BE49-F238E27FC236}">
                <a16:creationId xmlns:a16="http://schemas.microsoft.com/office/drawing/2014/main" id="{8546F01E-28C6-4D97-ACC0-50485CD546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3770" y="4637983"/>
            <a:ext cx="975169" cy="975171"/>
            <a:chOff x="5829300" y="3162300"/>
            <a:chExt cx="532256" cy="532257"/>
          </a:xfrm>
          <a:solidFill>
            <a:schemeClr val="bg1"/>
          </a:solidFill>
        </p:grpSpPr>
        <p:sp>
          <p:nvSpPr>
            <p:cNvPr id="21" name="Freeform: Shape 20">
              <a:extLst>
                <a:ext uri="{FF2B5EF4-FFF2-40B4-BE49-F238E27FC236}">
                  <a16:creationId xmlns:a16="http://schemas.microsoft.com/office/drawing/2014/main" id="{EB0908F7-1F79-4980-843B-7010EE8E8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3653996-A332-4C70-839A-B246E0543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9F15CE8-59C3-4EB5-9C7C-4BAAC5F7D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F61B38B2-7390-4304-A200-E656AE089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A0DCEB4-FD1D-4E15-A000-1A9CB77DA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DCE85A3-7077-4FEE-B140-C20B1A230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4748CC5-5652-4C4F-A5CE-41DA8383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47D79CB-5BE7-49A3-8C81-100690235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F449AC0-C0F3-4D2F-9134-78DDFD1B2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7A8DFB0-41C7-4703-BCC0-9022659112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B1A0CFB7-B9CE-4B04-92B5-FE295DFEB1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344B6F-954A-49BE-B5E9-19A09DC6B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263CDF5-777C-406D-B2B2-0FF351D11F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4" name="Espace réservé du contenu 3">
            <a:extLst>
              <a:ext uri="{FF2B5EF4-FFF2-40B4-BE49-F238E27FC236}">
                <a16:creationId xmlns:a16="http://schemas.microsoft.com/office/drawing/2014/main" id="{E8E2033C-C043-0F2A-FC3C-3ADCBB0C339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56783" y="1505242"/>
            <a:ext cx="5217173" cy="4593688"/>
          </a:xfrm>
        </p:spPr>
        <p:txBody>
          <a:bodyPr>
            <a:noAutofit/>
          </a:bodyPr>
          <a:lstStyle/>
          <a:p>
            <a:pPr marL="0" indent="0">
              <a:spcBef>
                <a:spcPts val="2500"/>
              </a:spcBef>
              <a:buNone/>
            </a:pPr>
            <a:r>
              <a:rPr lang="fr-FR" sz="2000" b="1" dirty="0">
                <a:solidFill>
                  <a:schemeClr val="bg1"/>
                </a:solidFill>
              </a:rPr>
              <a:t>Définition de la communication non verbale</a:t>
            </a:r>
          </a:p>
          <a:p>
            <a:pPr marL="0" lvl="1" indent="0">
              <a:buNone/>
            </a:pPr>
            <a:r>
              <a:rPr lang="fr-FR" sz="2000" dirty="0">
                <a:solidFill>
                  <a:schemeClr val="bg1"/>
                </a:solidFill>
              </a:rPr>
              <a:t>La communication non verbale implique la transmission d'informations sans utiliser de mots, jouant un rôle crucial dans les interactions humaines.</a:t>
            </a:r>
          </a:p>
          <a:p>
            <a:pPr marL="0" indent="0">
              <a:spcBef>
                <a:spcPts val="2500"/>
              </a:spcBef>
              <a:buNone/>
            </a:pPr>
            <a:r>
              <a:rPr lang="fr-FR" sz="2000" b="1" dirty="0">
                <a:solidFill>
                  <a:schemeClr val="bg1"/>
                </a:solidFill>
              </a:rPr>
              <a:t>Expressions faciales</a:t>
            </a:r>
          </a:p>
          <a:p>
            <a:pPr marL="0" lvl="1" indent="0">
              <a:buNone/>
            </a:pPr>
            <a:r>
              <a:rPr lang="fr-FR" sz="2000" dirty="0">
                <a:solidFill>
                  <a:schemeClr val="bg1"/>
                </a:solidFill>
              </a:rPr>
              <a:t>Les expressions faciales sont des indicateurs puissants des émotions et peuvent transmettre des messages complexes sans mots.</a:t>
            </a:r>
          </a:p>
          <a:p>
            <a:pPr marL="0" indent="0">
              <a:spcBef>
                <a:spcPts val="2500"/>
              </a:spcBef>
              <a:buNone/>
            </a:pPr>
            <a:r>
              <a:rPr lang="fr-FR" sz="2000" b="1" dirty="0">
                <a:solidFill>
                  <a:schemeClr val="bg1"/>
                </a:solidFill>
              </a:rPr>
              <a:t>Gestes et postures</a:t>
            </a:r>
          </a:p>
          <a:p>
            <a:pPr marL="0" lvl="1" indent="0">
              <a:buNone/>
            </a:pPr>
            <a:r>
              <a:rPr lang="fr-FR" sz="2000" dirty="0">
                <a:solidFill>
                  <a:schemeClr val="bg1"/>
                </a:solidFill>
              </a:rPr>
              <a:t>Les gestes et les postures jouent un rôle essentiel dans la communication non verbale, ajoutant de la profondeur aux échanges verbaux.</a:t>
            </a:r>
          </a:p>
        </p:txBody>
      </p:sp>
    </p:spTree>
    <p:extLst>
      <p:ext uri="{BB962C8B-B14F-4D97-AF65-F5344CB8AC3E}">
        <p14:creationId xmlns:p14="http://schemas.microsoft.com/office/powerpoint/2010/main" val="13242119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710DA8C3-BD19-4807-ED74-C5FF45EDB162}"/>
              </a:ext>
            </a:extLst>
          </p:cNvPr>
          <p:cNvSpPr>
            <a:spLocks noGrp="1"/>
          </p:cNvSpPr>
          <p:nvPr>
            <p:ph type="title"/>
          </p:nvPr>
        </p:nvSpPr>
        <p:spPr>
          <a:xfrm>
            <a:off x="1137034" y="609597"/>
            <a:ext cx="9392421" cy="1330841"/>
          </a:xfrm>
        </p:spPr>
        <p:txBody>
          <a:bodyPr vert="horz" lIns="91440" tIns="45720" rIns="91440" bIns="45720" rtlCol="0" anchor="ctr">
            <a:normAutofit/>
          </a:bodyPr>
          <a:lstStyle/>
          <a:p>
            <a:r>
              <a:rPr lang="en-US" kern="1200">
                <a:solidFill>
                  <a:schemeClr val="tx1"/>
                </a:solidFill>
                <a:latin typeface="+mj-lt"/>
                <a:ea typeface="+mj-ea"/>
                <a:cs typeface="+mj-cs"/>
              </a:rPr>
              <a:t>Définition</a:t>
            </a:r>
          </a:p>
        </p:txBody>
      </p:sp>
      <p:sp>
        <p:nvSpPr>
          <p:cNvPr id="4" name="Espace réservé du contenu 3">
            <a:extLst>
              <a:ext uri="{FF2B5EF4-FFF2-40B4-BE49-F238E27FC236}">
                <a16:creationId xmlns:a16="http://schemas.microsoft.com/office/drawing/2014/main" id="{8107BDC4-0B10-0BDB-E4D6-B564EFDE342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137034" y="1655180"/>
            <a:ext cx="4958966" cy="4460955"/>
          </a:xfrm>
        </p:spPr>
        <p:txBody>
          <a:bodyPr>
            <a:noAutofit/>
          </a:bodyPr>
          <a:lstStyle/>
          <a:p>
            <a:pPr marL="0" indent="0">
              <a:spcBef>
                <a:spcPts val="2500"/>
              </a:spcBef>
              <a:buNone/>
            </a:pPr>
            <a:r>
              <a:rPr lang="fr-FR" sz="2000" b="1" dirty="0"/>
              <a:t>Signaux non verbaux</a:t>
            </a:r>
          </a:p>
          <a:p>
            <a:pPr marL="0" lvl="1" indent="0">
              <a:buNone/>
            </a:pPr>
            <a:r>
              <a:rPr lang="fr-FR" sz="2000" dirty="0"/>
              <a:t>La communication non verbale inclut des signaux tels que les gestes, les expressions faciales et le contact visuel, transmettant des significations profondes.</a:t>
            </a:r>
          </a:p>
          <a:p>
            <a:pPr marL="0" indent="0">
              <a:spcBef>
                <a:spcPts val="2500"/>
              </a:spcBef>
              <a:buNone/>
            </a:pPr>
            <a:r>
              <a:rPr lang="fr-FR" sz="2000" b="1" dirty="0"/>
              <a:t>Transmission des émotions</a:t>
            </a:r>
          </a:p>
          <a:p>
            <a:pPr marL="0" lvl="1" indent="0">
              <a:buNone/>
            </a:pPr>
            <a:r>
              <a:rPr lang="fr-FR" sz="2000" dirty="0"/>
              <a:t>Les signaux non verbaux jouent un rôle essentiel dans la transmission des émotions, souvent plus authentiques que les mots.</a:t>
            </a:r>
          </a:p>
          <a:p>
            <a:pPr marL="0" indent="0">
              <a:spcBef>
                <a:spcPts val="2500"/>
              </a:spcBef>
              <a:buNone/>
            </a:pPr>
            <a:r>
              <a:rPr lang="fr-FR" sz="2000" b="1" dirty="0"/>
              <a:t>Importance de l'étude</a:t>
            </a:r>
          </a:p>
          <a:p>
            <a:pPr marL="0" lvl="1" indent="0">
              <a:buNone/>
            </a:pPr>
            <a:r>
              <a:rPr lang="fr-FR" sz="2000" dirty="0"/>
              <a:t>L'étude de la communication non verbale est cruciale pour comprendre les interactions humaines et améliorer les relations interpersonnelles.</a:t>
            </a:r>
          </a:p>
        </p:txBody>
      </p:sp>
      <p:pic>
        <p:nvPicPr>
          <p:cNvPr id="5" name="Espace réservé du contenu 4" descr="Une silhouette de pouce en l’air et de pouce en bas isolée sur blanc.">
            <a:extLst>
              <a:ext uri="{FF2B5EF4-FFF2-40B4-BE49-F238E27FC236}">
                <a16:creationId xmlns:a16="http://schemas.microsoft.com/office/drawing/2014/main" id="{D85D2074-0B5D-4A0F-91BF-BD4F13B51F4D}"/>
              </a:ext>
            </a:extLst>
          </p:cNvPr>
          <p:cNvPicPr>
            <a:picLocks noGrp="1" noChangeAspect="1"/>
          </p:cNvPicPr>
          <p:nvPr>
            <p:ph sz="half" idx="1"/>
          </p:nvPr>
        </p:nvPicPr>
        <p:blipFill>
          <a:blip r:embed="rId3"/>
          <a:stretch>
            <a:fillRect/>
          </a:stretch>
        </p:blipFill>
        <p:spPr>
          <a:xfrm>
            <a:off x="6719367" y="2722090"/>
            <a:ext cx="4788505" cy="2681562"/>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71552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89BA422-4463-07A4-40A1-9E54AD6CBA91}"/>
              </a:ext>
            </a:extLst>
          </p:cNvPr>
          <p:cNvSpPr>
            <a:spLocks noGrp="1"/>
          </p:cNvSpPr>
          <p:nvPr>
            <p:ph type="title"/>
          </p:nvPr>
        </p:nvSpPr>
        <p:spPr>
          <a:xfrm>
            <a:off x="1156851" y="637762"/>
            <a:ext cx="9888496" cy="900131"/>
          </a:xfrm>
        </p:spPr>
        <p:txBody>
          <a:bodyPr anchor="t">
            <a:normAutofit/>
          </a:bodyPr>
          <a:lstStyle/>
          <a:p>
            <a:r>
              <a:rPr lang="fr-FR" sz="4000">
                <a:solidFill>
                  <a:schemeClr val="bg1"/>
                </a:solidFill>
              </a:rPr>
              <a:t>Historique</a:t>
            </a: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4">
            <a:extLst>
              <a:ext uri="{FF2B5EF4-FFF2-40B4-BE49-F238E27FC236}">
                <a16:creationId xmlns:a16="http://schemas.microsoft.com/office/drawing/2014/main" id="{90B85ECB-C61B-4DE0-85D8-234B5B4FAA15}"/>
              </a:ext>
            </a:extLst>
          </p:cNvPr>
          <p:cNvGraphicFramePr>
            <a:graphicFrameLocks noGrp="1"/>
          </p:cNvGraphicFramePr>
          <p:nvPr>
            <p:ph idx="1"/>
            <p:extLst>
              <p:ext uri="{D42A27DB-BD31-4B8C-83A1-F6EECF244321}">
                <p14:modId xmlns:p14="http://schemas.microsoft.com/office/powerpoint/2010/main" val="132567248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681048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L’homme lève le pouce vers le haut">
            <a:extLst>
              <a:ext uri="{FF2B5EF4-FFF2-40B4-BE49-F238E27FC236}">
                <a16:creationId xmlns:a16="http://schemas.microsoft.com/office/drawing/2014/main" id="{5B8A9170-3A65-4C47-8479-2C21604B11D4}"/>
              </a:ext>
            </a:extLst>
          </p:cNvPr>
          <p:cNvPicPr>
            <a:picLocks noGrp="1" noChangeAspect="1"/>
          </p:cNvPicPr>
          <p:nvPr>
            <p:ph sz="half" idx="1"/>
          </p:nvPr>
        </p:nvPicPr>
        <p:blipFill>
          <a:blip r:embed="rId3"/>
          <a:srcRect l="10415" r="19373"/>
          <a:stretch/>
        </p:blipFill>
        <p:spPr>
          <a:xfrm>
            <a:off x="6781799" y="1714500"/>
            <a:ext cx="5410201" cy="5143500"/>
          </a:xfrm>
          <a:prstGeom prst="rect">
            <a:avLst/>
          </a:prstGeom>
        </p:spPr>
      </p:pic>
      <p:sp useBgFill="1">
        <p:nvSpPr>
          <p:cNvPr id="12" name="Rectangle 11">
            <a:extLst>
              <a:ext uri="{FF2B5EF4-FFF2-40B4-BE49-F238E27FC236}">
                <a16:creationId xmlns:a16="http://schemas.microsoft.com/office/drawing/2014/main" id="{E1ED8A68-A582-AC62-104E-E319E9DB3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67CCF4E-DADC-23A3-4FFD-A0BDC1FA1835}"/>
              </a:ext>
            </a:extLst>
          </p:cNvPr>
          <p:cNvSpPr>
            <a:spLocks noGrp="1"/>
          </p:cNvSpPr>
          <p:nvPr>
            <p:ph type="title"/>
          </p:nvPr>
        </p:nvSpPr>
        <p:spPr>
          <a:xfrm>
            <a:off x="761801" y="250409"/>
            <a:ext cx="10222952" cy="1228299"/>
          </a:xfrm>
        </p:spPr>
        <p:txBody>
          <a:bodyPr vert="horz" lIns="91440" tIns="45720" rIns="91440" bIns="45720" rtlCol="0" anchor="ctr">
            <a:normAutofit/>
          </a:bodyPr>
          <a:lstStyle/>
          <a:p>
            <a:r>
              <a:rPr lang="en-US" sz="4000"/>
              <a:t>Types de communication non verbale</a:t>
            </a:r>
          </a:p>
        </p:txBody>
      </p:sp>
      <p:sp>
        <p:nvSpPr>
          <p:cNvPr id="4" name="Espace réservé du contenu 3">
            <a:extLst>
              <a:ext uri="{FF2B5EF4-FFF2-40B4-BE49-F238E27FC236}">
                <a16:creationId xmlns:a16="http://schemas.microsoft.com/office/drawing/2014/main" id="{24CC0258-19A0-01E2-D003-E0BD074D1F6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1801" y="1714500"/>
            <a:ext cx="5334199" cy="4584160"/>
          </a:xfrm>
        </p:spPr>
        <p:txBody>
          <a:bodyPr>
            <a:noAutofit/>
          </a:bodyPr>
          <a:lstStyle/>
          <a:p>
            <a:pPr marL="0" indent="0">
              <a:spcBef>
                <a:spcPts val="2500"/>
              </a:spcBef>
              <a:buNone/>
            </a:pPr>
            <a:r>
              <a:rPr lang="fr-FR" sz="2000" b="1" dirty="0"/>
              <a:t>Gestes</a:t>
            </a:r>
          </a:p>
          <a:p>
            <a:pPr marL="0" lvl="1" indent="0">
              <a:buNone/>
            </a:pPr>
            <a:r>
              <a:rPr lang="fr-FR" sz="2000" dirty="0"/>
              <a:t>Les gestes sont des mouvements du corps qui transmettent des idées ou des émotions. Ils jouent un rôle clé dans la communication quotidienne.</a:t>
            </a:r>
          </a:p>
          <a:p>
            <a:pPr marL="0" indent="0">
              <a:spcBef>
                <a:spcPts val="2500"/>
              </a:spcBef>
              <a:buNone/>
            </a:pPr>
            <a:r>
              <a:rPr lang="fr-FR" sz="2000" b="1" dirty="0"/>
              <a:t>Expressions faciales</a:t>
            </a:r>
          </a:p>
          <a:p>
            <a:pPr marL="0" lvl="1" indent="0">
              <a:buNone/>
            </a:pPr>
            <a:r>
              <a:rPr lang="fr-FR" sz="2000" dirty="0"/>
              <a:t>Les expressions faciales reflètent les émotions et les sentiments d'une personne. Elles sont cruciales pour interpréter le message non verbal.</a:t>
            </a:r>
          </a:p>
          <a:p>
            <a:pPr marL="0" indent="0">
              <a:spcBef>
                <a:spcPts val="2500"/>
              </a:spcBef>
              <a:buNone/>
            </a:pPr>
            <a:r>
              <a:rPr lang="fr-FR" sz="2000" b="1" dirty="0"/>
              <a:t>Langage corporel</a:t>
            </a:r>
          </a:p>
          <a:p>
            <a:pPr marL="0" lvl="1" indent="0">
              <a:buNone/>
            </a:pPr>
            <a:r>
              <a:rPr lang="fr-FR" sz="2000" dirty="0"/>
              <a:t>Le langage corporel englobe la posture, les mouvements et les comportements. Il fournit des indices supplémentaires sur les intentions de l'individu.</a:t>
            </a:r>
          </a:p>
        </p:txBody>
      </p:sp>
    </p:spTree>
    <p:extLst>
      <p:ext uri="{BB962C8B-B14F-4D97-AF65-F5344CB8AC3E}">
        <p14:creationId xmlns:p14="http://schemas.microsoft.com/office/powerpoint/2010/main" val="1857547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784104E-B5DD-03A7-3A84-41536191585C}"/>
              </a:ext>
            </a:extLst>
          </p:cNvPr>
          <p:cNvSpPr>
            <a:spLocks noGrp="1"/>
          </p:cNvSpPr>
          <p:nvPr>
            <p:ph type="title"/>
          </p:nvPr>
        </p:nvSpPr>
        <p:spPr>
          <a:xfrm>
            <a:off x="1137033" y="670559"/>
            <a:ext cx="4683321" cy="2148841"/>
          </a:xfrm>
        </p:spPr>
        <p:txBody>
          <a:bodyPr vert="horz" lIns="91440" tIns="45720" rIns="91440" bIns="45720" rtlCol="0" anchor="t">
            <a:normAutofit/>
          </a:bodyPr>
          <a:lstStyle/>
          <a:p>
            <a:r>
              <a:rPr lang="en-US"/>
              <a:t>Gestes</a:t>
            </a:r>
          </a:p>
        </p:txBody>
      </p:sp>
      <p:pic>
        <p:nvPicPr>
          <p:cNvPr id="5" name="Espace réservé du contenu 4" descr="Ensemble de comptage de signe manuel de un à cinq, chemin de détourage">
            <a:extLst>
              <a:ext uri="{FF2B5EF4-FFF2-40B4-BE49-F238E27FC236}">
                <a16:creationId xmlns:a16="http://schemas.microsoft.com/office/drawing/2014/main" id="{3F6EF731-CC18-4599-9C50-16251D31A818}"/>
              </a:ext>
            </a:extLst>
          </p:cNvPr>
          <p:cNvPicPr>
            <a:picLocks noGrp="1" noChangeAspect="1"/>
          </p:cNvPicPr>
          <p:nvPr>
            <p:ph sz="half" idx="1"/>
          </p:nvPr>
        </p:nvPicPr>
        <p:blipFill>
          <a:blip r:embed="rId3"/>
          <a:srcRect b="6132"/>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Espace réservé du contenu 3">
            <a:extLst>
              <a:ext uri="{FF2B5EF4-FFF2-40B4-BE49-F238E27FC236}">
                <a16:creationId xmlns:a16="http://schemas.microsoft.com/office/drawing/2014/main" id="{9CE81410-6F09-67CD-9EA0-B23E8BD8309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97004" y="173620"/>
            <a:ext cx="4555782" cy="6684378"/>
          </a:xfrm>
        </p:spPr>
        <p:txBody>
          <a:bodyPr>
            <a:noAutofit/>
          </a:bodyPr>
          <a:lstStyle/>
          <a:p>
            <a:pPr marL="0" indent="0">
              <a:spcBef>
                <a:spcPts val="2500"/>
              </a:spcBef>
              <a:buNone/>
            </a:pPr>
            <a:r>
              <a:rPr lang="fr-FR" sz="2400" b="1" dirty="0"/>
              <a:t>Signification des gestes</a:t>
            </a:r>
          </a:p>
          <a:p>
            <a:pPr marL="0" lvl="1" indent="0">
              <a:buNone/>
            </a:pPr>
            <a:r>
              <a:rPr lang="fr-FR" dirty="0"/>
              <a:t>Les gestes sont des mouvements qui véhiculent des significations diverses selon les contextes culturels et sociaux.</a:t>
            </a:r>
          </a:p>
          <a:p>
            <a:pPr marL="0" indent="0">
              <a:spcBef>
                <a:spcPts val="2500"/>
              </a:spcBef>
              <a:buNone/>
            </a:pPr>
            <a:r>
              <a:rPr lang="fr-FR" sz="2400" b="1" dirty="0"/>
              <a:t>Variété culturelle</a:t>
            </a:r>
          </a:p>
          <a:p>
            <a:pPr marL="0" lvl="1" indent="0">
              <a:buNone/>
            </a:pPr>
            <a:r>
              <a:rPr lang="fr-FR" dirty="0"/>
              <a:t>Les gestes peuvent significativement varier d'une culture à l'autre, étant parfois positifs ou négatifs selon le contexte.</a:t>
            </a:r>
          </a:p>
          <a:p>
            <a:pPr marL="0" indent="0">
              <a:spcBef>
                <a:spcPts val="2500"/>
              </a:spcBef>
              <a:buNone/>
            </a:pPr>
            <a:r>
              <a:rPr lang="fr-FR" sz="2400" b="1" dirty="0"/>
              <a:t>Gestes ambigus</a:t>
            </a:r>
          </a:p>
          <a:p>
            <a:pPr marL="0" lvl="1" indent="0">
              <a:buNone/>
            </a:pPr>
            <a:r>
              <a:rPr lang="fr-FR" dirty="0"/>
              <a:t>Certains gestes, comme le pouce levé, peuvent être interprétés différemment, entraînant des malentendus interculturels.</a:t>
            </a:r>
          </a:p>
        </p:txBody>
      </p:sp>
    </p:spTree>
    <p:extLst>
      <p:ext uri="{BB962C8B-B14F-4D97-AF65-F5344CB8AC3E}">
        <p14:creationId xmlns:p14="http://schemas.microsoft.com/office/powerpoint/2010/main" val="3298876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5E49C3E-DDDD-9B11-353F-722CB0B2D8B5}"/>
              </a:ext>
            </a:extLst>
          </p:cNvPr>
          <p:cNvSpPr>
            <a:spLocks noGrp="1"/>
          </p:cNvSpPr>
          <p:nvPr>
            <p:ph type="title"/>
          </p:nvPr>
        </p:nvSpPr>
        <p:spPr>
          <a:xfrm>
            <a:off x="5956784" y="396117"/>
            <a:ext cx="5217172" cy="1158857"/>
          </a:xfrm>
        </p:spPr>
        <p:txBody>
          <a:bodyPr vert="horz" lIns="91440" tIns="45720" rIns="91440" bIns="45720" rtlCol="0" anchor="b">
            <a:normAutofit/>
          </a:bodyPr>
          <a:lstStyle/>
          <a:p>
            <a:r>
              <a:rPr lang="en-US">
                <a:solidFill>
                  <a:schemeClr val="bg1"/>
                </a:solidFill>
              </a:rPr>
              <a:t>Expressions faciales</a:t>
            </a:r>
          </a:p>
        </p:txBody>
      </p:sp>
      <p:grpSp>
        <p:nvGrpSpPr>
          <p:cNvPr id="12" name="Graphic 38">
            <a:extLst>
              <a:ext uri="{FF2B5EF4-FFF2-40B4-BE49-F238E27FC236}">
                <a16:creationId xmlns:a16="http://schemas.microsoft.com/office/drawing/2014/main" id="{35C37387-FC74-4DFB-841A-B7688148CD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6583" y="795582"/>
            <a:ext cx="1910252" cy="709660"/>
            <a:chOff x="2267504" y="2540250"/>
            <a:chExt cx="1990951" cy="739640"/>
          </a:xfrm>
          <a:solidFill>
            <a:schemeClr val="bg1"/>
          </a:solidFill>
        </p:grpSpPr>
        <p:sp>
          <p:nvSpPr>
            <p:cNvPr id="13" name="Freeform: Shape 12">
              <a:extLst>
                <a:ext uri="{FF2B5EF4-FFF2-40B4-BE49-F238E27FC236}">
                  <a16:creationId xmlns:a16="http://schemas.microsoft.com/office/drawing/2014/main" id="{42D8A01F-F541-4FE1-9384-7A5B686AE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7067F35E-69E0-4628-B498-7058AF51F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6" name="Oval 15">
            <a:extLst>
              <a:ext uri="{FF2B5EF4-FFF2-40B4-BE49-F238E27FC236}">
                <a16:creationId xmlns:a16="http://schemas.microsoft.com/office/drawing/2014/main" id="{D9FE21DE-050D-4E27-A007-AAE4EF842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17">
            <a:extLst>
              <a:ext uri="{FF2B5EF4-FFF2-40B4-BE49-F238E27FC236}">
                <a16:creationId xmlns:a16="http://schemas.microsoft.com/office/drawing/2014/main" id="{77EF10EC-D135-4F55-A642-AFA283DD9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59" y="3491269"/>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Espace réservé du contenu 4" descr="Fille faisant diverses expressions faciales">
            <a:extLst>
              <a:ext uri="{FF2B5EF4-FFF2-40B4-BE49-F238E27FC236}">
                <a16:creationId xmlns:a16="http://schemas.microsoft.com/office/drawing/2014/main" id="{6A9DFCA0-5B5E-4132-879E-6206582B1218}"/>
              </a:ext>
            </a:extLst>
          </p:cNvPr>
          <p:cNvPicPr>
            <a:picLocks noGrp="1" noChangeAspect="1"/>
          </p:cNvPicPr>
          <p:nvPr>
            <p:ph sz="half" idx="1"/>
          </p:nvPr>
        </p:nvPicPr>
        <p:blipFill>
          <a:blip r:embed="rId3"/>
          <a:srcRect t="549" r="4" b="4"/>
          <a:stretch/>
        </p:blipFill>
        <p:spPr>
          <a:xfrm>
            <a:off x="1526293" y="1554974"/>
            <a:ext cx="3555043" cy="3217333"/>
          </a:xfrm>
          <a:prstGeom prst="rect">
            <a:avLst/>
          </a:prstGeom>
        </p:spPr>
      </p:pic>
      <p:grpSp>
        <p:nvGrpSpPr>
          <p:cNvPr id="20" name="Graphic 4">
            <a:extLst>
              <a:ext uri="{FF2B5EF4-FFF2-40B4-BE49-F238E27FC236}">
                <a16:creationId xmlns:a16="http://schemas.microsoft.com/office/drawing/2014/main" id="{8546F01E-28C6-4D97-ACC0-50485CD546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3770" y="4637983"/>
            <a:ext cx="975169" cy="975171"/>
            <a:chOff x="5829300" y="3162300"/>
            <a:chExt cx="532256" cy="532257"/>
          </a:xfrm>
          <a:solidFill>
            <a:schemeClr val="bg1"/>
          </a:solidFill>
        </p:grpSpPr>
        <p:sp>
          <p:nvSpPr>
            <p:cNvPr id="21" name="Freeform: Shape 20">
              <a:extLst>
                <a:ext uri="{FF2B5EF4-FFF2-40B4-BE49-F238E27FC236}">
                  <a16:creationId xmlns:a16="http://schemas.microsoft.com/office/drawing/2014/main" id="{EB0908F7-1F79-4980-843B-7010EE8E8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3653996-A332-4C70-839A-B246E0543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9F15CE8-59C3-4EB5-9C7C-4BAAC5F7D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F61B38B2-7390-4304-A200-E656AE089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A0DCEB4-FD1D-4E15-A000-1A9CB77DA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DCE85A3-7077-4FEE-B140-C20B1A230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4748CC5-5652-4C4F-A5CE-41DA8383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47D79CB-5BE7-49A3-8C81-100690235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F449AC0-C0F3-4D2F-9134-78DDFD1B2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7A8DFB0-41C7-4703-BCC0-9022659112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B1A0CFB7-B9CE-4B04-92B5-FE295DFEB1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344B6F-954A-49BE-B5E9-19A09DC6B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263CDF5-777C-406D-B2B2-0FF351D11F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
        <p:nvSpPr>
          <p:cNvPr id="4" name="Espace réservé du contenu 3">
            <a:extLst>
              <a:ext uri="{FF2B5EF4-FFF2-40B4-BE49-F238E27FC236}">
                <a16:creationId xmlns:a16="http://schemas.microsoft.com/office/drawing/2014/main" id="{A94288DB-8F42-4FA4-BED6-7F41C40289E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56783" y="1747592"/>
            <a:ext cx="5217173" cy="4351338"/>
          </a:xfrm>
        </p:spPr>
        <p:txBody>
          <a:bodyPr>
            <a:noAutofit/>
          </a:bodyPr>
          <a:lstStyle/>
          <a:p>
            <a:pPr marL="0" indent="0">
              <a:spcBef>
                <a:spcPts val="2500"/>
              </a:spcBef>
              <a:buNone/>
            </a:pPr>
            <a:r>
              <a:rPr lang="fr-FR" sz="2000" b="1" dirty="0">
                <a:solidFill>
                  <a:schemeClr val="bg1"/>
                </a:solidFill>
              </a:rPr>
              <a:t>Communication non verbale</a:t>
            </a:r>
          </a:p>
          <a:p>
            <a:pPr marL="0" lvl="1" indent="0">
              <a:buNone/>
            </a:pPr>
            <a:r>
              <a:rPr lang="fr-FR" sz="2000" dirty="0">
                <a:solidFill>
                  <a:schemeClr val="bg1"/>
                </a:solidFill>
              </a:rPr>
              <a:t>Les expressions faciales jouent un rôle clé dans la communication non verbale, apportant une profondeur aux interactions humaines.</a:t>
            </a:r>
          </a:p>
          <a:p>
            <a:pPr marL="0" indent="0">
              <a:spcBef>
                <a:spcPts val="2500"/>
              </a:spcBef>
              <a:buNone/>
            </a:pPr>
            <a:r>
              <a:rPr lang="fr-FR" sz="2000" b="1" dirty="0">
                <a:solidFill>
                  <a:schemeClr val="bg1"/>
                </a:solidFill>
              </a:rPr>
              <a:t>Émotions transmises</a:t>
            </a:r>
          </a:p>
          <a:p>
            <a:pPr marL="0" lvl="1" indent="0">
              <a:buNone/>
            </a:pPr>
            <a:r>
              <a:rPr lang="fr-FR" sz="2000" dirty="0">
                <a:solidFill>
                  <a:schemeClr val="bg1"/>
                </a:solidFill>
              </a:rPr>
              <a:t>Les expressions faciales peuvent transmettre une large gamme d'émotions, souvent plus efficacement que les mots.</a:t>
            </a:r>
          </a:p>
          <a:p>
            <a:pPr marL="0" indent="0">
              <a:spcBef>
                <a:spcPts val="2500"/>
              </a:spcBef>
              <a:buNone/>
            </a:pPr>
            <a:r>
              <a:rPr lang="fr-FR" sz="2000" b="1" dirty="0">
                <a:solidFill>
                  <a:schemeClr val="bg1"/>
                </a:solidFill>
              </a:rPr>
              <a:t>Impact sur les interactions</a:t>
            </a:r>
          </a:p>
          <a:p>
            <a:pPr marL="0" lvl="1" indent="0">
              <a:buNone/>
            </a:pPr>
            <a:r>
              <a:rPr lang="fr-FR" sz="2000" dirty="0">
                <a:solidFill>
                  <a:schemeClr val="bg1"/>
                </a:solidFill>
              </a:rPr>
              <a:t>Les expressions faciales influencent la manière dont nous percevons les émotions des autres et réagissons en conséquence.</a:t>
            </a:r>
          </a:p>
        </p:txBody>
      </p:sp>
    </p:spTree>
    <p:extLst>
      <p:ext uri="{BB962C8B-B14F-4D97-AF65-F5344CB8AC3E}">
        <p14:creationId xmlns:p14="http://schemas.microsoft.com/office/powerpoint/2010/main" val="1516474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C53A0D6F-27E8-B68C-29EA-5075029520C6}"/>
              </a:ext>
            </a:extLst>
          </p:cNvPr>
          <p:cNvSpPr>
            <a:spLocks noGrp="1"/>
          </p:cNvSpPr>
          <p:nvPr>
            <p:ph type="title"/>
          </p:nvPr>
        </p:nvSpPr>
        <p:spPr>
          <a:xfrm>
            <a:off x="838200" y="365125"/>
            <a:ext cx="5393361" cy="1325563"/>
          </a:xfrm>
        </p:spPr>
        <p:txBody>
          <a:bodyPr vert="horz" lIns="91440" tIns="45720" rIns="91440" bIns="45720" rtlCol="0" anchor="ctr">
            <a:normAutofit/>
          </a:bodyPr>
          <a:lstStyle/>
          <a:p>
            <a:r>
              <a:rPr lang="en-US"/>
              <a:t>Langage corporel</a:t>
            </a:r>
          </a:p>
        </p:txBody>
      </p:sp>
      <p:sp>
        <p:nvSpPr>
          <p:cNvPr id="4" name="Espace réservé du contenu 3">
            <a:extLst>
              <a:ext uri="{FF2B5EF4-FFF2-40B4-BE49-F238E27FC236}">
                <a16:creationId xmlns:a16="http://schemas.microsoft.com/office/drawing/2014/main" id="{7920FA96-37D1-36CB-CC9D-B251495ADA8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8200" y="1825625"/>
            <a:ext cx="5393361" cy="4351338"/>
          </a:xfrm>
        </p:spPr>
        <p:txBody>
          <a:bodyPr>
            <a:normAutofit/>
          </a:bodyPr>
          <a:lstStyle/>
          <a:p>
            <a:pPr marL="0" indent="0">
              <a:spcBef>
                <a:spcPts val="2500"/>
              </a:spcBef>
              <a:buNone/>
            </a:pPr>
            <a:r>
              <a:rPr lang="fr-FR" sz="1800" b="1" dirty="0"/>
              <a:t>Importance du langage corporel</a:t>
            </a:r>
          </a:p>
          <a:p>
            <a:pPr marL="0" lvl="1" indent="0">
              <a:buNone/>
            </a:pPr>
            <a:r>
              <a:rPr lang="fr-FR" sz="1800" dirty="0"/>
              <a:t>Le langage corporel joue un rôle crucial dans la communication non verbale et aide à interpréter les émotions des autres.</a:t>
            </a:r>
          </a:p>
          <a:p>
            <a:pPr marL="0" indent="0">
              <a:spcBef>
                <a:spcPts val="2500"/>
              </a:spcBef>
              <a:buNone/>
            </a:pPr>
            <a:r>
              <a:rPr lang="fr-FR" sz="1800" b="1" dirty="0"/>
              <a:t>Postures ouvertes et fermées</a:t>
            </a:r>
          </a:p>
          <a:p>
            <a:pPr marL="0" lvl="1" indent="0">
              <a:buNone/>
            </a:pPr>
            <a:r>
              <a:rPr lang="fr-FR" sz="1800" dirty="0"/>
              <a:t>Une posture ouverte indique souvent la confiance, tandis qu'une posture fermée peut signaler la réticence ou le désintérêt.</a:t>
            </a:r>
          </a:p>
          <a:p>
            <a:pPr marL="0" indent="0">
              <a:spcBef>
                <a:spcPts val="2500"/>
              </a:spcBef>
              <a:buNone/>
            </a:pPr>
            <a:r>
              <a:rPr lang="fr-FR" sz="1800" b="1" dirty="0"/>
              <a:t>Analyse des interactions</a:t>
            </a:r>
          </a:p>
          <a:p>
            <a:pPr marL="0" lvl="1" indent="0">
              <a:buNone/>
            </a:pPr>
            <a:r>
              <a:rPr lang="fr-FR" sz="1800" dirty="0"/>
              <a:t>Analyser le langage corporel est essentiel pour mieux comprendre les interactions sociales et les dynamiques relationnelles.</a:t>
            </a:r>
          </a:p>
        </p:txBody>
      </p:sp>
      <p:pic>
        <p:nvPicPr>
          <p:cNvPr id="5" name="Espace réservé du contenu 4" descr="Moelle épinière">
            <a:extLst>
              <a:ext uri="{FF2B5EF4-FFF2-40B4-BE49-F238E27FC236}">
                <a16:creationId xmlns:a16="http://schemas.microsoft.com/office/drawing/2014/main" id="{3E7FC432-20CE-4F30-AAE3-AA356B1D8B00}"/>
              </a:ext>
            </a:extLst>
          </p:cNvPr>
          <p:cNvPicPr>
            <a:picLocks noGrp="1" noChangeAspect="1"/>
          </p:cNvPicPr>
          <p:nvPr>
            <p:ph sz="half" idx="1"/>
          </p:nvPr>
        </p:nvPicPr>
        <p:blipFill>
          <a:blip r:embed="rId3"/>
          <a:srcRect l="742" r="28509"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762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A05EE-2CE8-B0BB-9782-658A8CBD860B}"/>
              </a:ext>
            </a:extLst>
          </p:cNvPr>
          <p:cNvSpPr>
            <a:spLocks noGrp="1"/>
          </p:cNvSpPr>
          <p:nvPr>
            <p:ph type="title"/>
          </p:nvPr>
        </p:nvSpPr>
        <p:spPr>
          <a:xfrm>
            <a:off x="6417733" y="490537"/>
            <a:ext cx="5291663" cy="1628775"/>
          </a:xfrm>
        </p:spPr>
        <p:txBody>
          <a:bodyPr vert="horz" lIns="91440" tIns="45720" rIns="91440" bIns="45720" rtlCol="0" anchor="b">
            <a:normAutofit/>
          </a:bodyPr>
          <a:lstStyle/>
          <a:p>
            <a:r>
              <a:rPr lang="en-US" sz="3700"/>
              <a:t>Importance de la communication non verbale</a:t>
            </a:r>
          </a:p>
        </p:txBody>
      </p:sp>
      <p:pic>
        <p:nvPicPr>
          <p:cNvPr id="5" name="Espace réservé du contenu 4" descr="Jeunes garçons, 19-25 ans, Heureux, indien, étudiant">
            <a:extLst>
              <a:ext uri="{FF2B5EF4-FFF2-40B4-BE49-F238E27FC236}">
                <a16:creationId xmlns:a16="http://schemas.microsoft.com/office/drawing/2014/main" id="{98E8A4C0-3216-4546-B275-2B2539611BC4}"/>
              </a:ext>
            </a:extLst>
          </p:cNvPr>
          <p:cNvPicPr>
            <a:picLocks noGrp="1" noChangeAspect="1"/>
          </p:cNvPicPr>
          <p:nvPr>
            <p:ph sz="half" idx="1"/>
          </p:nvPr>
        </p:nvPicPr>
        <p:blipFill>
          <a:blip r:embed="rId3"/>
          <a:srcRect l="8452" r="32200"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Espace réservé du contenu 3">
            <a:extLst>
              <a:ext uri="{FF2B5EF4-FFF2-40B4-BE49-F238E27FC236}">
                <a16:creationId xmlns:a16="http://schemas.microsoft.com/office/drawing/2014/main" id="{D2074FB1-7381-046E-A11C-648FBA44AEE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17734" y="2119312"/>
            <a:ext cx="5291663" cy="4248149"/>
          </a:xfrm>
        </p:spPr>
        <p:txBody>
          <a:bodyPr>
            <a:noAutofit/>
          </a:bodyPr>
          <a:lstStyle/>
          <a:p>
            <a:pPr marL="0" indent="0">
              <a:spcBef>
                <a:spcPts val="2500"/>
              </a:spcBef>
              <a:buNone/>
            </a:pPr>
            <a:r>
              <a:rPr lang="fr-FR" sz="1800" b="1" dirty="0"/>
              <a:t>Renforcement des messages</a:t>
            </a:r>
          </a:p>
          <a:p>
            <a:pPr marL="0" lvl="1" indent="0">
              <a:buNone/>
            </a:pPr>
            <a:r>
              <a:rPr lang="fr-FR" sz="1800" dirty="0"/>
              <a:t>La communication non verbale peut renforcer le sens des messages verbaux, rendant les interactions plus claires et efficaces.</a:t>
            </a:r>
          </a:p>
          <a:p>
            <a:pPr marL="0" indent="0">
              <a:spcBef>
                <a:spcPts val="2500"/>
              </a:spcBef>
              <a:buNone/>
            </a:pPr>
            <a:r>
              <a:rPr lang="fr-FR" sz="1800" b="1" dirty="0"/>
              <a:t>Contradictions possibles</a:t>
            </a:r>
          </a:p>
          <a:p>
            <a:pPr marL="0" lvl="1" indent="0">
              <a:buNone/>
            </a:pPr>
            <a:r>
              <a:rPr lang="fr-FR" sz="1800" dirty="0"/>
              <a:t>Il est important de reconnaître que la communication non verbale peut parfois contredire les mots prononcés, créant de la confusion.</a:t>
            </a:r>
          </a:p>
          <a:p>
            <a:pPr marL="0" indent="0">
              <a:spcBef>
                <a:spcPts val="2500"/>
              </a:spcBef>
              <a:buNone/>
            </a:pPr>
            <a:r>
              <a:rPr lang="fr-FR" sz="1800" b="1" dirty="0"/>
              <a:t>Amélioration des relations</a:t>
            </a:r>
          </a:p>
          <a:p>
            <a:pPr marL="0" lvl="1" indent="0">
              <a:buNone/>
            </a:pPr>
            <a:r>
              <a:rPr lang="fr-FR" sz="1800" dirty="0"/>
              <a:t>Une bonne compréhension de la communication non verbale peut favoriser des relations plus saines, tant personnelles que professionnelles.</a:t>
            </a:r>
          </a:p>
        </p:txBody>
      </p:sp>
    </p:spTree>
    <p:extLst>
      <p:ext uri="{BB962C8B-B14F-4D97-AF65-F5344CB8AC3E}">
        <p14:creationId xmlns:p14="http://schemas.microsoft.com/office/powerpoint/2010/main" val="37311902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750F222-345B-2B54-53DD-2EFFACFD90D6}"/>
              </a:ext>
            </a:extLst>
          </p:cNvPr>
          <p:cNvSpPr>
            <a:spLocks noGrp="1"/>
          </p:cNvSpPr>
          <p:nvPr>
            <p:ph type="title"/>
          </p:nvPr>
        </p:nvSpPr>
        <p:spPr>
          <a:xfrm>
            <a:off x="1156851" y="637762"/>
            <a:ext cx="9888496" cy="900131"/>
          </a:xfrm>
        </p:spPr>
        <p:txBody>
          <a:bodyPr anchor="t">
            <a:normAutofit/>
          </a:bodyPr>
          <a:lstStyle/>
          <a:p>
            <a:r>
              <a:rPr lang="fr-FR" sz="4000">
                <a:solidFill>
                  <a:schemeClr val="bg1"/>
                </a:solidFill>
              </a:rPr>
              <a:t>Impact sur les relations</a:t>
            </a:r>
          </a:p>
        </p:txBody>
      </p:sp>
      <p:sp>
        <p:nvSpPr>
          <p:cNvPr id="11" name="Rectangle 10">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4">
            <a:extLst>
              <a:ext uri="{FF2B5EF4-FFF2-40B4-BE49-F238E27FC236}">
                <a16:creationId xmlns:a16="http://schemas.microsoft.com/office/drawing/2014/main" id="{25240C5B-026F-4818-89EF-EC882DE0035C}"/>
              </a:ext>
            </a:extLst>
          </p:cNvPr>
          <p:cNvGraphicFramePr>
            <a:graphicFrameLocks noGrp="1"/>
          </p:cNvGraphicFramePr>
          <p:nvPr>
            <p:ph idx="1"/>
            <p:extLst>
              <p:ext uri="{D42A27DB-BD31-4B8C-83A1-F6EECF244321}">
                <p14:modId xmlns:p14="http://schemas.microsoft.com/office/powerpoint/2010/main" val="3127863075"/>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155548" y="2217343"/>
          <a:ext cx="9880893" cy="395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371468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066130A-2259-7F36-FA04-191AE9803719}"/>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a:t>Utilisation dans le monde professionnel</a:t>
            </a:r>
          </a:p>
        </p:txBody>
      </p:sp>
      <p:sp>
        <p:nvSpPr>
          <p:cNvPr id="4" name="Espace réservé du contenu 3">
            <a:extLst>
              <a:ext uri="{FF2B5EF4-FFF2-40B4-BE49-F238E27FC236}">
                <a16:creationId xmlns:a16="http://schemas.microsoft.com/office/drawing/2014/main" id="{E116E4C8-B36A-FAEC-877B-E10E793F8A2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1800" y="2470244"/>
            <a:ext cx="5334197" cy="3769835"/>
          </a:xfrm>
        </p:spPr>
        <p:txBody>
          <a:bodyPr>
            <a:noAutofit/>
          </a:bodyPr>
          <a:lstStyle/>
          <a:p>
            <a:pPr marL="0" indent="0">
              <a:spcBef>
                <a:spcPts val="2500"/>
              </a:spcBef>
              <a:buNone/>
            </a:pPr>
            <a:r>
              <a:rPr lang="fr-FR" sz="1800" b="1"/>
              <a:t>Importance de la communication non verbale</a:t>
            </a:r>
          </a:p>
          <a:p>
            <a:pPr marL="0" lvl="1" indent="0">
              <a:buNone/>
            </a:pPr>
            <a:r>
              <a:rPr lang="fr-FR" sz="1800"/>
              <a:t>La communication non verbale est essentielle dans le monde professionnel, car elle influence les perceptions et les réactions des collègues.</a:t>
            </a:r>
          </a:p>
          <a:p>
            <a:pPr marL="0" indent="0">
              <a:spcBef>
                <a:spcPts val="2500"/>
              </a:spcBef>
              <a:buNone/>
            </a:pPr>
            <a:r>
              <a:rPr lang="fr-FR" sz="1800" b="1"/>
              <a:t>Impact sur les relations professionnelles</a:t>
            </a:r>
          </a:p>
          <a:p>
            <a:pPr marL="0" lvl="1" indent="0">
              <a:buNone/>
            </a:pPr>
            <a:r>
              <a:rPr lang="fr-FR" sz="1800"/>
              <a:t>Les signaux non verbaux peuvent renforcer ou contredire les messages verbaux, impactant les relations entre collègues et leaders.</a:t>
            </a:r>
          </a:p>
          <a:p>
            <a:pPr marL="0" indent="0">
              <a:spcBef>
                <a:spcPts val="2500"/>
              </a:spcBef>
              <a:buNone/>
            </a:pPr>
            <a:r>
              <a:rPr lang="fr-FR" sz="1800" b="1"/>
              <a:t>Conscience du langage corporel</a:t>
            </a:r>
          </a:p>
          <a:p>
            <a:pPr marL="0" lvl="1" indent="0">
              <a:buNone/>
            </a:pPr>
            <a:r>
              <a:rPr lang="fr-FR" sz="1800"/>
              <a:t>Les leaders doivent être conscients de leur langage corporel pour communiquer efficacement et inspirer confiance dans un environnement professionnel.</a:t>
            </a:r>
            <a:endParaRPr lang="fr-FR" sz="1800" dirty="0"/>
          </a:p>
        </p:txBody>
      </p:sp>
      <p:pic>
        <p:nvPicPr>
          <p:cNvPr id="5" name="Espace réservé du contenu 4" descr="L’équipe instantanée va travailler ensemble comme une machine parfaite, ils pourraient être inconnus les uns des autres, mais ils connaissent leur rôle et leur travail et travaillent ensemble comme une machine bien huilée. dans lequel chaque membre est un engrenage essentiel">
            <a:extLst>
              <a:ext uri="{FF2B5EF4-FFF2-40B4-BE49-F238E27FC236}">
                <a16:creationId xmlns:a16="http://schemas.microsoft.com/office/drawing/2014/main" id="{8D113F50-5E23-43FF-B5B8-7D28F3EB5395}"/>
              </a:ext>
            </a:extLst>
          </p:cNvPr>
          <p:cNvPicPr>
            <a:picLocks noGrp="1" noChangeAspect="1"/>
          </p:cNvPicPr>
          <p:nvPr>
            <p:ph sz="half" idx="1"/>
          </p:nvPr>
        </p:nvPicPr>
        <p:blipFill>
          <a:blip r:embed="rId3"/>
          <a:srcRect l="7197" r="1274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270744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5D1F322-AFCE-3506-A6FB-35FB6492AD45}"/>
              </a:ext>
            </a:extLst>
          </p:cNvPr>
          <p:cNvSpPr>
            <a:spLocks noGrp="1"/>
          </p:cNvSpPr>
          <p:nvPr>
            <p:ph type="title"/>
          </p:nvPr>
        </p:nvSpPr>
        <p:spPr>
          <a:xfrm>
            <a:off x="1137033" y="670559"/>
            <a:ext cx="4683321" cy="2148841"/>
          </a:xfrm>
        </p:spPr>
        <p:txBody>
          <a:bodyPr vert="horz" lIns="91440" tIns="45720" rIns="91440" bIns="45720" rtlCol="0" anchor="t">
            <a:normAutofit/>
          </a:bodyPr>
          <a:lstStyle/>
          <a:p>
            <a:r>
              <a:rPr lang="en-US"/>
              <a:t>Conclusion</a:t>
            </a:r>
          </a:p>
        </p:txBody>
      </p:sp>
      <p:pic>
        <p:nvPicPr>
          <p:cNvPr id="5" name="Espace réservé du contenu 4" descr="Main d’origine africaine atteignant des mains caucasiennes">
            <a:extLst>
              <a:ext uri="{FF2B5EF4-FFF2-40B4-BE49-F238E27FC236}">
                <a16:creationId xmlns:a16="http://schemas.microsoft.com/office/drawing/2014/main" id="{9B13E6A8-7FC6-4DFB-BA1D-34C440D9BB5B}"/>
              </a:ext>
            </a:extLst>
          </p:cNvPr>
          <p:cNvPicPr>
            <a:picLocks noGrp="1" noChangeAspect="1"/>
          </p:cNvPicPr>
          <p:nvPr>
            <p:ph sz="half" idx="1"/>
          </p:nvPr>
        </p:nvPicPr>
        <p:blipFill>
          <a:blip r:embed="rId3"/>
          <a:srcRect t="11593" b="1218"/>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Espace réservé du contenu 3">
            <a:extLst>
              <a:ext uri="{FF2B5EF4-FFF2-40B4-BE49-F238E27FC236}">
                <a16:creationId xmlns:a16="http://schemas.microsoft.com/office/drawing/2014/main" id="{97350817-1FF3-425A-A744-ADF373A537E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97004" y="0"/>
            <a:ext cx="4555782" cy="6857997"/>
          </a:xfrm>
        </p:spPr>
        <p:txBody>
          <a:bodyPr>
            <a:normAutofit/>
          </a:bodyPr>
          <a:lstStyle/>
          <a:p>
            <a:pPr marL="0" indent="0">
              <a:spcBef>
                <a:spcPts val="2500"/>
              </a:spcBef>
              <a:buNone/>
            </a:pPr>
            <a:r>
              <a:rPr lang="fr-FR" sz="2000" b="1" dirty="0"/>
              <a:t>Importance de la communication non verbale</a:t>
            </a:r>
          </a:p>
          <a:p>
            <a:pPr marL="0" lvl="1" indent="0">
              <a:buNone/>
            </a:pPr>
            <a:r>
              <a:rPr lang="fr-FR" sz="2000" dirty="0"/>
              <a:t>La communication non verbale joue un rôle crucial dans nos interactions quotidiennes, influençant la perception et la compréhension mutuelle.</a:t>
            </a:r>
          </a:p>
          <a:p>
            <a:pPr marL="0" indent="0">
              <a:spcBef>
                <a:spcPts val="2500"/>
              </a:spcBef>
              <a:buNone/>
            </a:pPr>
            <a:r>
              <a:rPr lang="fr-FR" sz="2000" b="1" dirty="0"/>
              <a:t>Amélioration des compétences</a:t>
            </a:r>
          </a:p>
          <a:p>
            <a:pPr marL="0" lvl="1" indent="0">
              <a:buNone/>
            </a:pPr>
            <a:r>
              <a:rPr lang="fr-FR" sz="2000" dirty="0"/>
              <a:t>En prenant conscience des signaux non verbaux, nous pouvons enrichir nos compétences de communication et établir des relations plus profondes.</a:t>
            </a:r>
          </a:p>
          <a:p>
            <a:pPr marL="0" indent="0">
              <a:spcBef>
                <a:spcPts val="2500"/>
              </a:spcBef>
              <a:buNone/>
            </a:pPr>
            <a:r>
              <a:rPr lang="fr-FR" sz="2000" b="1" dirty="0"/>
              <a:t>Attention aux signaux</a:t>
            </a:r>
          </a:p>
          <a:p>
            <a:pPr marL="0" lvl="1" indent="0">
              <a:buNone/>
            </a:pPr>
            <a:r>
              <a:rPr lang="fr-FR" sz="2000" dirty="0"/>
              <a:t>Être attentif aux signaux non verbaux peut conduire à une communication plus efficace et à une meilleure compréhension entre les individus.</a:t>
            </a:r>
          </a:p>
        </p:txBody>
      </p:sp>
    </p:spTree>
    <p:extLst>
      <p:ext uri="{BB962C8B-B14F-4D97-AF65-F5344CB8AC3E}">
        <p14:creationId xmlns:p14="http://schemas.microsoft.com/office/powerpoint/2010/main" val="21297886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1544</Words>
  <Application>Microsoft Office PowerPoint</Application>
  <PresentationFormat>Grand écran</PresentationFormat>
  <Paragraphs>114</Paragraphs>
  <Slides>13</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Aptos</vt:lpstr>
      <vt:lpstr>Aptos Display</vt:lpstr>
      <vt:lpstr>Arial</vt:lpstr>
      <vt:lpstr>Calibri</vt:lpstr>
      <vt:lpstr>Thème Office</vt:lpstr>
      <vt:lpstr>Communication Non Verbale</vt:lpstr>
      <vt:lpstr>Aperçu de la Présentation</vt:lpstr>
      <vt:lpstr>Introduction à la communication non verbale</vt:lpstr>
      <vt:lpstr>Définition</vt:lpstr>
      <vt:lpstr>Historique</vt:lpstr>
      <vt:lpstr>Types de communication non verbale</vt:lpstr>
      <vt:lpstr>Gestes</vt:lpstr>
      <vt:lpstr>Expressions faciales</vt:lpstr>
      <vt:lpstr>Langage corporel</vt:lpstr>
      <vt:lpstr>Importance de la communication non verbale</vt:lpstr>
      <vt:lpstr>Impact sur les relations</vt:lpstr>
      <vt:lpstr>Utilisation dans le monde professionnel</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2025-01-22T12:31:32Z</dcterms:created>
  <dcterms:modified xsi:type="dcterms:W3CDTF">2025-01-22T12:41:44Z</dcterms:modified>
</cp:coreProperties>
</file>