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mission Santé, Sécurité Et Conditions De Travail (CSSCT): Rôle Et Importance" id="{5FE7B393-9118-4583-81AA-29ECFC0A3319}">
          <p14:sldIdLst>
            <p14:sldId id="2561"/>
            <p14:sldId id="2562"/>
          </p14:sldIdLst>
        </p14:section>
        <p14:section name="Introduction À La CSSCT" id="{C75964BE-A8DF-474C-8AD7-3F28FEF56166}">
          <p14:sldIdLst>
            <p14:sldId id="2563"/>
            <p14:sldId id="2564"/>
            <p14:sldId id="2565"/>
            <p14:sldId id="2566"/>
          </p14:sldIdLst>
        </p14:section>
        <p14:section name="Composition Et Fonctionnement De La CSSCT" id="{2025DE3E-2590-4621-AC3B-AC9C53752A33}">
          <p14:sldIdLst>
            <p14:sldId id="2567"/>
            <p14:sldId id="2568"/>
            <p14:sldId id="2569"/>
            <p14:sldId id="2570"/>
          </p14:sldIdLst>
        </p14:section>
        <p14:section name="Missions Et Responsabilités De La CSSCT" id="{1C1E92A2-12CF-4BE4-A976-C3E6E7108E13}">
          <p14:sldIdLst>
            <p14:sldId id="2571"/>
            <p14:sldId id="2572"/>
            <p14:sldId id="2573"/>
            <p14:sldId id="2574"/>
          </p14:sldIdLst>
        </p14:section>
        <p14:section name="Actions Et Interventions De La CSSCT" id="{AEB10CFE-AC14-4B16-B236-234FEFE4758C}">
          <p14:sldIdLst>
            <p14:sldId id="2575"/>
            <p14:sldId id="2576"/>
            <p14:sldId id="2577"/>
            <p14:sldId id="2578"/>
          </p14:sldIdLst>
        </p14:section>
        <p14:section name="Collaboration Et Communication" id="{C1B1918C-CB50-4E28-BC84-6B28B56C8260}">
          <p14:sldIdLst>
            <p14:sldId id="2579"/>
            <p14:sldId id="2580"/>
            <p14:sldId id="2581"/>
            <p14:sldId id="2582"/>
          </p14:sldIdLst>
        </p14:section>
        <p14:section name="Conclusion" id="{FD7167CC-26B5-46A7-B042-DF4881715B22}">
          <p14:sldIdLst>
            <p14:sldId id="25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745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diagrams/_rels/data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ata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ata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1E8B0C-4141-4CB4-8F6C-2984EB5645FF}"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fr-FR"/>
        </a:p>
      </dgm:t>
    </dgm:pt>
    <dgm:pt modelId="{DC2B0AE7-6F12-435C-9D45-5E0B19D8554B}">
      <dgm:prSet/>
      <dgm:spPr/>
      <dgm:t>
        <a:bodyPr/>
        <a:lstStyle/>
        <a:p>
          <a:pPr>
            <a:lnSpc>
              <a:spcPct val="100000"/>
            </a:lnSpc>
            <a:defRPr b="1"/>
          </a:pPr>
          <a:r>
            <a:rPr lang="fr-FR"/>
            <a:t>Amélioration de la santé</a:t>
          </a:r>
        </a:p>
      </dgm:t>
    </dgm:pt>
    <dgm:pt modelId="{515A3208-74D2-4C73-8014-8D4577551469}" type="parTrans" cxnId="{86A289F5-B9D2-4E5D-B601-7606E742D4BC}">
      <dgm:prSet/>
      <dgm:spPr/>
      <dgm:t>
        <a:bodyPr/>
        <a:lstStyle/>
        <a:p>
          <a:endParaRPr lang="fr-FR"/>
        </a:p>
      </dgm:t>
    </dgm:pt>
    <dgm:pt modelId="{9DFB70EE-A348-4D33-A2A0-944C4555F51B}" type="sibTrans" cxnId="{86A289F5-B9D2-4E5D-B601-7606E742D4BC}">
      <dgm:prSet/>
      <dgm:spPr/>
      <dgm:t>
        <a:bodyPr/>
        <a:lstStyle/>
        <a:p>
          <a:pPr>
            <a:lnSpc>
              <a:spcPct val="100000"/>
            </a:lnSpc>
            <a:defRPr b="1"/>
          </a:pPr>
          <a:endParaRPr lang="fr-FR"/>
        </a:p>
      </dgm:t>
    </dgm:pt>
    <dgm:pt modelId="{1B054868-8546-41FD-B376-1738E3F4350E}">
      <dgm:prSet/>
      <dgm:spPr/>
      <dgm:t>
        <a:bodyPr/>
        <a:lstStyle/>
        <a:p>
          <a:pPr>
            <a:lnSpc>
              <a:spcPct val="100000"/>
            </a:lnSpc>
          </a:pPr>
          <a:r>
            <a:rPr lang="fr-FR"/>
            <a:t>La CSSCT se concentre sur l'amélioration de la santé des travailleurs à travers des pratiques de prévention efficaces.</a:t>
          </a:r>
        </a:p>
      </dgm:t>
    </dgm:pt>
    <dgm:pt modelId="{DDCACC43-3BBD-4489-998E-32B45C09D76F}" type="parTrans" cxnId="{EED6110E-AB18-4AE9-A992-88B64BA1415C}">
      <dgm:prSet/>
      <dgm:spPr/>
      <dgm:t>
        <a:bodyPr/>
        <a:lstStyle/>
        <a:p>
          <a:endParaRPr lang="fr-FR"/>
        </a:p>
      </dgm:t>
    </dgm:pt>
    <dgm:pt modelId="{C7D8A772-2F20-46CB-9626-3E537C769A01}" type="sibTrans" cxnId="{EED6110E-AB18-4AE9-A992-88B64BA1415C}">
      <dgm:prSet/>
      <dgm:spPr/>
      <dgm:t>
        <a:bodyPr/>
        <a:lstStyle/>
        <a:p>
          <a:endParaRPr lang="fr-FR"/>
        </a:p>
      </dgm:t>
    </dgm:pt>
    <dgm:pt modelId="{0F2D2144-A26D-4E4C-9559-29BAD87FC272}">
      <dgm:prSet/>
      <dgm:spPr/>
      <dgm:t>
        <a:bodyPr/>
        <a:lstStyle/>
        <a:p>
          <a:pPr>
            <a:lnSpc>
              <a:spcPct val="100000"/>
            </a:lnSpc>
            <a:defRPr b="1"/>
          </a:pPr>
          <a:r>
            <a:rPr lang="fr-FR"/>
            <a:t>Prévention des accidents</a:t>
          </a:r>
        </a:p>
      </dgm:t>
    </dgm:pt>
    <dgm:pt modelId="{03614B14-9B33-4B44-AB81-25EF1C61C226}" type="parTrans" cxnId="{B15131EA-7596-4E1C-B055-45D4E8F78242}">
      <dgm:prSet/>
      <dgm:spPr/>
      <dgm:t>
        <a:bodyPr/>
        <a:lstStyle/>
        <a:p>
          <a:endParaRPr lang="fr-FR"/>
        </a:p>
      </dgm:t>
    </dgm:pt>
    <dgm:pt modelId="{AC8698EB-C7CA-4657-86DD-B375656D5EE4}" type="sibTrans" cxnId="{B15131EA-7596-4E1C-B055-45D4E8F78242}">
      <dgm:prSet/>
      <dgm:spPr/>
      <dgm:t>
        <a:bodyPr/>
        <a:lstStyle/>
        <a:p>
          <a:pPr>
            <a:lnSpc>
              <a:spcPct val="100000"/>
            </a:lnSpc>
            <a:defRPr b="1"/>
          </a:pPr>
          <a:endParaRPr lang="fr-FR"/>
        </a:p>
      </dgm:t>
    </dgm:pt>
    <dgm:pt modelId="{EA7E9B6F-014F-4238-A91B-4E38437EB94B}">
      <dgm:prSet/>
      <dgm:spPr/>
      <dgm:t>
        <a:bodyPr/>
        <a:lstStyle/>
        <a:p>
          <a:pPr>
            <a:lnSpc>
              <a:spcPct val="100000"/>
            </a:lnSpc>
          </a:pPr>
          <a:r>
            <a:rPr lang="fr-FR"/>
            <a:t>Un des principaux objectifs est de prévenir les accidents et les maladies professionnelles en instaurant des mesures de sécurité.</a:t>
          </a:r>
        </a:p>
      </dgm:t>
    </dgm:pt>
    <dgm:pt modelId="{722860E5-24D3-4F29-BB89-9079BF43E421}" type="parTrans" cxnId="{24A46D33-05D7-4226-9542-1D2CC00C6D73}">
      <dgm:prSet/>
      <dgm:spPr/>
      <dgm:t>
        <a:bodyPr/>
        <a:lstStyle/>
        <a:p>
          <a:endParaRPr lang="fr-FR"/>
        </a:p>
      </dgm:t>
    </dgm:pt>
    <dgm:pt modelId="{B2EE2CAF-7BED-4C04-84A9-27D8310618ED}" type="sibTrans" cxnId="{24A46D33-05D7-4226-9542-1D2CC00C6D73}">
      <dgm:prSet/>
      <dgm:spPr/>
      <dgm:t>
        <a:bodyPr/>
        <a:lstStyle/>
        <a:p>
          <a:endParaRPr lang="fr-FR"/>
        </a:p>
      </dgm:t>
    </dgm:pt>
    <dgm:pt modelId="{DF47B9EB-51C2-4F2B-B8DB-2745E7639217}">
      <dgm:prSet/>
      <dgm:spPr/>
      <dgm:t>
        <a:bodyPr/>
        <a:lstStyle/>
        <a:p>
          <a:pPr>
            <a:lnSpc>
              <a:spcPct val="100000"/>
            </a:lnSpc>
            <a:defRPr b="1"/>
          </a:pPr>
          <a:r>
            <a:rPr lang="fr-FR"/>
            <a:t>Environnement de travail sécurisé</a:t>
          </a:r>
        </a:p>
      </dgm:t>
    </dgm:pt>
    <dgm:pt modelId="{1C0935BA-80FD-4331-B8C3-719FC2DB5BD2}" type="parTrans" cxnId="{D3B91CC5-B765-49A3-9E10-1EC150AA9345}">
      <dgm:prSet/>
      <dgm:spPr/>
      <dgm:t>
        <a:bodyPr/>
        <a:lstStyle/>
        <a:p>
          <a:endParaRPr lang="fr-FR"/>
        </a:p>
      </dgm:t>
    </dgm:pt>
    <dgm:pt modelId="{35F95C81-75B5-486D-8E16-0712E7CB8754}" type="sibTrans" cxnId="{D3B91CC5-B765-49A3-9E10-1EC150AA9345}">
      <dgm:prSet/>
      <dgm:spPr/>
      <dgm:t>
        <a:bodyPr/>
        <a:lstStyle/>
        <a:p>
          <a:endParaRPr lang="fr-FR"/>
        </a:p>
      </dgm:t>
    </dgm:pt>
    <dgm:pt modelId="{45475A15-450D-49B6-8BC7-99ED8BB4F624}">
      <dgm:prSet/>
      <dgm:spPr/>
      <dgm:t>
        <a:bodyPr/>
        <a:lstStyle/>
        <a:p>
          <a:pPr>
            <a:lnSpc>
              <a:spcPct val="100000"/>
            </a:lnSpc>
          </a:pPr>
          <a:r>
            <a:rPr lang="fr-FR"/>
            <a:t>La CSSCT vise à créer un environnement de travail sain et sécurisé pour tous les employés.</a:t>
          </a:r>
        </a:p>
      </dgm:t>
    </dgm:pt>
    <dgm:pt modelId="{B0183E5B-691F-4DF5-A6AF-7F8DF9907935}" type="parTrans" cxnId="{A0FC5DFE-6264-41F7-9EB5-D42BCF3AC65D}">
      <dgm:prSet/>
      <dgm:spPr/>
      <dgm:t>
        <a:bodyPr/>
        <a:lstStyle/>
        <a:p>
          <a:endParaRPr lang="fr-FR"/>
        </a:p>
      </dgm:t>
    </dgm:pt>
    <dgm:pt modelId="{509175B0-5A3B-4963-9422-3D2D3C5E36F9}" type="sibTrans" cxnId="{A0FC5DFE-6264-41F7-9EB5-D42BCF3AC65D}">
      <dgm:prSet/>
      <dgm:spPr/>
      <dgm:t>
        <a:bodyPr/>
        <a:lstStyle/>
        <a:p>
          <a:endParaRPr lang="fr-FR"/>
        </a:p>
      </dgm:t>
    </dgm:pt>
    <dgm:pt modelId="{371B0B66-3AFC-49AD-9887-EE2E701E6514}" type="pres">
      <dgm:prSet presAssocID="{A11E8B0C-4141-4CB4-8F6C-2984EB5645FF}" presName="Root" presStyleCnt="0">
        <dgm:presLayoutVars>
          <dgm:dir/>
          <dgm:resizeHandles val="exact"/>
        </dgm:presLayoutVars>
      </dgm:prSet>
      <dgm:spPr/>
    </dgm:pt>
    <dgm:pt modelId="{8868FD4F-AC41-4319-A491-6C16C2A17A53}" type="pres">
      <dgm:prSet presAssocID="{DC2B0AE7-6F12-435C-9D45-5E0B19D8554B}" presName="Composite" presStyleCnt="0"/>
      <dgm:spPr/>
    </dgm:pt>
    <dgm:pt modelId="{5D3CAFBF-B798-44D2-AF89-CE55B3DD7B46}" type="pres">
      <dgm:prSet presAssocID="{DC2B0AE7-6F12-435C-9D45-5E0B19D8554B}"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4451" r="28802" b="4"/>
          <a:stretch/>
        </a:blipFill>
      </dgm:spPr>
      <dgm:extLst>
        <a:ext uri="{E40237B7-FDA0-4F09-8148-C483321AD2D9}">
          <dgm14:cNvPr xmlns:dgm14="http://schemas.microsoft.com/office/drawing/2010/diagram" id="0" name="" descr="Médecin injectant une autre personne"/>
        </a:ext>
      </dgm:extLst>
    </dgm:pt>
    <dgm:pt modelId="{3EAEB4C3-D146-4099-A1EF-B2A6B848316B}" type="pres">
      <dgm:prSet presAssocID="{DC2B0AE7-6F12-435C-9D45-5E0B19D8554B}" presName="Subtitle" presStyleLbl="revTx" presStyleIdx="0" presStyleCnt="6">
        <dgm:presLayoutVars>
          <dgm:chMax val="0"/>
          <dgm:bulletEnabled/>
        </dgm:presLayoutVars>
      </dgm:prSet>
      <dgm:spPr/>
    </dgm:pt>
    <dgm:pt modelId="{952CCE1C-C7AC-42DF-90A3-2B0D5D160CE9}" type="pres">
      <dgm:prSet presAssocID="{DC2B0AE7-6F12-435C-9D45-5E0B19D8554B}" presName="Description" presStyleLbl="revTx" presStyleIdx="1" presStyleCnt="6">
        <dgm:presLayoutVars>
          <dgm:bulletEnabled/>
        </dgm:presLayoutVars>
      </dgm:prSet>
      <dgm:spPr/>
    </dgm:pt>
    <dgm:pt modelId="{31232452-4F26-467B-8F60-6E410A601826}" type="pres">
      <dgm:prSet presAssocID="{9DFB70EE-A348-4D33-A2A0-944C4555F51B}" presName="sibTrans" presStyleLbl="sibTrans2D1" presStyleIdx="0" presStyleCnt="0"/>
      <dgm:spPr/>
    </dgm:pt>
    <dgm:pt modelId="{011458D4-A268-4C3C-9173-26328820481A}" type="pres">
      <dgm:prSet presAssocID="{0F2D2144-A26D-4E4C-9559-29BAD87FC272}" presName="Composite" presStyleCnt="0"/>
      <dgm:spPr/>
    </dgm:pt>
    <dgm:pt modelId="{8D90C5BF-0776-482D-B8C1-06FF395F5D21}" type="pres">
      <dgm:prSet presAssocID="{0F2D2144-A26D-4E4C-9559-29BAD87FC272}"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8740" r="14512" b="4"/>
          <a:stretch/>
        </a:blipFill>
      </dgm:spPr>
      <dgm:extLst>
        <a:ext uri="{E40237B7-FDA0-4F09-8148-C483321AD2D9}">
          <dgm14:cNvPr xmlns:dgm14="http://schemas.microsoft.com/office/drawing/2010/diagram" id="0" name="" descr="Outils de construction"/>
        </a:ext>
      </dgm:extLst>
    </dgm:pt>
    <dgm:pt modelId="{1D35AB02-3C96-4AD2-82B7-7E85D67F2050}" type="pres">
      <dgm:prSet presAssocID="{0F2D2144-A26D-4E4C-9559-29BAD87FC272}" presName="Subtitle" presStyleLbl="revTx" presStyleIdx="2" presStyleCnt="6">
        <dgm:presLayoutVars>
          <dgm:chMax val="0"/>
          <dgm:bulletEnabled/>
        </dgm:presLayoutVars>
      </dgm:prSet>
      <dgm:spPr/>
    </dgm:pt>
    <dgm:pt modelId="{E663B4DA-B51D-42D1-B346-F4D901629810}" type="pres">
      <dgm:prSet presAssocID="{0F2D2144-A26D-4E4C-9559-29BAD87FC272}" presName="Description" presStyleLbl="revTx" presStyleIdx="3" presStyleCnt="6">
        <dgm:presLayoutVars>
          <dgm:bulletEnabled/>
        </dgm:presLayoutVars>
      </dgm:prSet>
      <dgm:spPr/>
    </dgm:pt>
    <dgm:pt modelId="{49687402-206A-4C1A-AD3B-B3A4FF1E21AE}" type="pres">
      <dgm:prSet presAssocID="{AC8698EB-C7CA-4657-86DD-B375656D5EE4}" presName="sibTrans" presStyleLbl="sibTrans2D1" presStyleIdx="0" presStyleCnt="0"/>
      <dgm:spPr/>
    </dgm:pt>
    <dgm:pt modelId="{BAAA709F-E203-4DE3-ADD8-C10EEFA9A225}" type="pres">
      <dgm:prSet presAssocID="{DF47B9EB-51C2-4F2B-B8DB-2745E7639217}" presName="Composite" presStyleCnt="0"/>
      <dgm:spPr/>
    </dgm:pt>
    <dgm:pt modelId="{D29088F0-2F1D-4C38-810F-F7D52AD840EB}" type="pres">
      <dgm:prSet presAssocID="{DF47B9EB-51C2-4F2B-B8DB-2745E7639217}"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5816" r="27437" b="4"/>
          <a:stretch/>
        </a:blipFill>
      </dgm:spPr>
      <dgm:extLst>
        <a:ext uri="{E40237B7-FDA0-4F09-8148-C483321AD2D9}">
          <dgm14:cNvPr xmlns:dgm14="http://schemas.microsoft.com/office/drawing/2010/diagram" id="0" name="" descr="Bureau, pas de personnes"/>
        </a:ext>
      </dgm:extLst>
    </dgm:pt>
    <dgm:pt modelId="{E66697F3-214F-48F9-A025-60BDAC93513F}" type="pres">
      <dgm:prSet presAssocID="{DF47B9EB-51C2-4F2B-B8DB-2745E7639217}" presName="Subtitle" presStyleLbl="revTx" presStyleIdx="4" presStyleCnt="6">
        <dgm:presLayoutVars>
          <dgm:chMax val="0"/>
          <dgm:bulletEnabled/>
        </dgm:presLayoutVars>
      </dgm:prSet>
      <dgm:spPr/>
    </dgm:pt>
    <dgm:pt modelId="{4AAC944A-9B06-41FB-A231-BD0EEEF540C5}" type="pres">
      <dgm:prSet presAssocID="{DF47B9EB-51C2-4F2B-B8DB-2745E7639217}" presName="Description" presStyleLbl="revTx" presStyleIdx="5" presStyleCnt="6">
        <dgm:presLayoutVars>
          <dgm:bulletEnabled/>
        </dgm:presLayoutVars>
      </dgm:prSet>
      <dgm:spPr/>
    </dgm:pt>
  </dgm:ptLst>
  <dgm:cxnLst>
    <dgm:cxn modelId="{A500C400-D86F-4023-B435-EB8F36857A30}" type="presOf" srcId="{0F2D2144-A26D-4E4C-9559-29BAD87FC272}" destId="{1D35AB02-3C96-4AD2-82B7-7E85D67F2050}" srcOrd="0" destOrd="0" presId="urn:microsoft.com/office/officeart/2024/3/layout/verticalVisualTextBlock1"/>
    <dgm:cxn modelId="{5CC1950C-3D2C-44D0-8BE4-C555094D5F59}" type="presOf" srcId="{A11E8B0C-4141-4CB4-8F6C-2984EB5645FF}" destId="{371B0B66-3AFC-49AD-9887-EE2E701E6514}" srcOrd="0" destOrd="0" presId="urn:microsoft.com/office/officeart/2024/3/layout/verticalVisualTextBlock1"/>
    <dgm:cxn modelId="{EED6110E-AB18-4AE9-A992-88B64BA1415C}" srcId="{DC2B0AE7-6F12-435C-9D45-5E0B19D8554B}" destId="{1B054868-8546-41FD-B376-1738E3F4350E}" srcOrd="0" destOrd="0" parTransId="{DDCACC43-3BBD-4489-998E-32B45C09D76F}" sibTransId="{C7D8A772-2F20-46CB-9626-3E537C769A01}"/>
    <dgm:cxn modelId="{7726FC23-2311-480F-9FB8-1488B8DAEDC6}" type="presOf" srcId="{DC2B0AE7-6F12-435C-9D45-5E0B19D8554B}" destId="{3EAEB4C3-D146-4099-A1EF-B2A6B848316B}" srcOrd="0" destOrd="0" presId="urn:microsoft.com/office/officeart/2024/3/layout/verticalVisualTextBlock1"/>
    <dgm:cxn modelId="{BCF45E32-3C26-46D3-9569-B8EBC23CDB73}" type="presOf" srcId="{AC8698EB-C7CA-4657-86DD-B375656D5EE4}" destId="{49687402-206A-4C1A-AD3B-B3A4FF1E21AE}" srcOrd="0" destOrd="0" presId="urn:microsoft.com/office/officeart/2024/3/layout/verticalVisualTextBlock1"/>
    <dgm:cxn modelId="{24A46D33-05D7-4226-9542-1D2CC00C6D73}" srcId="{0F2D2144-A26D-4E4C-9559-29BAD87FC272}" destId="{EA7E9B6F-014F-4238-A91B-4E38437EB94B}" srcOrd="0" destOrd="0" parTransId="{722860E5-24D3-4F29-BB89-9079BF43E421}" sibTransId="{B2EE2CAF-7BED-4C04-84A9-27D8310618ED}"/>
    <dgm:cxn modelId="{FED8F03B-763D-4CF5-A12C-41246D44EF03}" type="presOf" srcId="{EA7E9B6F-014F-4238-A91B-4E38437EB94B}" destId="{E663B4DA-B51D-42D1-B346-F4D901629810}" srcOrd="0" destOrd="0" presId="urn:microsoft.com/office/officeart/2024/3/layout/verticalVisualTextBlock1"/>
    <dgm:cxn modelId="{6CD51E7E-7D76-4280-976F-09D1CFD10A7B}" type="presOf" srcId="{45475A15-450D-49B6-8BC7-99ED8BB4F624}" destId="{4AAC944A-9B06-41FB-A231-BD0EEEF540C5}" srcOrd="0" destOrd="0" presId="urn:microsoft.com/office/officeart/2024/3/layout/verticalVisualTextBlock1"/>
    <dgm:cxn modelId="{53320A85-9336-44D8-AE64-54707F7943D2}" type="presOf" srcId="{1B054868-8546-41FD-B376-1738E3F4350E}" destId="{952CCE1C-C7AC-42DF-90A3-2B0D5D160CE9}" srcOrd="0" destOrd="0" presId="urn:microsoft.com/office/officeart/2024/3/layout/verticalVisualTextBlock1"/>
    <dgm:cxn modelId="{21B7B090-D4D4-446E-A47A-1997E1DA4CFE}" type="presOf" srcId="{DF47B9EB-51C2-4F2B-B8DB-2745E7639217}" destId="{E66697F3-214F-48F9-A025-60BDAC93513F}" srcOrd="0" destOrd="0" presId="urn:microsoft.com/office/officeart/2024/3/layout/verticalVisualTextBlock1"/>
    <dgm:cxn modelId="{D3B91CC5-B765-49A3-9E10-1EC150AA9345}" srcId="{A11E8B0C-4141-4CB4-8F6C-2984EB5645FF}" destId="{DF47B9EB-51C2-4F2B-B8DB-2745E7639217}" srcOrd="2" destOrd="0" parTransId="{1C0935BA-80FD-4331-B8C3-719FC2DB5BD2}" sibTransId="{35F95C81-75B5-486D-8E16-0712E7CB8754}"/>
    <dgm:cxn modelId="{5EC095D9-A61B-4DC8-B99A-6C9057B1736C}" type="presOf" srcId="{9DFB70EE-A348-4D33-A2A0-944C4555F51B}" destId="{31232452-4F26-467B-8F60-6E410A601826}" srcOrd="0" destOrd="0" presId="urn:microsoft.com/office/officeart/2024/3/layout/verticalVisualTextBlock1"/>
    <dgm:cxn modelId="{B15131EA-7596-4E1C-B055-45D4E8F78242}" srcId="{A11E8B0C-4141-4CB4-8F6C-2984EB5645FF}" destId="{0F2D2144-A26D-4E4C-9559-29BAD87FC272}" srcOrd="1" destOrd="0" parTransId="{03614B14-9B33-4B44-AB81-25EF1C61C226}" sibTransId="{AC8698EB-C7CA-4657-86DD-B375656D5EE4}"/>
    <dgm:cxn modelId="{86A289F5-B9D2-4E5D-B601-7606E742D4BC}" srcId="{A11E8B0C-4141-4CB4-8F6C-2984EB5645FF}" destId="{DC2B0AE7-6F12-435C-9D45-5E0B19D8554B}" srcOrd="0" destOrd="0" parTransId="{515A3208-74D2-4C73-8014-8D4577551469}" sibTransId="{9DFB70EE-A348-4D33-A2A0-944C4555F51B}"/>
    <dgm:cxn modelId="{A0FC5DFE-6264-41F7-9EB5-D42BCF3AC65D}" srcId="{DF47B9EB-51C2-4F2B-B8DB-2745E7639217}" destId="{45475A15-450D-49B6-8BC7-99ED8BB4F624}" srcOrd="0" destOrd="0" parTransId="{B0183E5B-691F-4DF5-A6AF-7F8DF9907935}" sibTransId="{509175B0-5A3B-4963-9422-3D2D3C5E36F9}"/>
    <dgm:cxn modelId="{68563030-8AD3-4044-84AE-0DA618A032E1}" type="presParOf" srcId="{371B0B66-3AFC-49AD-9887-EE2E701E6514}" destId="{8868FD4F-AC41-4319-A491-6C16C2A17A53}" srcOrd="0" destOrd="0" presId="urn:microsoft.com/office/officeart/2024/3/layout/verticalVisualTextBlock1"/>
    <dgm:cxn modelId="{7CDC665F-CC94-419B-9308-C91F5F0E83D9}" type="presParOf" srcId="{8868FD4F-AC41-4319-A491-6C16C2A17A53}" destId="{5D3CAFBF-B798-44D2-AF89-CE55B3DD7B46}" srcOrd="0" destOrd="0" presId="urn:microsoft.com/office/officeart/2024/3/layout/verticalVisualTextBlock1"/>
    <dgm:cxn modelId="{EA1BAEA7-6DA9-4ABC-ADCF-12C04A0C312C}" type="presParOf" srcId="{8868FD4F-AC41-4319-A491-6C16C2A17A53}" destId="{3EAEB4C3-D146-4099-A1EF-B2A6B848316B}" srcOrd="1" destOrd="0" presId="urn:microsoft.com/office/officeart/2024/3/layout/verticalVisualTextBlock1"/>
    <dgm:cxn modelId="{78720400-ED1D-4805-BBAE-8D0DDF5E7149}" type="presParOf" srcId="{8868FD4F-AC41-4319-A491-6C16C2A17A53}" destId="{952CCE1C-C7AC-42DF-90A3-2B0D5D160CE9}" srcOrd="2" destOrd="0" presId="urn:microsoft.com/office/officeart/2024/3/layout/verticalVisualTextBlock1"/>
    <dgm:cxn modelId="{2C7E80B0-6528-409B-A013-830C166EBD70}" type="presParOf" srcId="{371B0B66-3AFC-49AD-9887-EE2E701E6514}" destId="{31232452-4F26-467B-8F60-6E410A601826}" srcOrd="1" destOrd="0" presId="urn:microsoft.com/office/officeart/2024/3/layout/verticalVisualTextBlock1"/>
    <dgm:cxn modelId="{6E95C31D-BE14-497D-8D9F-182CEDB70033}" type="presParOf" srcId="{371B0B66-3AFC-49AD-9887-EE2E701E6514}" destId="{011458D4-A268-4C3C-9173-26328820481A}" srcOrd="2" destOrd="0" presId="urn:microsoft.com/office/officeart/2024/3/layout/verticalVisualTextBlock1"/>
    <dgm:cxn modelId="{33846384-550D-420D-9349-C76F7E3AD3E8}" type="presParOf" srcId="{011458D4-A268-4C3C-9173-26328820481A}" destId="{8D90C5BF-0776-482D-B8C1-06FF395F5D21}" srcOrd="0" destOrd="0" presId="urn:microsoft.com/office/officeart/2024/3/layout/verticalVisualTextBlock1"/>
    <dgm:cxn modelId="{02227511-3474-4642-A271-6AC6B854815F}" type="presParOf" srcId="{011458D4-A268-4C3C-9173-26328820481A}" destId="{1D35AB02-3C96-4AD2-82B7-7E85D67F2050}" srcOrd="1" destOrd="0" presId="urn:microsoft.com/office/officeart/2024/3/layout/verticalVisualTextBlock1"/>
    <dgm:cxn modelId="{5FD45207-7C3B-4E99-B91D-AE2A2E1E803C}" type="presParOf" srcId="{011458D4-A268-4C3C-9173-26328820481A}" destId="{E663B4DA-B51D-42D1-B346-F4D901629810}" srcOrd="2" destOrd="0" presId="urn:microsoft.com/office/officeart/2024/3/layout/verticalVisualTextBlock1"/>
    <dgm:cxn modelId="{3D24FA87-C83C-475A-BDC3-FD9E2B61B81A}" type="presParOf" srcId="{371B0B66-3AFC-49AD-9887-EE2E701E6514}" destId="{49687402-206A-4C1A-AD3B-B3A4FF1E21AE}" srcOrd="3" destOrd="0" presId="urn:microsoft.com/office/officeart/2024/3/layout/verticalVisualTextBlock1"/>
    <dgm:cxn modelId="{A1312033-BE16-4268-B57C-3DC3395A7227}" type="presParOf" srcId="{371B0B66-3AFC-49AD-9887-EE2E701E6514}" destId="{BAAA709F-E203-4DE3-ADD8-C10EEFA9A225}" srcOrd="4" destOrd="0" presId="urn:microsoft.com/office/officeart/2024/3/layout/verticalVisualTextBlock1"/>
    <dgm:cxn modelId="{14438212-B4E9-4C01-B72B-A17449CB0AE5}" type="presParOf" srcId="{BAAA709F-E203-4DE3-ADD8-C10EEFA9A225}" destId="{D29088F0-2F1D-4C38-810F-F7D52AD840EB}" srcOrd="0" destOrd="0" presId="urn:microsoft.com/office/officeart/2024/3/layout/verticalVisualTextBlock1"/>
    <dgm:cxn modelId="{27A6E575-12DF-4F91-9C7B-32346C72918C}" type="presParOf" srcId="{BAAA709F-E203-4DE3-ADD8-C10EEFA9A225}" destId="{E66697F3-214F-48F9-A025-60BDAC93513F}" srcOrd="1" destOrd="0" presId="urn:microsoft.com/office/officeart/2024/3/layout/verticalVisualTextBlock1"/>
    <dgm:cxn modelId="{259DB54B-088D-467B-ACF2-CAA004DC20B9}" type="presParOf" srcId="{BAAA709F-E203-4DE3-ADD8-C10EEFA9A225}" destId="{4AAC944A-9B06-41FB-A231-BD0EEEF540C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0AD9E7-F984-4F53-9E41-58D9FFE411F8}"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fr-FR"/>
        </a:p>
      </dgm:t>
    </dgm:pt>
    <dgm:pt modelId="{DBF9E9BC-DC91-4509-B2B7-E848A5E69061}">
      <dgm:prSet/>
      <dgm:spPr/>
      <dgm:t>
        <a:bodyPr/>
        <a:lstStyle/>
        <a:p>
          <a:pPr>
            <a:lnSpc>
              <a:spcPct val="100000"/>
            </a:lnSpc>
            <a:defRPr b="1"/>
          </a:pPr>
          <a:r>
            <a:rPr lang="fr-FR"/>
            <a:t>Réglementation du travail</a:t>
          </a:r>
        </a:p>
      </dgm:t>
    </dgm:pt>
    <dgm:pt modelId="{33DE39DE-16DB-4574-B19F-4D4DC55B5CD8}" type="parTrans" cxnId="{BBE280BB-E8B7-477D-9C70-7A3B1316CB4B}">
      <dgm:prSet/>
      <dgm:spPr/>
      <dgm:t>
        <a:bodyPr/>
        <a:lstStyle/>
        <a:p>
          <a:endParaRPr lang="fr-FR"/>
        </a:p>
      </dgm:t>
    </dgm:pt>
    <dgm:pt modelId="{8C53099D-CD1F-486B-A99B-ECFA554A6CB6}" type="sibTrans" cxnId="{BBE280BB-E8B7-477D-9C70-7A3B1316CB4B}">
      <dgm:prSet/>
      <dgm:spPr/>
      <dgm:t>
        <a:bodyPr/>
        <a:lstStyle/>
        <a:p>
          <a:pPr>
            <a:lnSpc>
              <a:spcPct val="100000"/>
            </a:lnSpc>
            <a:defRPr b="1"/>
          </a:pPr>
          <a:endParaRPr lang="fr-FR"/>
        </a:p>
      </dgm:t>
    </dgm:pt>
    <dgm:pt modelId="{9688DC7D-E6D2-44EE-BF08-995A4F94A8B9}">
      <dgm:prSet/>
      <dgm:spPr/>
      <dgm:t>
        <a:bodyPr/>
        <a:lstStyle/>
        <a:p>
          <a:pPr>
            <a:lnSpc>
              <a:spcPct val="100000"/>
            </a:lnSpc>
          </a:pPr>
          <a:r>
            <a:rPr lang="fr-FR"/>
            <a:t>La CSSCT est régie par le Code du travail français, qui établit les fondements juridiques pour son fonctionnement et ses responsabilités.</a:t>
          </a:r>
        </a:p>
      </dgm:t>
    </dgm:pt>
    <dgm:pt modelId="{B8098D71-C53D-47B5-9889-CF6D3819FC3A}" type="parTrans" cxnId="{C47C9984-B24A-468B-9EBD-33366CA144A0}">
      <dgm:prSet/>
      <dgm:spPr/>
      <dgm:t>
        <a:bodyPr/>
        <a:lstStyle/>
        <a:p>
          <a:endParaRPr lang="fr-FR"/>
        </a:p>
      </dgm:t>
    </dgm:pt>
    <dgm:pt modelId="{7F408E93-9D0D-4758-AA67-9FF8566DA569}" type="sibTrans" cxnId="{C47C9984-B24A-468B-9EBD-33366CA144A0}">
      <dgm:prSet/>
      <dgm:spPr/>
      <dgm:t>
        <a:bodyPr/>
        <a:lstStyle/>
        <a:p>
          <a:endParaRPr lang="fr-FR"/>
        </a:p>
      </dgm:t>
    </dgm:pt>
    <dgm:pt modelId="{89B3300D-B56E-4F95-9A08-1246C2344627}">
      <dgm:prSet/>
      <dgm:spPr/>
      <dgm:t>
        <a:bodyPr/>
        <a:lstStyle/>
        <a:p>
          <a:pPr>
            <a:lnSpc>
              <a:spcPct val="100000"/>
            </a:lnSpc>
            <a:defRPr b="1"/>
          </a:pPr>
          <a:r>
            <a:rPr lang="fr-FR"/>
            <a:t>Attributions de la CSSCT</a:t>
          </a:r>
        </a:p>
      </dgm:t>
    </dgm:pt>
    <dgm:pt modelId="{F1BA1313-EB50-4E18-BB32-010C4BB41C0D}" type="parTrans" cxnId="{5957D59F-C442-4F95-84ED-16A1AAC68AD0}">
      <dgm:prSet/>
      <dgm:spPr/>
      <dgm:t>
        <a:bodyPr/>
        <a:lstStyle/>
        <a:p>
          <a:endParaRPr lang="fr-FR"/>
        </a:p>
      </dgm:t>
    </dgm:pt>
    <dgm:pt modelId="{2CD2524E-7D87-4617-9C48-4983D0890DFB}" type="sibTrans" cxnId="{5957D59F-C442-4F95-84ED-16A1AAC68AD0}">
      <dgm:prSet/>
      <dgm:spPr/>
      <dgm:t>
        <a:bodyPr/>
        <a:lstStyle/>
        <a:p>
          <a:pPr>
            <a:lnSpc>
              <a:spcPct val="100000"/>
            </a:lnSpc>
            <a:defRPr b="1"/>
          </a:pPr>
          <a:endParaRPr lang="fr-FR"/>
        </a:p>
      </dgm:t>
    </dgm:pt>
    <dgm:pt modelId="{571F68F8-8FC9-414D-BDBF-7844EF4F2AE1}">
      <dgm:prSet/>
      <dgm:spPr/>
      <dgm:t>
        <a:bodyPr/>
        <a:lstStyle/>
        <a:p>
          <a:pPr>
            <a:lnSpc>
              <a:spcPct val="100000"/>
            </a:lnSpc>
          </a:pPr>
          <a:r>
            <a:rPr lang="fr-FR"/>
            <a:t>Les attributions de la CSSCT comprennent la promotion de la santé et de la sécurité au sein des entreprises, assurant la protection des employés.</a:t>
          </a:r>
        </a:p>
      </dgm:t>
    </dgm:pt>
    <dgm:pt modelId="{F6358153-B570-4901-ACC1-F4F212686A86}" type="parTrans" cxnId="{4E0E3AB8-36A4-4900-94C3-1E33FD99A125}">
      <dgm:prSet/>
      <dgm:spPr/>
      <dgm:t>
        <a:bodyPr/>
        <a:lstStyle/>
        <a:p>
          <a:endParaRPr lang="fr-FR"/>
        </a:p>
      </dgm:t>
    </dgm:pt>
    <dgm:pt modelId="{6A9FE6DB-A430-4DE9-BA37-4EB0D4704BFB}" type="sibTrans" cxnId="{4E0E3AB8-36A4-4900-94C3-1E33FD99A125}">
      <dgm:prSet/>
      <dgm:spPr/>
      <dgm:t>
        <a:bodyPr/>
        <a:lstStyle/>
        <a:p>
          <a:endParaRPr lang="fr-FR"/>
        </a:p>
      </dgm:t>
    </dgm:pt>
    <dgm:pt modelId="{BA868F52-BFFC-4337-B671-53E26633B89D}">
      <dgm:prSet/>
      <dgm:spPr/>
      <dgm:t>
        <a:bodyPr/>
        <a:lstStyle/>
        <a:p>
          <a:pPr>
            <a:lnSpc>
              <a:spcPct val="100000"/>
            </a:lnSpc>
            <a:defRPr b="1"/>
          </a:pPr>
          <a:r>
            <a:rPr lang="fr-FR"/>
            <a:t>Conformité légale</a:t>
          </a:r>
        </a:p>
      </dgm:t>
    </dgm:pt>
    <dgm:pt modelId="{4FE0ADFB-0629-4D29-81D4-45191B1A74CC}" type="parTrans" cxnId="{2542109F-6A7C-4166-8593-EC66B289B833}">
      <dgm:prSet/>
      <dgm:spPr/>
      <dgm:t>
        <a:bodyPr/>
        <a:lstStyle/>
        <a:p>
          <a:endParaRPr lang="fr-FR"/>
        </a:p>
      </dgm:t>
    </dgm:pt>
    <dgm:pt modelId="{9BD14757-032C-42CB-AED9-7822184CEA5B}" type="sibTrans" cxnId="{2542109F-6A7C-4166-8593-EC66B289B833}">
      <dgm:prSet/>
      <dgm:spPr/>
      <dgm:t>
        <a:bodyPr/>
        <a:lstStyle/>
        <a:p>
          <a:endParaRPr lang="fr-FR"/>
        </a:p>
      </dgm:t>
    </dgm:pt>
    <dgm:pt modelId="{A00B8680-FCFB-4D50-AAE1-E0FFD113414B}">
      <dgm:prSet/>
      <dgm:spPr/>
      <dgm:t>
        <a:bodyPr/>
        <a:lstStyle/>
        <a:p>
          <a:pPr>
            <a:lnSpc>
              <a:spcPct val="100000"/>
            </a:lnSpc>
          </a:pPr>
          <a:r>
            <a:rPr lang="fr-FR"/>
            <a:t>Ce cadre légal garantit que les actions de la CSSCT respectent les normes en vigueur, protégeant ainsi les travailleurs.</a:t>
          </a:r>
        </a:p>
      </dgm:t>
    </dgm:pt>
    <dgm:pt modelId="{85CE8A79-ED85-41EE-AA80-DC585C9B4303}" type="parTrans" cxnId="{22E73688-6A55-4E3A-9822-B28F4F02273E}">
      <dgm:prSet/>
      <dgm:spPr/>
      <dgm:t>
        <a:bodyPr/>
        <a:lstStyle/>
        <a:p>
          <a:endParaRPr lang="fr-FR"/>
        </a:p>
      </dgm:t>
    </dgm:pt>
    <dgm:pt modelId="{C810F8AE-1641-4360-84B1-F2D931455811}" type="sibTrans" cxnId="{22E73688-6A55-4E3A-9822-B28F4F02273E}">
      <dgm:prSet/>
      <dgm:spPr/>
      <dgm:t>
        <a:bodyPr/>
        <a:lstStyle/>
        <a:p>
          <a:endParaRPr lang="fr-FR"/>
        </a:p>
      </dgm:t>
    </dgm:pt>
    <dgm:pt modelId="{E62B30A9-45FF-4156-B205-CF4FEFBFC2BE}" type="pres">
      <dgm:prSet presAssocID="{6F0AD9E7-F984-4F53-9E41-58D9FFE411F8}" presName="Root" presStyleCnt="0">
        <dgm:presLayoutVars>
          <dgm:dir/>
          <dgm:resizeHandles val="exact"/>
        </dgm:presLayoutVars>
      </dgm:prSet>
      <dgm:spPr/>
    </dgm:pt>
    <dgm:pt modelId="{C9A43675-ED5D-464C-94FD-6425A0FD452E}" type="pres">
      <dgm:prSet presAssocID="{DBF9E9BC-DC91-4509-B2B7-E848A5E69061}" presName="Composite" presStyleCnt="0"/>
      <dgm:spPr/>
    </dgm:pt>
    <dgm:pt modelId="{48E74AA6-F199-470C-B7D2-83E4E9F1836D}" type="pres">
      <dgm:prSet presAssocID="{DBF9E9BC-DC91-4509-B2B7-E848A5E69061}"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3249" r="4" b="4"/>
          <a:stretch/>
        </a:blipFill>
      </dgm:spPr>
      <dgm:extLst>
        <a:ext uri="{E40237B7-FDA0-4F09-8148-C483321AD2D9}">
          <dgm14:cNvPr xmlns:dgm14="http://schemas.microsoft.com/office/drawing/2010/diagram" id="0" name="" descr="rapport médical en cours d’examen."/>
        </a:ext>
      </dgm:extLst>
    </dgm:pt>
    <dgm:pt modelId="{292753FD-9C01-4B9F-9A6E-5A36E5279024}" type="pres">
      <dgm:prSet presAssocID="{DBF9E9BC-DC91-4509-B2B7-E848A5E69061}" presName="Subtitle" presStyleLbl="revTx" presStyleIdx="0" presStyleCnt="6">
        <dgm:presLayoutVars>
          <dgm:chMax val="0"/>
          <dgm:bulletEnabled/>
        </dgm:presLayoutVars>
      </dgm:prSet>
      <dgm:spPr/>
    </dgm:pt>
    <dgm:pt modelId="{DC49FDBA-33CD-4114-8DBD-26C349ACC1AB}" type="pres">
      <dgm:prSet presAssocID="{DBF9E9BC-DC91-4509-B2B7-E848A5E69061}" presName="Description" presStyleLbl="revTx" presStyleIdx="1" presStyleCnt="6">
        <dgm:presLayoutVars>
          <dgm:bulletEnabled/>
        </dgm:presLayoutVars>
      </dgm:prSet>
      <dgm:spPr/>
    </dgm:pt>
    <dgm:pt modelId="{72D8464C-2E5A-40E4-BF74-8223D990AF30}" type="pres">
      <dgm:prSet presAssocID="{8C53099D-CD1F-486B-A99B-ECFA554A6CB6}" presName="sibTrans" presStyleLbl="sibTrans2D1" presStyleIdx="0" presStyleCnt="0"/>
      <dgm:spPr/>
    </dgm:pt>
    <dgm:pt modelId="{4ED3C883-8838-4E47-8FD1-D2C74D10421E}" type="pres">
      <dgm:prSet presAssocID="{89B3300D-B56E-4F95-9A08-1246C2344627}" presName="Composite" presStyleCnt="0"/>
      <dgm:spPr/>
    </dgm:pt>
    <dgm:pt modelId="{31F8B177-8334-4FD8-AC59-8CEDFD3EBA9B}" type="pres">
      <dgm:prSet presAssocID="{89B3300D-B56E-4F95-9A08-1246C2344627}"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0488" r="12765" b="4"/>
          <a:stretch/>
        </a:blipFill>
      </dgm:spPr>
      <dgm:extLst>
        <a:ext uri="{E40237B7-FDA0-4F09-8148-C483321AD2D9}">
          <dgm14:cNvPr xmlns:dgm14="http://schemas.microsoft.com/office/drawing/2010/diagram" id="0" name="" descr="Figures en bois de personnes avec une flèche jaune isolées sur fond bleu. Croissance professionnelle et personnelle, motivation professionnelle."/>
        </a:ext>
      </dgm:extLst>
    </dgm:pt>
    <dgm:pt modelId="{D2626B99-315D-48B7-A907-74EC3F66275A}" type="pres">
      <dgm:prSet presAssocID="{89B3300D-B56E-4F95-9A08-1246C2344627}" presName="Subtitle" presStyleLbl="revTx" presStyleIdx="2" presStyleCnt="6">
        <dgm:presLayoutVars>
          <dgm:chMax val="0"/>
          <dgm:bulletEnabled/>
        </dgm:presLayoutVars>
      </dgm:prSet>
      <dgm:spPr/>
    </dgm:pt>
    <dgm:pt modelId="{C94490A4-28CB-444D-AF69-3328D69CA3E7}" type="pres">
      <dgm:prSet presAssocID="{89B3300D-B56E-4F95-9A08-1246C2344627}" presName="Description" presStyleLbl="revTx" presStyleIdx="3" presStyleCnt="6">
        <dgm:presLayoutVars>
          <dgm:bulletEnabled/>
        </dgm:presLayoutVars>
      </dgm:prSet>
      <dgm:spPr/>
    </dgm:pt>
    <dgm:pt modelId="{E548BEBA-0BC1-421D-A62E-241FBD96BE9E}" type="pres">
      <dgm:prSet presAssocID="{2CD2524E-7D87-4617-9C48-4983D0890DFB}" presName="sibTrans" presStyleLbl="sibTrans2D1" presStyleIdx="0" presStyleCnt="0"/>
      <dgm:spPr/>
    </dgm:pt>
    <dgm:pt modelId="{518886E5-73C5-4D2E-82F9-F353DC6E8F5F}" type="pres">
      <dgm:prSet presAssocID="{BA868F52-BFFC-4337-B671-53E26633B89D}" presName="Composite" presStyleCnt="0"/>
      <dgm:spPr/>
    </dgm:pt>
    <dgm:pt modelId="{F9DBDAC6-214E-4814-8117-B608A3075820}" type="pres">
      <dgm:prSet presAssocID="{BA868F52-BFFC-4337-B671-53E26633B89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7868" r="15385" b="4"/>
          <a:stretch/>
        </a:blipFill>
      </dgm:spPr>
      <dgm:extLst>
        <a:ext uri="{E40237B7-FDA0-4F09-8148-C483321AD2D9}">
          <dgm14:cNvPr xmlns:dgm14="http://schemas.microsoft.com/office/drawing/2010/diagram" id="0" name="" descr="Le mot « Conformité » est imprimé sur une feuille de papier déchirée qui se trouve sur une loupe sur un fond bleu. L’image est créée à l’aide d’une très faible profondeur de champ."/>
        </a:ext>
      </dgm:extLst>
    </dgm:pt>
    <dgm:pt modelId="{6FB06E30-1083-4E9C-AC3A-8472D6300C94}" type="pres">
      <dgm:prSet presAssocID="{BA868F52-BFFC-4337-B671-53E26633B89D}" presName="Subtitle" presStyleLbl="revTx" presStyleIdx="4" presStyleCnt="6">
        <dgm:presLayoutVars>
          <dgm:chMax val="0"/>
          <dgm:bulletEnabled/>
        </dgm:presLayoutVars>
      </dgm:prSet>
      <dgm:spPr/>
    </dgm:pt>
    <dgm:pt modelId="{027D775C-C37D-44CE-8FA5-AC255EEDF14B}" type="pres">
      <dgm:prSet presAssocID="{BA868F52-BFFC-4337-B671-53E26633B89D}" presName="Description" presStyleLbl="revTx" presStyleIdx="5" presStyleCnt="6">
        <dgm:presLayoutVars>
          <dgm:bulletEnabled/>
        </dgm:presLayoutVars>
      </dgm:prSet>
      <dgm:spPr/>
    </dgm:pt>
  </dgm:ptLst>
  <dgm:cxnLst>
    <dgm:cxn modelId="{1502F340-9707-4EDA-9DF2-1B029C0D4311}" type="presOf" srcId="{BA868F52-BFFC-4337-B671-53E26633B89D}" destId="{6FB06E30-1083-4E9C-AC3A-8472D6300C94}" srcOrd="0" destOrd="0" presId="urn:microsoft.com/office/officeart/2024/3/layout/verticalVisualTextBlock1"/>
    <dgm:cxn modelId="{BAD32C4F-B286-48C4-8861-F18F30E3EE20}" type="presOf" srcId="{A00B8680-FCFB-4D50-AAE1-E0FFD113414B}" destId="{027D775C-C37D-44CE-8FA5-AC255EEDF14B}" srcOrd="0" destOrd="0" presId="urn:microsoft.com/office/officeart/2024/3/layout/verticalVisualTextBlock1"/>
    <dgm:cxn modelId="{B1908D5A-33DC-4D0A-BDB3-07DF3D294DD7}" type="presOf" srcId="{6F0AD9E7-F984-4F53-9E41-58D9FFE411F8}" destId="{E62B30A9-45FF-4156-B205-CF4FEFBFC2BE}" srcOrd="0" destOrd="0" presId="urn:microsoft.com/office/officeart/2024/3/layout/verticalVisualTextBlock1"/>
    <dgm:cxn modelId="{1839B37D-CB48-4CBA-BC13-D25DBF049C98}" type="presOf" srcId="{2CD2524E-7D87-4617-9C48-4983D0890DFB}" destId="{E548BEBA-0BC1-421D-A62E-241FBD96BE9E}" srcOrd="0" destOrd="0" presId="urn:microsoft.com/office/officeart/2024/3/layout/verticalVisualTextBlock1"/>
    <dgm:cxn modelId="{C47C9984-B24A-468B-9EBD-33366CA144A0}" srcId="{DBF9E9BC-DC91-4509-B2B7-E848A5E69061}" destId="{9688DC7D-E6D2-44EE-BF08-995A4F94A8B9}" srcOrd="0" destOrd="0" parTransId="{B8098D71-C53D-47B5-9889-CF6D3819FC3A}" sibTransId="{7F408E93-9D0D-4758-AA67-9FF8566DA569}"/>
    <dgm:cxn modelId="{22E73688-6A55-4E3A-9822-B28F4F02273E}" srcId="{BA868F52-BFFC-4337-B671-53E26633B89D}" destId="{A00B8680-FCFB-4D50-AAE1-E0FFD113414B}" srcOrd="0" destOrd="0" parTransId="{85CE8A79-ED85-41EE-AA80-DC585C9B4303}" sibTransId="{C810F8AE-1641-4360-84B1-F2D931455811}"/>
    <dgm:cxn modelId="{4E477D99-E4F3-4841-8034-3296A7710F63}" type="presOf" srcId="{9688DC7D-E6D2-44EE-BF08-995A4F94A8B9}" destId="{DC49FDBA-33CD-4114-8DBD-26C349ACC1AB}" srcOrd="0" destOrd="0" presId="urn:microsoft.com/office/officeart/2024/3/layout/verticalVisualTextBlock1"/>
    <dgm:cxn modelId="{2542109F-6A7C-4166-8593-EC66B289B833}" srcId="{6F0AD9E7-F984-4F53-9E41-58D9FFE411F8}" destId="{BA868F52-BFFC-4337-B671-53E26633B89D}" srcOrd="2" destOrd="0" parTransId="{4FE0ADFB-0629-4D29-81D4-45191B1A74CC}" sibTransId="{9BD14757-032C-42CB-AED9-7822184CEA5B}"/>
    <dgm:cxn modelId="{5957D59F-C442-4F95-84ED-16A1AAC68AD0}" srcId="{6F0AD9E7-F984-4F53-9E41-58D9FFE411F8}" destId="{89B3300D-B56E-4F95-9A08-1246C2344627}" srcOrd="1" destOrd="0" parTransId="{F1BA1313-EB50-4E18-BB32-010C4BB41C0D}" sibTransId="{2CD2524E-7D87-4617-9C48-4983D0890DFB}"/>
    <dgm:cxn modelId="{4E0E3AB8-36A4-4900-94C3-1E33FD99A125}" srcId="{89B3300D-B56E-4F95-9A08-1246C2344627}" destId="{571F68F8-8FC9-414D-BDBF-7844EF4F2AE1}" srcOrd="0" destOrd="0" parTransId="{F6358153-B570-4901-ACC1-F4F212686A86}" sibTransId="{6A9FE6DB-A430-4DE9-BA37-4EB0D4704BFB}"/>
    <dgm:cxn modelId="{BBE280BB-E8B7-477D-9C70-7A3B1316CB4B}" srcId="{6F0AD9E7-F984-4F53-9E41-58D9FFE411F8}" destId="{DBF9E9BC-DC91-4509-B2B7-E848A5E69061}" srcOrd="0" destOrd="0" parTransId="{33DE39DE-16DB-4574-B19F-4D4DC55B5CD8}" sibTransId="{8C53099D-CD1F-486B-A99B-ECFA554A6CB6}"/>
    <dgm:cxn modelId="{BD97C1C8-430A-4482-8C55-11DD793B3AE1}" type="presOf" srcId="{571F68F8-8FC9-414D-BDBF-7844EF4F2AE1}" destId="{C94490A4-28CB-444D-AF69-3328D69CA3E7}" srcOrd="0" destOrd="0" presId="urn:microsoft.com/office/officeart/2024/3/layout/verticalVisualTextBlock1"/>
    <dgm:cxn modelId="{1FAAAFE2-5620-48ED-85A5-CD6B72B104F6}" type="presOf" srcId="{DBF9E9BC-DC91-4509-B2B7-E848A5E69061}" destId="{292753FD-9C01-4B9F-9A6E-5A36E5279024}" srcOrd="0" destOrd="0" presId="urn:microsoft.com/office/officeart/2024/3/layout/verticalVisualTextBlock1"/>
    <dgm:cxn modelId="{1556F6EB-E23A-4D51-8A03-4D3B60B8EE78}" type="presOf" srcId="{8C53099D-CD1F-486B-A99B-ECFA554A6CB6}" destId="{72D8464C-2E5A-40E4-BF74-8223D990AF30}" srcOrd="0" destOrd="0" presId="urn:microsoft.com/office/officeart/2024/3/layout/verticalVisualTextBlock1"/>
    <dgm:cxn modelId="{30A2FEFD-E698-4183-B891-6971BC0C8AD3}" type="presOf" srcId="{89B3300D-B56E-4F95-9A08-1246C2344627}" destId="{D2626B99-315D-48B7-A907-74EC3F66275A}" srcOrd="0" destOrd="0" presId="urn:microsoft.com/office/officeart/2024/3/layout/verticalVisualTextBlock1"/>
    <dgm:cxn modelId="{1DF30C5D-15E7-4D59-A38C-66E58EF539EB}" type="presParOf" srcId="{E62B30A9-45FF-4156-B205-CF4FEFBFC2BE}" destId="{C9A43675-ED5D-464C-94FD-6425A0FD452E}" srcOrd="0" destOrd="0" presId="urn:microsoft.com/office/officeart/2024/3/layout/verticalVisualTextBlock1"/>
    <dgm:cxn modelId="{EC6B1A55-8A0E-434C-9AAD-39C14D5C0F9F}" type="presParOf" srcId="{C9A43675-ED5D-464C-94FD-6425A0FD452E}" destId="{48E74AA6-F199-470C-B7D2-83E4E9F1836D}" srcOrd="0" destOrd="0" presId="urn:microsoft.com/office/officeart/2024/3/layout/verticalVisualTextBlock1"/>
    <dgm:cxn modelId="{6B766C2C-535F-4091-BA3F-2A5C809C8403}" type="presParOf" srcId="{C9A43675-ED5D-464C-94FD-6425A0FD452E}" destId="{292753FD-9C01-4B9F-9A6E-5A36E5279024}" srcOrd="1" destOrd="0" presId="urn:microsoft.com/office/officeart/2024/3/layout/verticalVisualTextBlock1"/>
    <dgm:cxn modelId="{D0D01525-888A-40BB-BF3B-278F663E48EB}" type="presParOf" srcId="{C9A43675-ED5D-464C-94FD-6425A0FD452E}" destId="{DC49FDBA-33CD-4114-8DBD-26C349ACC1AB}" srcOrd="2" destOrd="0" presId="urn:microsoft.com/office/officeart/2024/3/layout/verticalVisualTextBlock1"/>
    <dgm:cxn modelId="{8F161354-3AA2-4A6B-8AE0-CDAA90301777}" type="presParOf" srcId="{E62B30A9-45FF-4156-B205-CF4FEFBFC2BE}" destId="{72D8464C-2E5A-40E4-BF74-8223D990AF30}" srcOrd="1" destOrd="0" presId="urn:microsoft.com/office/officeart/2024/3/layout/verticalVisualTextBlock1"/>
    <dgm:cxn modelId="{AE00BA90-D699-47BE-9F8A-5A1C9D1DA397}" type="presParOf" srcId="{E62B30A9-45FF-4156-B205-CF4FEFBFC2BE}" destId="{4ED3C883-8838-4E47-8FD1-D2C74D10421E}" srcOrd="2" destOrd="0" presId="urn:microsoft.com/office/officeart/2024/3/layout/verticalVisualTextBlock1"/>
    <dgm:cxn modelId="{65372766-5EF2-49A6-802A-D2B2FA31B774}" type="presParOf" srcId="{4ED3C883-8838-4E47-8FD1-D2C74D10421E}" destId="{31F8B177-8334-4FD8-AC59-8CEDFD3EBA9B}" srcOrd="0" destOrd="0" presId="urn:microsoft.com/office/officeart/2024/3/layout/verticalVisualTextBlock1"/>
    <dgm:cxn modelId="{8938EB1E-1E94-4C46-8EC7-2007DF189769}" type="presParOf" srcId="{4ED3C883-8838-4E47-8FD1-D2C74D10421E}" destId="{D2626B99-315D-48B7-A907-74EC3F66275A}" srcOrd="1" destOrd="0" presId="urn:microsoft.com/office/officeart/2024/3/layout/verticalVisualTextBlock1"/>
    <dgm:cxn modelId="{8531B524-D00A-4A05-8641-15FB0EEBD225}" type="presParOf" srcId="{4ED3C883-8838-4E47-8FD1-D2C74D10421E}" destId="{C94490A4-28CB-444D-AF69-3328D69CA3E7}" srcOrd="2" destOrd="0" presId="urn:microsoft.com/office/officeart/2024/3/layout/verticalVisualTextBlock1"/>
    <dgm:cxn modelId="{6D278270-EFE1-4D27-85AC-133E073AEC4F}" type="presParOf" srcId="{E62B30A9-45FF-4156-B205-CF4FEFBFC2BE}" destId="{E548BEBA-0BC1-421D-A62E-241FBD96BE9E}" srcOrd="3" destOrd="0" presId="urn:microsoft.com/office/officeart/2024/3/layout/verticalVisualTextBlock1"/>
    <dgm:cxn modelId="{B03FE460-8A4E-46A3-BF7F-D69CC8E2934C}" type="presParOf" srcId="{E62B30A9-45FF-4156-B205-CF4FEFBFC2BE}" destId="{518886E5-73C5-4D2E-82F9-F353DC6E8F5F}" srcOrd="4" destOrd="0" presId="urn:microsoft.com/office/officeart/2024/3/layout/verticalVisualTextBlock1"/>
    <dgm:cxn modelId="{F704E3CA-1B29-46AC-B846-1FD89E7C0B90}" type="presParOf" srcId="{518886E5-73C5-4D2E-82F9-F353DC6E8F5F}" destId="{F9DBDAC6-214E-4814-8117-B608A3075820}" srcOrd="0" destOrd="0" presId="urn:microsoft.com/office/officeart/2024/3/layout/verticalVisualTextBlock1"/>
    <dgm:cxn modelId="{B7153C21-AA93-449A-9BC9-B1C644029DA7}" type="presParOf" srcId="{518886E5-73C5-4D2E-82F9-F353DC6E8F5F}" destId="{6FB06E30-1083-4E9C-AC3A-8472D6300C94}" srcOrd="1" destOrd="0" presId="urn:microsoft.com/office/officeart/2024/3/layout/verticalVisualTextBlock1"/>
    <dgm:cxn modelId="{97187100-7822-4F52-A09D-9260F7AB7EB9}" type="presParOf" srcId="{518886E5-73C5-4D2E-82F9-F353DC6E8F5F}" destId="{027D775C-C37D-44CE-8FA5-AC255EEDF14B}"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BE1A4E-7E32-48CB-8634-386AD48E62CB}"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fr-FR"/>
        </a:p>
      </dgm:t>
    </dgm:pt>
    <dgm:pt modelId="{412F2588-FC73-4356-8F51-C2D023E9AB2D}">
      <dgm:prSet/>
      <dgm:spPr/>
      <dgm:t>
        <a:bodyPr/>
        <a:lstStyle/>
        <a:p>
          <a:pPr>
            <a:lnSpc>
              <a:spcPct val="100000"/>
            </a:lnSpc>
            <a:defRPr b="1"/>
          </a:pPr>
          <a:r>
            <a:rPr lang="fr-FR"/>
            <a:t>Identification des risques</a:t>
          </a:r>
        </a:p>
      </dgm:t>
    </dgm:pt>
    <dgm:pt modelId="{AFE922D8-7BA0-4787-85CE-24FFDCBDB193}" type="parTrans" cxnId="{3155744A-EF09-4DC7-89B2-DB58A012B0B8}">
      <dgm:prSet/>
      <dgm:spPr/>
      <dgm:t>
        <a:bodyPr/>
        <a:lstStyle/>
        <a:p>
          <a:endParaRPr lang="fr-FR"/>
        </a:p>
      </dgm:t>
    </dgm:pt>
    <dgm:pt modelId="{147C1781-162A-4697-9043-D862D230CF6C}" type="sibTrans" cxnId="{3155744A-EF09-4DC7-89B2-DB58A012B0B8}">
      <dgm:prSet/>
      <dgm:spPr/>
      <dgm:t>
        <a:bodyPr/>
        <a:lstStyle/>
        <a:p>
          <a:pPr>
            <a:lnSpc>
              <a:spcPct val="100000"/>
            </a:lnSpc>
            <a:defRPr b="1"/>
          </a:pPr>
          <a:endParaRPr lang="fr-FR"/>
        </a:p>
      </dgm:t>
    </dgm:pt>
    <dgm:pt modelId="{076F8CD8-E4CC-4086-9741-1D5BD63590DD}">
      <dgm:prSet/>
      <dgm:spPr/>
      <dgm:t>
        <a:bodyPr/>
        <a:lstStyle/>
        <a:p>
          <a:pPr>
            <a:lnSpc>
              <a:spcPct val="100000"/>
            </a:lnSpc>
          </a:pPr>
          <a:r>
            <a:rPr lang="fr-FR"/>
            <a:t>La CSSCT joue un rôle crucial dans l'identification des risques professionnels au sein de l'entreprise, garantissant ainsi la sécurité des employés.</a:t>
          </a:r>
        </a:p>
      </dgm:t>
    </dgm:pt>
    <dgm:pt modelId="{447F9F01-4B85-44ED-9412-045C8E62B163}" type="parTrans" cxnId="{2B74D6D0-2C6E-4F46-A941-5A20D4A16F93}">
      <dgm:prSet/>
      <dgm:spPr/>
      <dgm:t>
        <a:bodyPr/>
        <a:lstStyle/>
        <a:p>
          <a:endParaRPr lang="fr-FR"/>
        </a:p>
      </dgm:t>
    </dgm:pt>
    <dgm:pt modelId="{E9A7707D-D766-489A-8D55-CDF4950F8077}" type="sibTrans" cxnId="{2B74D6D0-2C6E-4F46-A941-5A20D4A16F93}">
      <dgm:prSet/>
      <dgm:spPr/>
      <dgm:t>
        <a:bodyPr/>
        <a:lstStyle/>
        <a:p>
          <a:endParaRPr lang="fr-FR"/>
        </a:p>
      </dgm:t>
    </dgm:pt>
    <dgm:pt modelId="{DC40BFCA-C8C1-4F28-9735-02ABBC7E78AE}">
      <dgm:prSet/>
      <dgm:spPr/>
      <dgm:t>
        <a:bodyPr/>
        <a:lstStyle/>
        <a:p>
          <a:pPr>
            <a:lnSpc>
              <a:spcPct val="100000"/>
            </a:lnSpc>
            <a:defRPr b="1"/>
          </a:pPr>
          <a:r>
            <a:rPr lang="fr-FR"/>
            <a:t>Évaluation des risques</a:t>
          </a:r>
        </a:p>
      </dgm:t>
    </dgm:pt>
    <dgm:pt modelId="{689E012B-C3D0-4FFD-AB51-C77B63C525C5}" type="parTrans" cxnId="{0D245519-C3EF-4D23-A1AB-C1599EB3B1F2}">
      <dgm:prSet/>
      <dgm:spPr/>
      <dgm:t>
        <a:bodyPr/>
        <a:lstStyle/>
        <a:p>
          <a:endParaRPr lang="fr-FR"/>
        </a:p>
      </dgm:t>
    </dgm:pt>
    <dgm:pt modelId="{7EC71F56-68A8-49BB-A217-D1A049896FDA}" type="sibTrans" cxnId="{0D245519-C3EF-4D23-A1AB-C1599EB3B1F2}">
      <dgm:prSet/>
      <dgm:spPr/>
      <dgm:t>
        <a:bodyPr/>
        <a:lstStyle/>
        <a:p>
          <a:pPr>
            <a:lnSpc>
              <a:spcPct val="100000"/>
            </a:lnSpc>
            <a:defRPr b="1"/>
          </a:pPr>
          <a:endParaRPr lang="fr-FR"/>
        </a:p>
      </dgm:t>
    </dgm:pt>
    <dgm:pt modelId="{EA4A0ADE-7FF5-4321-8576-52D8BFE61666}">
      <dgm:prSet/>
      <dgm:spPr/>
      <dgm:t>
        <a:bodyPr/>
        <a:lstStyle/>
        <a:p>
          <a:pPr>
            <a:lnSpc>
              <a:spcPct val="100000"/>
            </a:lnSpc>
          </a:pPr>
          <a:r>
            <a:rPr lang="fr-FR"/>
            <a:t>Une évaluation approfondie des risques permet de comprendre les dangers potentiels et de développer des mesures de prévention efficaces.</a:t>
          </a:r>
        </a:p>
      </dgm:t>
    </dgm:pt>
    <dgm:pt modelId="{A97EEA03-BE05-4131-B43D-FB2F11C7FF8E}" type="parTrans" cxnId="{0B60F135-4EED-4BEA-98C9-DD9B11E9DC9D}">
      <dgm:prSet/>
      <dgm:spPr/>
      <dgm:t>
        <a:bodyPr/>
        <a:lstStyle/>
        <a:p>
          <a:endParaRPr lang="fr-FR"/>
        </a:p>
      </dgm:t>
    </dgm:pt>
    <dgm:pt modelId="{4BE1F1D4-59CB-45B0-B693-F777361A8085}" type="sibTrans" cxnId="{0B60F135-4EED-4BEA-98C9-DD9B11E9DC9D}">
      <dgm:prSet/>
      <dgm:spPr/>
      <dgm:t>
        <a:bodyPr/>
        <a:lstStyle/>
        <a:p>
          <a:endParaRPr lang="fr-FR"/>
        </a:p>
      </dgm:t>
    </dgm:pt>
    <dgm:pt modelId="{99563752-74D1-47BB-B8AA-F89F95E16C7A}">
      <dgm:prSet/>
      <dgm:spPr/>
      <dgm:t>
        <a:bodyPr/>
        <a:lstStyle/>
        <a:p>
          <a:pPr>
            <a:lnSpc>
              <a:spcPct val="100000"/>
            </a:lnSpc>
            <a:defRPr b="1"/>
          </a:pPr>
          <a:r>
            <a:rPr lang="fr-FR"/>
            <a:t>Stratégies préventives</a:t>
          </a:r>
        </a:p>
      </dgm:t>
    </dgm:pt>
    <dgm:pt modelId="{F2C319A7-A44F-4800-8DBD-DF8B3C7C8A65}" type="parTrans" cxnId="{36F13356-8748-47A2-AAED-35108683D119}">
      <dgm:prSet/>
      <dgm:spPr/>
      <dgm:t>
        <a:bodyPr/>
        <a:lstStyle/>
        <a:p>
          <a:endParaRPr lang="fr-FR"/>
        </a:p>
      </dgm:t>
    </dgm:pt>
    <dgm:pt modelId="{9AFA78C8-99AB-46E3-8043-A5B111B102B7}" type="sibTrans" cxnId="{36F13356-8748-47A2-AAED-35108683D119}">
      <dgm:prSet/>
      <dgm:spPr/>
      <dgm:t>
        <a:bodyPr/>
        <a:lstStyle/>
        <a:p>
          <a:endParaRPr lang="fr-FR"/>
        </a:p>
      </dgm:t>
    </dgm:pt>
    <dgm:pt modelId="{0BFDC537-9A0C-4CAA-A695-2E21989280AE}">
      <dgm:prSet/>
      <dgm:spPr/>
      <dgm:t>
        <a:bodyPr/>
        <a:lstStyle/>
        <a:p>
          <a:pPr>
            <a:lnSpc>
              <a:spcPct val="100000"/>
            </a:lnSpc>
          </a:pPr>
          <a:r>
            <a:rPr lang="fr-FR"/>
            <a:t>L'élaboration de stratégies préventives adaptées contribue à la réduction des accidents et à l'amélioration des conditions de travail.</a:t>
          </a:r>
        </a:p>
      </dgm:t>
    </dgm:pt>
    <dgm:pt modelId="{429D1DEA-E64F-43F0-B026-71B5DDD552F4}" type="parTrans" cxnId="{61ECAFE6-1870-4229-8249-E40013390646}">
      <dgm:prSet/>
      <dgm:spPr/>
      <dgm:t>
        <a:bodyPr/>
        <a:lstStyle/>
        <a:p>
          <a:endParaRPr lang="fr-FR"/>
        </a:p>
      </dgm:t>
    </dgm:pt>
    <dgm:pt modelId="{E88107D9-AAFC-40B8-A009-FD2ACB9BA3D0}" type="sibTrans" cxnId="{61ECAFE6-1870-4229-8249-E40013390646}">
      <dgm:prSet/>
      <dgm:spPr/>
      <dgm:t>
        <a:bodyPr/>
        <a:lstStyle/>
        <a:p>
          <a:endParaRPr lang="fr-FR"/>
        </a:p>
      </dgm:t>
    </dgm:pt>
    <dgm:pt modelId="{B6616454-12F6-4725-82A3-4AF62A9969DA}" type="pres">
      <dgm:prSet presAssocID="{8DBE1A4E-7E32-48CB-8634-386AD48E62CB}" presName="Root" presStyleCnt="0">
        <dgm:presLayoutVars>
          <dgm:dir/>
          <dgm:resizeHandles val="exact"/>
        </dgm:presLayoutVars>
      </dgm:prSet>
      <dgm:spPr/>
    </dgm:pt>
    <dgm:pt modelId="{4BEADD6E-BB39-4311-AE81-35679E62B794}" type="pres">
      <dgm:prSet presAssocID="{412F2588-FC73-4356-8F51-C2D023E9AB2D}" presName="Composite" presStyleCnt="0"/>
      <dgm:spPr/>
    </dgm:pt>
    <dgm:pt modelId="{C86633EF-BF19-4C78-BEE7-468FD5BE2337}" type="pres">
      <dgm:prSet presAssocID="{412F2588-FC73-4356-8F51-C2D023E9AB2D}"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8549" r="24704" b="4"/>
          <a:stretch/>
        </a:blipFill>
      </dgm:spPr>
      <dgm:extLst>
        <a:ext uri="{E40237B7-FDA0-4F09-8148-C483321AD2D9}">
          <dgm14:cNvPr xmlns:dgm14="http://schemas.microsoft.com/office/drawing/2010/diagram" id="0" name="" descr="Échanger des idées dans la salle du conseil d’administration"/>
        </a:ext>
      </dgm:extLst>
    </dgm:pt>
    <dgm:pt modelId="{0535116B-CFF6-4F3C-A7F3-D6E07083C289}" type="pres">
      <dgm:prSet presAssocID="{412F2588-FC73-4356-8F51-C2D023E9AB2D}" presName="Subtitle" presStyleLbl="revTx" presStyleIdx="0" presStyleCnt="6">
        <dgm:presLayoutVars>
          <dgm:chMax val="0"/>
          <dgm:bulletEnabled/>
        </dgm:presLayoutVars>
      </dgm:prSet>
      <dgm:spPr/>
    </dgm:pt>
    <dgm:pt modelId="{7E4817D4-5720-4405-84B2-5092E18EE717}" type="pres">
      <dgm:prSet presAssocID="{412F2588-FC73-4356-8F51-C2D023E9AB2D}" presName="Description" presStyleLbl="revTx" presStyleIdx="1" presStyleCnt="6">
        <dgm:presLayoutVars>
          <dgm:bulletEnabled/>
        </dgm:presLayoutVars>
      </dgm:prSet>
      <dgm:spPr/>
    </dgm:pt>
    <dgm:pt modelId="{60D995BE-DF7A-4099-9F68-AF52114358BA}" type="pres">
      <dgm:prSet presAssocID="{147C1781-162A-4697-9043-D862D230CF6C}" presName="sibTrans" presStyleLbl="sibTrans2D1" presStyleIdx="0" presStyleCnt="0"/>
      <dgm:spPr/>
    </dgm:pt>
    <dgm:pt modelId="{D18850C5-2274-4CA7-9329-FF38FFBA2A95}" type="pres">
      <dgm:prSet presAssocID="{DC40BFCA-C8C1-4F28-9735-02ABBC7E78AE}" presName="Composite" presStyleCnt="0"/>
      <dgm:spPr/>
    </dgm:pt>
    <dgm:pt modelId="{CD5C6FA4-557B-4384-893B-442D24118CAC}" type="pres">
      <dgm:prSet presAssocID="{DC40BFCA-C8C1-4F28-9735-02ABBC7E78AE}"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7678" r="25319" b="-4"/>
          <a:stretch/>
        </a:blipFill>
      </dgm:spPr>
      <dgm:extLst>
        <a:ext uri="{E40237B7-FDA0-4F09-8148-C483321AD2D9}">
          <dgm14:cNvPr xmlns:dgm14="http://schemas.microsoft.com/office/drawing/2010/diagram" id="0" name="" descr="Graphique"/>
        </a:ext>
      </dgm:extLst>
    </dgm:pt>
    <dgm:pt modelId="{9851691A-EA03-4B36-AFBA-02C893DEAD77}" type="pres">
      <dgm:prSet presAssocID="{DC40BFCA-C8C1-4F28-9735-02ABBC7E78AE}" presName="Subtitle" presStyleLbl="revTx" presStyleIdx="2" presStyleCnt="6">
        <dgm:presLayoutVars>
          <dgm:chMax val="0"/>
          <dgm:bulletEnabled/>
        </dgm:presLayoutVars>
      </dgm:prSet>
      <dgm:spPr/>
    </dgm:pt>
    <dgm:pt modelId="{CF59C348-FB8E-4FD6-9FAE-4A88F668E830}" type="pres">
      <dgm:prSet presAssocID="{DC40BFCA-C8C1-4F28-9735-02ABBC7E78AE}" presName="Description" presStyleLbl="revTx" presStyleIdx="3" presStyleCnt="6">
        <dgm:presLayoutVars>
          <dgm:bulletEnabled/>
        </dgm:presLayoutVars>
      </dgm:prSet>
      <dgm:spPr/>
    </dgm:pt>
    <dgm:pt modelId="{F5C68DDF-7F35-419F-B109-D40BA6B48843}" type="pres">
      <dgm:prSet presAssocID="{7EC71F56-68A8-49BB-A217-D1A049896FDA}" presName="sibTrans" presStyleLbl="sibTrans2D1" presStyleIdx="0" presStyleCnt="0"/>
      <dgm:spPr/>
    </dgm:pt>
    <dgm:pt modelId="{AE30CFD3-61BB-4FEF-88DD-D1AB5CB90186}" type="pres">
      <dgm:prSet presAssocID="{99563752-74D1-47BB-B8AA-F89F95E16C7A}" presName="Composite" presStyleCnt="0"/>
      <dgm:spPr/>
    </dgm:pt>
    <dgm:pt modelId="{DBC7E7BD-CB7D-4934-8CA3-AF7C0B1AF53A}" type="pres">
      <dgm:prSet presAssocID="{99563752-74D1-47BB-B8AA-F89F95E16C7A}"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4125" r="9128" b="4"/>
          <a:stretch/>
        </a:blipFill>
      </dgm:spPr>
      <dgm:extLst>
        <a:ext uri="{E40237B7-FDA0-4F09-8148-C483321AD2D9}">
          <dgm14:cNvPr xmlns:dgm14="http://schemas.microsoft.com/office/drawing/2010/diagram" id="0" name="" descr="Brainstorming de l’équipe d’entreprise"/>
        </a:ext>
      </dgm:extLst>
    </dgm:pt>
    <dgm:pt modelId="{266040ED-EC98-47AA-A9CA-5F73F1C87362}" type="pres">
      <dgm:prSet presAssocID="{99563752-74D1-47BB-B8AA-F89F95E16C7A}" presName="Subtitle" presStyleLbl="revTx" presStyleIdx="4" presStyleCnt="6">
        <dgm:presLayoutVars>
          <dgm:chMax val="0"/>
          <dgm:bulletEnabled/>
        </dgm:presLayoutVars>
      </dgm:prSet>
      <dgm:spPr/>
    </dgm:pt>
    <dgm:pt modelId="{320CDCEF-DF48-4341-AAE9-3C50F828C9D0}" type="pres">
      <dgm:prSet presAssocID="{99563752-74D1-47BB-B8AA-F89F95E16C7A}" presName="Description" presStyleLbl="revTx" presStyleIdx="5" presStyleCnt="6">
        <dgm:presLayoutVars>
          <dgm:bulletEnabled/>
        </dgm:presLayoutVars>
      </dgm:prSet>
      <dgm:spPr/>
    </dgm:pt>
  </dgm:ptLst>
  <dgm:cxnLst>
    <dgm:cxn modelId="{DA362903-5307-4EEA-9CFC-90320A18EBF7}" type="presOf" srcId="{7EC71F56-68A8-49BB-A217-D1A049896FDA}" destId="{F5C68DDF-7F35-419F-B109-D40BA6B48843}" srcOrd="0" destOrd="0" presId="urn:microsoft.com/office/officeart/2024/3/layout/verticalVisualTextBlock1"/>
    <dgm:cxn modelId="{2B156F15-E5EF-4003-9040-4078A3F2BBA1}" type="presOf" srcId="{076F8CD8-E4CC-4086-9741-1D5BD63590DD}" destId="{7E4817D4-5720-4405-84B2-5092E18EE717}" srcOrd="0" destOrd="0" presId="urn:microsoft.com/office/officeart/2024/3/layout/verticalVisualTextBlock1"/>
    <dgm:cxn modelId="{CBBC6D18-5487-4029-9DA7-4803ED6D35FB}" type="presOf" srcId="{8DBE1A4E-7E32-48CB-8634-386AD48E62CB}" destId="{B6616454-12F6-4725-82A3-4AF62A9969DA}" srcOrd="0" destOrd="0" presId="urn:microsoft.com/office/officeart/2024/3/layout/verticalVisualTextBlock1"/>
    <dgm:cxn modelId="{0D245519-C3EF-4D23-A1AB-C1599EB3B1F2}" srcId="{8DBE1A4E-7E32-48CB-8634-386AD48E62CB}" destId="{DC40BFCA-C8C1-4F28-9735-02ABBC7E78AE}" srcOrd="1" destOrd="0" parTransId="{689E012B-C3D0-4FFD-AB51-C77B63C525C5}" sibTransId="{7EC71F56-68A8-49BB-A217-D1A049896FDA}"/>
    <dgm:cxn modelId="{0B60F135-4EED-4BEA-98C9-DD9B11E9DC9D}" srcId="{DC40BFCA-C8C1-4F28-9735-02ABBC7E78AE}" destId="{EA4A0ADE-7FF5-4321-8576-52D8BFE61666}" srcOrd="0" destOrd="0" parTransId="{A97EEA03-BE05-4131-B43D-FB2F11C7FF8E}" sibTransId="{4BE1F1D4-59CB-45B0-B693-F777361A8085}"/>
    <dgm:cxn modelId="{3155744A-EF09-4DC7-89B2-DB58A012B0B8}" srcId="{8DBE1A4E-7E32-48CB-8634-386AD48E62CB}" destId="{412F2588-FC73-4356-8F51-C2D023E9AB2D}" srcOrd="0" destOrd="0" parTransId="{AFE922D8-7BA0-4787-85CE-24FFDCBDB193}" sibTransId="{147C1781-162A-4697-9043-D862D230CF6C}"/>
    <dgm:cxn modelId="{D0AEDE4A-6ACE-4E19-AA4B-793E1A59E899}" type="presOf" srcId="{99563752-74D1-47BB-B8AA-F89F95E16C7A}" destId="{266040ED-EC98-47AA-A9CA-5F73F1C87362}" srcOrd="0" destOrd="0" presId="urn:microsoft.com/office/officeart/2024/3/layout/verticalVisualTextBlock1"/>
    <dgm:cxn modelId="{36F13356-8748-47A2-AAED-35108683D119}" srcId="{8DBE1A4E-7E32-48CB-8634-386AD48E62CB}" destId="{99563752-74D1-47BB-B8AA-F89F95E16C7A}" srcOrd="2" destOrd="0" parTransId="{F2C319A7-A44F-4800-8DBD-DF8B3C7C8A65}" sibTransId="{9AFA78C8-99AB-46E3-8043-A5B111B102B7}"/>
    <dgm:cxn modelId="{45BBC659-5ED7-4670-B128-72A544257F9D}" type="presOf" srcId="{EA4A0ADE-7FF5-4321-8576-52D8BFE61666}" destId="{CF59C348-FB8E-4FD6-9FAE-4A88F668E830}" srcOrd="0" destOrd="0" presId="urn:microsoft.com/office/officeart/2024/3/layout/verticalVisualTextBlock1"/>
    <dgm:cxn modelId="{B110B1B2-8C94-4204-A2E7-C71DEFE3A5FA}" type="presOf" srcId="{0BFDC537-9A0C-4CAA-A695-2E21989280AE}" destId="{320CDCEF-DF48-4341-AAE9-3C50F828C9D0}" srcOrd="0" destOrd="0" presId="urn:microsoft.com/office/officeart/2024/3/layout/verticalVisualTextBlock1"/>
    <dgm:cxn modelId="{2B74D6D0-2C6E-4F46-A941-5A20D4A16F93}" srcId="{412F2588-FC73-4356-8F51-C2D023E9AB2D}" destId="{076F8CD8-E4CC-4086-9741-1D5BD63590DD}" srcOrd="0" destOrd="0" parTransId="{447F9F01-4B85-44ED-9412-045C8E62B163}" sibTransId="{E9A7707D-D766-489A-8D55-CDF4950F8077}"/>
    <dgm:cxn modelId="{2A9A73D6-A8E6-435D-A615-CE0E1156A74A}" type="presOf" srcId="{DC40BFCA-C8C1-4F28-9735-02ABBC7E78AE}" destId="{9851691A-EA03-4B36-AFBA-02C893DEAD77}" srcOrd="0" destOrd="0" presId="urn:microsoft.com/office/officeart/2024/3/layout/verticalVisualTextBlock1"/>
    <dgm:cxn modelId="{61ECAFE6-1870-4229-8249-E40013390646}" srcId="{99563752-74D1-47BB-B8AA-F89F95E16C7A}" destId="{0BFDC537-9A0C-4CAA-A695-2E21989280AE}" srcOrd="0" destOrd="0" parTransId="{429D1DEA-E64F-43F0-B026-71B5DDD552F4}" sibTransId="{E88107D9-AAFC-40B8-A009-FD2ACB9BA3D0}"/>
    <dgm:cxn modelId="{E44A28E8-5F48-4D12-B964-39259938F36B}" type="presOf" srcId="{412F2588-FC73-4356-8F51-C2D023E9AB2D}" destId="{0535116B-CFF6-4F3C-A7F3-D6E07083C289}" srcOrd="0" destOrd="0" presId="urn:microsoft.com/office/officeart/2024/3/layout/verticalVisualTextBlock1"/>
    <dgm:cxn modelId="{803DC2EB-1537-495F-AD2A-F9311A4356F6}" type="presOf" srcId="{147C1781-162A-4697-9043-D862D230CF6C}" destId="{60D995BE-DF7A-4099-9F68-AF52114358BA}" srcOrd="0" destOrd="0" presId="urn:microsoft.com/office/officeart/2024/3/layout/verticalVisualTextBlock1"/>
    <dgm:cxn modelId="{01E206F7-F3F0-4D6F-AB15-61473D57952C}" type="presParOf" srcId="{B6616454-12F6-4725-82A3-4AF62A9969DA}" destId="{4BEADD6E-BB39-4311-AE81-35679E62B794}" srcOrd="0" destOrd="0" presId="urn:microsoft.com/office/officeart/2024/3/layout/verticalVisualTextBlock1"/>
    <dgm:cxn modelId="{CFD240EB-A7DF-40A1-89A3-9D98D6EE0116}" type="presParOf" srcId="{4BEADD6E-BB39-4311-AE81-35679E62B794}" destId="{C86633EF-BF19-4C78-BEE7-468FD5BE2337}" srcOrd="0" destOrd="0" presId="urn:microsoft.com/office/officeart/2024/3/layout/verticalVisualTextBlock1"/>
    <dgm:cxn modelId="{3530AC35-D31E-41F0-8E45-51997151C6CD}" type="presParOf" srcId="{4BEADD6E-BB39-4311-AE81-35679E62B794}" destId="{0535116B-CFF6-4F3C-A7F3-D6E07083C289}" srcOrd="1" destOrd="0" presId="urn:microsoft.com/office/officeart/2024/3/layout/verticalVisualTextBlock1"/>
    <dgm:cxn modelId="{F8021024-B657-4060-AC91-902D1072615A}" type="presParOf" srcId="{4BEADD6E-BB39-4311-AE81-35679E62B794}" destId="{7E4817D4-5720-4405-84B2-5092E18EE717}" srcOrd="2" destOrd="0" presId="urn:microsoft.com/office/officeart/2024/3/layout/verticalVisualTextBlock1"/>
    <dgm:cxn modelId="{130D2604-FFA8-4E7F-A26A-4E89241F05D2}" type="presParOf" srcId="{B6616454-12F6-4725-82A3-4AF62A9969DA}" destId="{60D995BE-DF7A-4099-9F68-AF52114358BA}" srcOrd="1" destOrd="0" presId="urn:microsoft.com/office/officeart/2024/3/layout/verticalVisualTextBlock1"/>
    <dgm:cxn modelId="{206E59DF-0FD4-4FA9-8056-3FB8605DE254}" type="presParOf" srcId="{B6616454-12F6-4725-82A3-4AF62A9969DA}" destId="{D18850C5-2274-4CA7-9329-FF38FFBA2A95}" srcOrd="2" destOrd="0" presId="urn:microsoft.com/office/officeart/2024/3/layout/verticalVisualTextBlock1"/>
    <dgm:cxn modelId="{13856467-9321-42D5-A900-8B8EA4EA62FC}" type="presParOf" srcId="{D18850C5-2274-4CA7-9329-FF38FFBA2A95}" destId="{CD5C6FA4-557B-4384-893B-442D24118CAC}" srcOrd="0" destOrd="0" presId="urn:microsoft.com/office/officeart/2024/3/layout/verticalVisualTextBlock1"/>
    <dgm:cxn modelId="{2B09C3AC-8EE1-4425-BC43-333091815CCB}" type="presParOf" srcId="{D18850C5-2274-4CA7-9329-FF38FFBA2A95}" destId="{9851691A-EA03-4B36-AFBA-02C893DEAD77}" srcOrd="1" destOrd="0" presId="urn:microsoft.com/office/officeart/2024/3/layout/verticalVisualTextBlock1"/>
    <dgm:cxn modelId="{199FDB65-9E88-4640-97CE-F5BFF44E191D}" type="presParOf" srcId="{D18850C5-2274-4CA7-9329-FF38FFBA2A95}" destId="{CF59C348-FB8E-4FD6-9FAE-4A88F668E830}" srcOrd="2" destOrd="0" presId="urn:microsoft.com/office/officeart/2024/3/layout/verticalVisualTextBlock1"/>
    <dgm:cxn modelId="{D91DFF0D-E19B-4C01-B924-D1C824656CE3}" type="presParOf" srcId="{B6616454-12F6-4725-82A3-4AF62A9969DA}" destId="{F5C68DDF-7F35-419F-B109-D40BA6B48843}" srcOrd="3" destOrd="0" presId="urn:microsoft.com/office/officeart/2024/3/layout/verticalVisualTextBlock1"/>
    <dgm:cxn modelId="{C70BC1F2-DF32-441F-B39D-9DB9F36582C6}" type="presParOf" srcId="{B6616454-12F6-4725-82A3-4AF62A9969DA}" destId="{AE30CFD3-61BB-4FEF-88DD-D1AB5CB90186}" srcOrd="4" destOrd="0" presId="urn:microsoft.com/office/officeart/2024/3/layout/verticalVisualTextBlock1"/>
    <dgm:cxn modelId="{3336A637-D67F-4CEC-85F2-837A34C7C442}" type="presParOf" srcId="{AE30CFD3-61BB-4FEF-88DD-D1AB5CB90186}" destId="{DBC7E7BD-CB7D-4934-8CA3-AF7C0B1AF53A}" srcOrd="0" destOrd="0" presId="urn:microsoft.com/office/officeart/2024/3/layout/verticalVisualTextBlock1"/>
    <dgm:cxn modelId="{09F6DE60-F46E-4E41-A8DF-4DF8279BB5F3}" type="presParOf" srcId="{AE30CFD3-61BB-4FEF-88DD-D1AB5CB90186}" destId="{266040ED-EC98-47AA-A9CA-5F73F1C87362}" srcOrd="1" destOrd="0" presId="urn:microsoft.com/office/officeart/2024/3/layout/verticalVisualTextBlock1"/>
    <dgm:cxn modelId="{D6A80C47-771A-4013-843F-C49C71882FAC}" type="presParOf" srcId="{AE30CFD3-61BB-4FEF-88DD-D1AB5CB90186}" destId="{320CDCEF-DF48-4341-AAE9-3C50F828C9D0}"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03D20F-C95B-4DAA-ADE4-50D4956ACD61}"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fr-FR"/>
        </a:p>
      </dgm:t>
    </dgm:pt>
    <dgm:pt modelId="{4CAE97F1-329E-4B71-BA8F-FDC4259316DC}">
      <dgm:prSet/>
      <dgm:spPr/>
      <dgm:t>
        <a:bodyPr/>
        <a:lstStyle/>
        <a:p>
          <a:pPr>
            <a:lnSpc>
              <a:spcPct val="100000"/>
            </a:lnSpc>
            <a:defRPr b="1"/>
          </a:pPr>
          <a:r>
            <a:rPr lang="fr-FR"/>
            <a:t>Importance du dialogue</a:t>
          </a:r>
        </a:p>
      </dgm:t>
    </dgm:pt>
    <dgm:pt modelId="{DD59BE83-B89E-4EA6-916C-CE2F8F44CD8C}" type="parTrans" cxnId="{52F94FDA-A8AB-4710-B005-0ED8C12E1395}">
      <dgm:prSet/>
      <dgm:spPr/>
      <dgm:t>
        <a:bodyPr/>
        <a:lstStyle/>
        <a:p>
          <a:endParaRPr lang="fr-FR"/>
        </a:p>
      </dgm:t>
    </dgm:pt>
    <dgm:pt modelId="{BDEC3A52-B919-4788-9473-CC51F1AE6B52}" type="sibTrans" cxnId="{52F94FDA-A8AB-4710-B005-0ED8C12E1395}">
      <dgm:prSet/>
      <dgm:spPr/>
      <dgm:t>
        <a:bodyPr/>
        <a:lstStyle/>
        <a:p>
          <a:pPr>
            <a:lnSpc>
              <a:spcPct val="100000"/>
            </a:lnSpc>
            <a:defRPr b="1"/>
          </a:pPr>
          <a:endParaRPr lang="fr-FR"/>
        </a:p>
      </dgm:t>
    </dgm:pt>
    <dgm:pt modelId="{A9137D66-41E2-45C8-B656-E36529458C16}">
      <dgm:prSet/>
      <dgm:spPr/>
      <dgm:t>
        <a:bodyPr/>
        <a:lstStyle/>
        <a:p>
          <a:pPr>
            <a:lnSpc>
              <a:spcPct val="100000"/>
            </a:lnSpc>
          </a:pPr>
          <a:r>
            <a:rPr lang="fr-FR"/>
            <a:t>Un dialogue constructif avec les salariés est essentiel pour comprendre leurs préoccupations et améliorer le climat de travail.</a:t>
          </a:r>
        </a:p>
      </dgm:t>
    </dgm:pt>
    <dgm:pt modelId="{120E3DC8-8AE1-4DBE-AFB8-444A977B146B}" type="parTrans" cxnId="{C0BF96ED-917A-41B9-B0E2-A18016ED53BB}">
      <dgm:prSet/>
      <dgm:spPr/>
      <dgm:t>
        <a:bodyPr/>
        <a:lstStyle/>
        <a:p>
          <a:endParaRPr lang="fr-FR"/>
        </a:p>
      </dgm:t>
    </dgm:pt>
    <dgm:pt modelId="{5E79209E-51A4-47F0-B025-8E3A1C10AEB9}" type="sibTrans" cxnId="{C0BF96ED-917A-41B9-B0E2-A18016ED53BB}">
      <dgm:prSet/>
      <dgm:spPr/>
      <dgm:t>
        <a:bodyPr/>
        <a:lstStyle/>
        <a:p>
          <a:endParaRPr lang="fr-FR"/>
        </a:p>
      </dgm:t>
    </dgm:pt>
    <dgm:pt modelId="{E3D3FABE-4599-466F-81B5-B746B5F55900}">
      <dgm:prSet/>
      <dgm:spPr/>
      <dgm:t>
        <a:bodyPr/>
        <a:lstStyle/>
        <a:p>
          <a:pPr>
            <a:lnSpc>
              <a:spcPct val="100000"/>
            </a:lnSpc>
            <a:defRPr b="1"/>
          </a:pPr>
          <a:r>
            <a:rPr lang="fr-FR"/>
            <a:t>Recueillir des suggestions</a:t>
          </a:r>
        </a:p>
      </dgm:t>
    </dgm:pt>
    <dgm:pt modelId="{ABB1DB5B-558B-42CA-8857-57F0F7654872}" type="parTrans" cxnId="{E5552D78-C6AB-4FDC-B714-D65A33586545}">
      <dgm:prSet/>
      <dgm:spPr/>
      <dgm:t>
        <a:bodyPr/>
        <a:lstStyle/>
        <a:p>
          <a:endParaRPr lang="fr-FR"/>
        </a:p>
      </dgm:t>
    </dgm:pt>
    <dgm:pt modelId="{FBE695F4-84AF-4178-BFDB-3800BBBEDA64}" type="sibTrans" cxnId="{E5552D78-C6AB-4FDC-B714-D65A33586545}">
      <dgm:prSet/>
      <dgm:spPr/>
      <dgm:t>
        <a:bodyPr/>
        <a:lstStyle/>
        <a:p>
          <a:pPr>
            <a:lnSpc>
              <a:spcPct val="100000"/>
            </a:lnSpc>
            <a:defRPr b="1"/>
          </a:pPr>
          <a:endParaRPr lang="fr-FR"/>
        </a:p>
      </dgm:t>
    </dgm:pt>
    <dgm:pt modelId="{1FF4E3AC-97FF-43D0-ADF3-40AFF8F589FF}">
      <dgm:prSet/>
      <dgm:spPr/>
      <dgm:t>
        <a:bodyPr/>
        <a:lstStyle/>
        <a:p>
          <a:pPr>
            <a:lnSpc>
              <a:spcPct val="100000"/>
            </a:lnSpc>
          </a:pPr>
          <a:r>
            <a:rPr lang="fr-FR"/>
            <a:t>Écouter les suggestions des employés garantit que les décisions prises répondent à leurs besoins et attentes.</a:t>
          </a:r>
        </a:p>
      </dgm:t>
    </dgm:pt>
    <dgm:pt modelId="{9FBDE7CF-D3B1-4777-A663-AFDD871B587E}" type="parTrans" cxnId="{6881429C-FC18-47C2-A038-AB0A33416FE7}">
      <dgm:prSet/>
      <dgm:spPr/>
      <dgm:t>
        <a:bodyPr/>
        <a:lstStyle/>
        <a:p>
          <a:endParaRPr lang="fr-FR"/>
        </a:p>
      </dgm:t>
    </dgm:pt>
    <dgm:pt modelId="{30593AEF-67A0-41FF-8DA4-062A93569035}" type="sibTrans" cxnId="{6881429C-FC18-47C2-A038-AB0A33416FE7}">
      <dgm:prSet/>
      <dgm:spPr/>
      <dgm:t>
        <a:bodyPr/>
        <a:lstStyle/>
        <a:p>
          <a:endParaRPr lang="fr-FR"/>
        </a:p>
      </dgm:t>
    </dgm:pt>
    <dgm:pt modelId="{9F9E4CB0-8890-4B67-9EB2-02DB17C8DE28}">
      <dgm:prSet/>
      <dgm:spPr/>
      <dgm:t>
        <a:bodyPr/>
        <a:lstStyle/>
        <a:p>
          <a:pPr>
            <a:lnSpc>
              <a:spcPct val="100000"/>
            </a:lnSpc>
            <a:defRPr b="1"/>
          </a:pPr>
          <a:r>
            <a:rPr lang="fr-FR"/>
            <a:t>Actions concrètes</a:t>
          </a:r>
        </a:p>
      </dgm:t>
    </dgm:pt>
    <dgm:pt modelId="{EF069120-CD83-45CF-9F56-7D91195F8F61}" type="parTrans" cxnId="{DE49A18E-110B-4776-A392-0D49728F82E2}">
      <dgm:prSet/>
      <dgm:spPr/>
      <dgm:t>
        <a:bodyPr/>
        <a:lstStyle/>
        <a:p>
          <a:endParaRPr lang="fr-FR"/>
        </a:p>
      </dgm:t>
    </dgm:pt>
    <dgm:pt modelId="{9333E24F-3AD3-4470-838F-603D47516FBE}" type="sibTrans" cxnId="{DE49A18E-110B-4776-A392-0D49728F82E2}">
      <dgm:prSet/>
      <dgm:spPr/>
      <dgm:t>
        <a:bodyPr/>
        <a:lstStyle/>
        <a:p>
          <a:endParaRPr lang="fr-FR"/>
        </a:p>
      </dgm:t>
    </dgm:pt>
    <dgm:pt modelId="{84944795-43BD-49CA-ADFE-694EA65EA0BB}">
      <dgm:prSet/>
      <dgm:spPr/>
      <dgm:t>
        <a:bodyPr/>
        <a:lstStyle/>
        <a:p>
          <a:pPr>
            <a:lnSpc>
              <a:spcPct val="100000"/>
            </a:lnSpc>
          </a:pPr>
          <a:r>
            <a:rPr lang="fr-FR"/>
            <a:t>Les actions mises en œuvre doivent être basées sur le dialogue établi pour être réellement efficaces et appréciées.</a:t>
          </a:r>
        </a:p>
      </dgm:t>
    </dgm:pt>
    <dgm:pt modelId="{B4547B0C-AAF7-4AD6-A792-1D084A961DE2}" type="parTrans" cxnId="{586D7460-631B-4910-82A8-30E7A2386EED}">
      <dgm:prSet/>
      <dgm:spPr/>
      <dgm:t>
        <a:bodyPr/>
        <a:lstStyle/>
        <a:p>
          <a:endParaRPr lang="fr-FR"/>
        </a:p>
      </dgm:t>
    </dgm:pt>
    <dgm:pt modelId="{3F200F8E-95DB-4C11-BC50-D669C394E02C}" type="sibTrans" cxnId="{586D7460-631B-4910-82A8-30E7A2386EED}">
      <dgm:prSet/>
      <dgm:spPr/>
      <dgm:t>
        <a:bodyPr/>
        <a:lstStyle/>
        <a:p>
          <a:endParaRPr lang="fr-FR"/>
        </a:p>
      </dgm:t>
    </dgm:pt>
    <dgm:pt modelId="{1D98D000-8575-4576-AAD5-94A93EBCE353}" type="pres">
      <dgm:prSet presAssocID="{4903D20F-C95B-4DAA-ADE4-50D4956ACD61}" presName="Root" presStyleCnt="0">
        <dgm:presLayoutVars>
          <dgm:dir/>
          <dgm:resizeHandles val="exact"/>
        </dgm:presLayoutVars>
      </dgm:prSet>
      <dgm:spPr/>
    </dgm:pt>
    <dgm:pt modelId="{127C03CE-8BAE-4FE6-8AFB-453A7B808AF3}" type="pres">
      <dgm:prSet presAssocID="{4CAE97F1-329E-4B71-BA8F-FDC4259316DC}" presName="Composite" presStyleCnt="0"/>
      <dgm:spPr/>
    </dgm:pt>
    <dgm:pt modelId="{6C6B1BD7-9AB2-49CF-9F93-F644C808DA3F}" type="pres">
      <dgm:prSet presAssocID="{4CAE97F1-329E-4B71-BA8F-FDC4259316DC}"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1959" r="1294" b="4"/>
          <a:stretch/>
        </a:blipFill>
      </dgm:spPr>
      <dgm:extLst>
        <a:ext uri="{E40237B7-FDA0-4F09-8148-C483321AD2D9}">
          <dgm14:cNvPr xmlns:dgm14="http://schemas.microsoft.com/office/drawing/2010/diagram" id="0" name="" descr="Deux collègues discutent dans leur bureau autour d’une tasse de café"/>
        </a:ext>
      </dgm:extLst>
    </dgm:pt>
    <dgm:pt modelId="{D4368201-A41D-4456-B96F-7B6C1B48A7D5}" type="pres">
      <dgm:prSet presAssocID="{4CAE97F1-329E-4B71-BA8F-FDC4259316DC}" presName="Subtitle" presStyleLbl="revTx" presStyleIdx="0" presStyleCnt="6">
        <dgm:presLayoutVars>
          <dgm:chMax val="0"/>
          <dgm:bulletEnabled/>
        </dgm:presLayoutVars>
      </dgm:prSet>
      <dgm:spPr/>
    </dgm:pt>
    <dgm:pt modelId="{6D75E1DE-2D8F-4CA7-B103-ABD8AB227FE9}" type="pres">
      <dgm:prSet presAssocID="{4CAE97F1-329E-4B71-BA8F-FDC4259316DC}" presName="Description" presStyleLbl="revTx" presStyleIdx="1" presStyleCnt="6">
        <dgm:presLayoutVars>
          <dgm:bulletEnabled/>
        </dgm:presLayoutVars>
      </dgm:prSet>
      <dgm:spPr/>
    </dgm:pt>
    <dgm:pt modelId="{4884D250-1E11-43C4-A2AD-E3B8482D16E1}" type="pres">
      <dgm:prSet presAssocID="{BDEC3A52-B919-4788-9473-CC51F1AE6B52}" presName="sibTrans" presStyleLbl="sibTrans2D1" presStyleIdx="0" presStyleCnt="0"/>
      <dgm:spPr/>
    </dgm:pt>
    <dgm:pt modelId="{1E7ACD4F-870D-47EC-961B-8025BBFA9930}" type="pres">
      <dgm:prSet presAssocID="{E3D3FABE-4599-466F-81B5-B746B5F55900}" presName="Composite" presStyleCnt="0"/>
      <dgm:spPr/>
    </dgm:pt>
    <dgm:pt modelId="{5C7891AA-A9C1-4422-A3F6-C997326E0693}" type="pres">
      <dgm:prSet presAssocID="{E3D3FABE-4599-466F-81B5-B746B5F5590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10" b="-10"/>
          <a:stretch/>
        </a:blipFill>
      </dgm:spPr>
      <dgm:extLst>
        <a:ext uri="{E40237B7-FDA0-4F09-8148-C483321AD2D9}">
          <dgm14:cNvPr xmlns:dgm14="http://schemas.microsoft.com/office/drawing/2010/diagram" id="0" name="" descr="Médias sociaux, personnes, communication, message, bulle, bulle&#10;&#10;++La texture de la carte du monde dérivée du domaine public NASA : http://visibleearth.nasa.gov.&#10;Tracé dans Illustrator. Fichier créé le 29 novembre 2018++"/>
        </a:ext>
      </dgm:extLst>
    </dgm:pt>
    <dgm:pt modelId="{8D3534ED-F857-44ED-9E2C-2DF32CA4D013}" type="pres">
      <dgm:prSet presAssocID="{E3D3FABE-4599-466F-81B5-B746B5F55900}" presName="Subtitle" presStyleLbl="revTx" presStyleIdx="2" presStyleCnt="6">
        <dgm:presLayoutVars>
          <dgm:chMax val="0"/>
          <dgm:bulletEnabled/>
        </dgm:presLayoutVars>
      </dgm:prSet>
      <dgm:spPr/>
    </dgm:pt>
    <dgm:pt modelId="{7886AF14-F843-489B-AC31-801EB7E6C157}" type="pres">
      <dgm:prSet presAssocID="{E3D3FABE-4599-466F-81B5-B746B5F55900}" presName="Description" presStyleLbl="revTx" presStyleIdx="3" presStyleCnt="6">
        <dgm:presLayoutVars>
          <dgm:bulletEnabled/>
        </dgm:presLayoutVars>
      </dgm:prSet>
      <dgm:spPr/>
    </dgm:pt>
    <dgm:pt modelId="{4E573F52-A071-4CD5-9781-33F4370B52B6}" type="pres">
      <dgm:prSet presAssocID="{FBE695F4-84AF-4178-BFDB-3800BBBEDA64}" presName="sibTrans" presStyleLbl="sibTrans2D1" presStyleIdx="0" presStyleCnt="0"/>
      <dgm:spPr/>
    </dgm:pt>
    <dgm:pt modelId="{32824F34-00A3-4C65-8B49-7C03B5B62E09}" type="pres">
      <dgm:prSet presAssocID="{9F9E4CB0-8890-4B67-9EB2-02DB17C8DE28}" presName="Composite" presStyleCnt="0"/>
      <dgm:spPr/>
    </dgm:pt>
    <dgm:pt modelId="{12744B05-5FE7-45BF-B33A-9F8D75A06529}" type="pres">
      <dgm:prSet presAssocID="{9F9E4CB0-8890-4B67-9EB2-02DB17C8DE2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183" r="23320" b="3"/>
          <a:stretch/>
        </a:blipFill>
      </dgm:spPr>
      <dgm:extLst>
        <a:ext uri="{E40237B7-FDA0-4F09-8148-C483321AD2D9}">
          <dgm14:cNvPr xmlns:dgm14="http://schemas.microsoft.com/office/drawing/2010/diagram" id="0" name="" descr="Concept de stratégie d’entreprise Blackboard"/>
        </a:ext>
      </dgm:extLst>
    </dgm:pt>
    <dgm:pt modelId="{8D1DEF5F-2BA3-4856-8C53-849FFE3102B7}" type="pres">
      <dgm:prSet presAssocID="{9F9E4CB0-8890-4B67-9EB2-02DB17C8DE28}" presName="Subtitle" presStyleLbl="revTx" presStyleIdx="4" presStyleCnt="6">
        <dgm:presLayoutVars>
          <dgm:chMax val="0"/>
          <dgm:bulletEnabled/>
        </dgm:presLayoutVars>
      </dgm:prSet>
      <dgm:spPr/>
    </dgm:pt>
    <dgm:pt modelId="{80265BD9-B53F-44CD-AAB9-7A2E9C24CC54}" type="pres">
      <dgm:prSet presAssocID="{9F9E4CB0-8890-4B67-9EB2-02DB17C8DE28}" presName="Description" presStyleLbl="revTx" presStyleIdx="5" presStyleCnt="6">
        <dgm:presLayoutVars>
          <dgm:bulletEnabled/>
        </dgm:presLayoutVars>
      </dgm:prSet>
      <dgm:spPr/>
    </dgm:pt>
  </dgm:ptLst>
  <dgm:cxnLst>
    <dgm:cxn modelId="{C25D860E-B662-422A-9821-B31A08D7C7F9}" type="presOf" srcId="{A9137D66-41E2-45C8-B656-E36529458C16}" destId="{6D75E1DE-2D8F-4CA7-B103-ABD8AB227FE9}" srcOrd="0" destOrd="0" presId="urn:microsoft.com/office/officeart/2024/3/layout/verticalVisualTextBlock1"/>
    <dgm:cxn modelId="{586D7460-631B-4910-82A8-30E7A2386EED}" srcId="{9F9E4CB0-8890-4B67-9EB2-02DB17C8DE28}" destId="{84944795-43BD-49CA-ADFE-694EA65EA0BB}" srcOrd="0" destOrd="0" parTransId="{B4547B0C-AAF7-4AD6-A792-1D084A961DE2}" sibTransId="{3F200F8E-95DB-4C11-BC50-D669C394E02C}"/>
    <dgm:cxn modelId="{F060DE4D-D003-4028-8D84-A02E7E1A6F13}" type="presOf" srcId="{FBE695F4-84AF-4178-BFDB-3800BBBEDA64}" destId="{4E573F52-A071-4CD5-9781-33F4370B52B6}" srcOrd="0" destOrd="0" presId="urn:microsoft.com/office/officeart/2024/3/layout/verticalVisualTextBlock1"/>
    <dgm:cxn modelId="{5948B273-918F-4C9C-94D0-C6ABBA274B3E}" type="presOf" srcId="{E3D3FABE-4599-466F-81B5-B746B5F55900}" destId="{8D3534ED-F857-44ED-9E2C-2DF32CA4D013}" srcOrd="0" destOrd="0" presId="urn:microsoft.com/office/officeart/2024/3/layout/verticalVisualTextBlock1"/>
    <dgm:cxn modelId="{E8396755-1F01-4680-B0A0-B31F6F01940D}" type="presOf" srcId="{84944795-43BD-49CA-ADFE-694EA65EA0BB}" destId="{80265BD9-B53F-44CD-AAB9-7A2E9C24CC54}" srcOrd="0" destOrd="0" presId="urn:microsoft.com/office/officeart/2024/3/layout/verticalVisualTextBlock1"/>
    <dgm:cxn modelId="{E5552D78-C6AB-4FDC-B714-D65A33586545}" srcId="{4903D20F-C95B-4DAA-ADE4-50D4956ACD61}" destId="{E3D3FABE-4599-466F-81B5-B746B5F55900}" srcOrd="1" destOrd="0" parTransId="{ABB1DB5B-558B-42CA-8857-57F0F7654872}" sibTransId="{FBE695F4-84AF-4178-BFDB-3800BBBEDA64}"/>
    <dgm:cxn modelId="{DE49A18E-110B-4776-A392-0D49728F82E2}" srcId="{4903D20F-C95B-4DAA-ADE4-50D4956ACD61}" destId="{9F9E4CB0-8890-4B67-9EB2-02DB17C8DE28}" srcOrd="2" destOrd="0" parTransId="{EF069120-CD83-45CF-9F56-7D91195F8F61}" sibTransId="{9333E24F-3AD3-4470-838F-603D47516FBE}"/>
    <dgm:cxn modelId="{6881429C-FC18-47C2-A038-AB0A33416FE7}" srcId="{E3D3FABE-4599-466F-81B5-B746B5F55900}" destId="{1FF4E3AC-97FF-43D0-ADF3-40AFF8F589FF}" srcOrd="0" destOrd="0" parTransId="{9FBDE7CF-D3B1-4777-A663-AFDD871B587E}" sibTransId="{30593AEF-67A0-41FF-8DA4-062A93569035}"/>
    <dgm:cxn modelId="{15C6DDA5-ABCF-4381-98E0-704D9B66BBAD}" type="presOf" srcId="{BDEC3A52-B919-4788-9473-CC51F1AE6B52}" destId="{4884D250-1E11-43C4-A2AD-E3B8482D16E1}" srcOrd="0" destOrd="0" presId="urn:microsoft.com/office/officeart/2024/3/layout/verticalVisualTextBlock1"/>
    <dgm:cxn modelId="{6030BDAB-2FF4-4B16-9AE1-A48CF00EDCFB}" type="presOf" srcId="{4903D20F-C95B-4DAA-ADE4-50D4956ACD61}" destId="{1D98D000-8575-4576-AAD5-94A93EBCE353}" srcOrd="0" destOrd="0" presId="urn:microsoft.com/office/officeart/2024/3/layout/verticalVisualTextBlock1"/>
    <dgm:cxn modelId="{D5A06FAF-A63E-4398-B614-9E81FAF8197E}" type="presOf" srcId="{1FF4E3AC-97FF-43D0-ADF3-40AFF8F589FF}" destId="{7886AF14-F843-489B-AC31-801EB7E6C157}" srcOrd="0" destOrd="0" presId="urn:microsoft.com/office/officeart/2024/3/layout/verticalVisualTextBlock1"/>
    <dgm:cxn modelId="{F43C2FCA-C134-48BB-B17C-C6E64EC3D870}" type="presOf" srcId="{9F9E4CB0-8890-4B67-9EB2-02DB17C8DE28}" destId="{8D1DEF5F-2BA3-4856-8C53-849FFE3102B7}" srcOrd="0" destOrd="0" presId="urn:microsoft.com/office/officeart/2024/3/layout/verticalVisualTextBlock1"/>
    <dgm:cxn modelId="{52F94FDA-A8AB-4710-B005-0ED8C12E1395}" srcId="{4903D20F-C95B-4DAA-ADE4-50D4956ACD61}" destId="{4CAE97F1-329E-4B71-BA8F-FDC4259316DC}" srcOrd="0" destOrd="0" parTransId="{DD59BE83-B89E-4EA6-916C-CE2F8F44CD8C}" sibTransId="{BDEC3A52-B919-4788-9473-CC51F1AE6B52}"/>
    <dgm:cxn modelId="{4E6831DB-3ECB-4586-9026-4120F581E37D}" type="presOf" srcId="{4CAE97F1-329E-4B71-BA8F-FDC4259316DC}" destId="{D4368201-A41D-4456-B96F-7B6C1B48A7D5}" srcOrd="0" destOrd="0" presId="urn:microsoft.com/office/officeart/2024/3/layout/verticalVisualTextBlock1"/>
    <dgm:cxn modelId="{C0BF96ED-917A-41B9-B0E2-A18016ED53BB}" srcId="{4CAE97F1-329E-4B71-BA8F-FDC4259316DC}" destId="{A9137D66-41E2-45C8-B656-E36529458C16}" srcOrd="0" destOrd="0" parTransId="{120E3DC8-8AE1-4DBE-AFB8-444A977B146B}" sibTransId="{5E79209E-51A4-47F0-B025-8E3A1C10AEB9}"/>
    <dgm:cxn modelId="{F44EA382-3DF4-4858-AA08-11DEE065F862}" type="presParOf" srcId="{1D98D000-8575-4576-AAD5-94A93EBCE353}" destId="{127C03CE-8BAE-4FE6-8AFB-453A7B808AF3}" srcOrd="0" destOrd="0" presId="urn:microsoft.com/office/officeart/2024/3/layout/verticalVisualTextBlock1"/>
    <dgm:cxn modelId="{E2217065-9DD2-4612-A3A1-025E7CB35D0F}" type="presParOf" srcId="{127C03CE-8BAE-4FE6-8AFB-453A7B808AF3}" destId="{6C6B1BD7-9AB2-49CF-9F93-F644C808DA3F}" srcOrd="0" destOrd="0" presId="urn:microsoft.com/office/officeart/2024/3/layout/verticalVisualTextBlock1"/>
    <dgm:cxn modelId="{AFCB65FA-EB61-4027-8CD8-C7407C728B34}" type="presParOf" srcId="{127C03CE-8BAE-4FE6-8AFB-453A7B808AF3}" destId="{D4368201-A41D-4456-B96F-7B6C1B48A7D5}" srcOrd="1" destOrd="0" presId="urn:microsoft.com/office/officeart/2024/3/layout/verticalVisualTextBlock1"/>
    <dgm:cxn modelId="{DCEA2308-D72D-49C7-A5C0-46055F56B3A9}" type="presParOf" srcId="{127C03CE-8BAE-4FE6-8AFB-453A7B808AF3}" destId="{6D75E1DE-2D8F-4CA7-B103-ABD8AB227FE9}" srcOrd="2" destOrd="0" presId="urn:microsoft.com/office/officeart/2024/3/layout/verticalVisualTextBlock1"/>
    <dgm:cxn modelId="{F3990C0A-A54D-4AAC-A169-B566B7522A81}" type="presParOf" srcId="{1D98D000-8575-4576-AAD5-94A93EBCE353}" destId="{4884D250-1E11-43C4-A2AD-E3B8482D16E1}" srcOrd="1" destOrd="0" presId="urn:microsoft.com/office/officeart/2024/3/layout/verticalVisualTextBlock1"/>
    <dgm:cxn modelId="{FAAB172B-4EA6-4051-B733-B9DB65FE6B7F}" type="presParOf" srcId="{1D98D000-8575-4576-AAD5-94A93EBCE353}" destId="{1E7ACD4F-870D-47EC-961B-8025BBFA9930}" srcOrd="2" destOrd="0" presId="urn:microsoft.com/office/officeart/2024/3/layout/verticalVisualTextBlock1"/>
    <dgm:cxn modelId="{7CAA6654-B322-4D68-B0CB-5710F649C6C4}" type="presParOf" srcId="{1E7ACD4F-870D-47EC-961B-8025BBFA9930}" destId="{5C7891AA-A9C1-4422-A3F6-C997326E0693}" srcOrd="0" destOrd="0" presId="urn:microsoft.com/office/officeart/2024/3/layout/verticalVisualTextBlock1"/>
    <dgm:cxn modelId="{DAA1856D-20AE-40B5-B823-2527BCC5F270}" type="presParOf" srcId="{1E7ACD4F-870D-47EC-961B-8025BBFA9930}" destId="{8D3534ED-F857-44ED-9E2C-2DF32CA4D013}" srcOrd="1" destOrd="0" presId="urn:microsoft.com/office/officeart/2024/3/layout/verticalVisualTextBlock1"/>
    <dgm:cxn modelId="{2EE3BA2A-1E6B-4F5A-973C-A32390C9FC11}" type="presParOf" srcId="{1E7ACD4F-870D-47EC-961B-8025BBFA9930}" destId="{7886AF14-F843-489B-AC31-801EB7E6C157}" srcOrd="2" destOrd="0" presId="urn:microsoft.com/office/officeart/2024/3/layout/verticalVisualTextBlock1"/>
    <dgm:cxn modelId="{49BC035E-E249-4C90-BF0B-DE80BCD43180}" type="presParOf" srcId="{1D98D000-8575-4576-AAD5-94A93EBCE353}" destId="{4E573F52-A071-4CD5-9781-33F4370B52B6}" srcOrd="3" destOrd="0" presId="urn:microsoft.com/office/officeart/2024/3/layout/verticalVisualTextBlock1"/>
    <dgm:cxn modelId="{1167ED4F-9D59-4494-89F4-2E3D7DD6B6FA}" type="presParOf" srcId="{1D98D000-8575-4576-AAD5-94A93EBCE353}" destId="{32824F34-00A3-4C65-8B49-7C03B5B62E09}" srcOrd="4" destOrd="0" presId="urn:microsoft.com/office/officeart/2024/3/layout/verticalVisualTextBlock1"/>
    <dgm:cxn modelId="{EDCE8BB9-1861-4C32-965D-ADE03821108C}" type="presParOf" srcId="{32824F34-00A3-4C65-8B49-7C03B5B62E09}" destId="{12744B05-5FE7-45BF-B33A-9F8D75A06529}" srcOrd="0" destOrd="0" presId="urn:microsoft.com/office/officeart/2024/3/layout/verticalVisualTextBlock1"/>
    <dgm:cxn modelId="{6A7634EE-F10A-4C04-BD99-40283541EC4A}" type="presParOf" srcId="{32824F34-00A3-4C65-8B49-7C03B5B62E09}" destId="{8D1DEF5F-2BA3-4856-8C53-849FFE3102B7}" srcOrd="1" destOrd="0" presId="urn:microsoft.com/office/officeart/2024/3/layout/verticalVisualTextBlock1"/>
    <dgm:cxn modelId="{BA0001EE-1722-42C3-89EA-BCDE5656FEC4}" type="presParOf" srcId="{32824F34-00A3-4C65-8B49-7C03B5B62E09}" destId="{80265BD9-B53F-44CD-AAB9-7A2E9C24CC54}"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CADC2C-D260-4D02-8429-DB65B1D0A58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7C336A1-2213-490F-9567-835B29747AC7}">
      <dgm:prSet/>
      <dgm:spPr/>
      <dgm:t>
        <a:bodyPr/>
        <a:lstStyle/>
        <a:p>
          <a:pPr>
            <a:lnSpc>
              <a:spcPct val="100000"/>
            </a:lnSpc>
            <a:defRPr b="1"/>
          </a:pPr>
          <a:r>
            <a:rPr lang="fr-FR"/>
            <a:t>Rôle de la CSSCT</a:t>
          </a:r>
          <a:endParaRPr lang="en-US"/>
        </a:p>
      </dgm:t>
    </dgm:pt>
    <dgm:pt modelId="{2C389F2B-C960-41B2-AF41-D840682F854C}" type="parTrans" cxnId="{3969BE34-52DE-49D2-8E18-309913C3676C}">
      <dgm:prSet/>
      <dgm:spPr/>
      <dgm:t>
        <a:bodyPr/>
        <a:lstStyle/>
        <a:p>
          <a:endParaRPr lang="en-US"/>
        </a:p>
      </dgm:t>
    </dgm:pt>
    <dgm:pt modelId="{D657B3D5-002B-4551-BBF1-02B4D0B301A7}" type="sibTrans" cxnId="{3969BE34-52DE-49D2-8E18-309913C3676C}">
      <dgm:prSet/>
      <dgm:spPr/>
      <dgm:t>
        <a:bodyPr/>
        <a:lstStyle/>
        <a:p>
          <a:pPr>
            <a:lnSpc>
              <a:spcPct val="100000"/>
            </a:lnSpc>
            <a:defRPr b="1"/>
          </a:pPr>
          <a:endParaRPr lang="en-US"/>
        </a:p>
      </dgm:t>
    </dgm:pt>
    <dgm:pt modelId="{5C2BB798-5502-4A8B-B9C8-68BC5950BC44}">
      <dgm:prSet/>
      <dgm:spPr/>
      <dgm:t>
        <a:bodyPr/>
        <a:lstStyle/>
        <a:p>
          <a:pPr>
            <a:lnSpc>
              <a:spcPct val="100000"/>
            </a:lnSpc>
          </a:pPr>
          <a:r>
            <a:rPr lang="fr-FR"/>
            <a:t>La CSSCT joue un rôle essentiel dans l'amélioration de la santé et de la sécurité au travail, impactant positivement les conditions de travail.</a:t>
          </a:r>
          <a:endParaRPr lang="en-US"/>
        </a:p>
      </dgm:t>
    </dgm:pt>
    <dgm:pt modelId="{C435A63F-A663-457C-B8FB-9B25991A4C1D}" type="parTrans" cxnId="{E0BBFD3A-DFB8-47F1-8B1F-BC516C0341A7}">
      <dgm:prSet/>
      <dgm:spPr/>
      <dgm:t>
        <a:bodyPr/>
        <a:lstStyle/>
        <a:p>
          <a:endParaRPr lang="en-US"/>
        </a:p>
      </dgm:t>
    </dgm:pt>
    <dgm:pt modelId="{79506BBD-E83F-4C14-A065-49ACB58D807F}" type="sibTrans" cxnId="{E0BBFD3A-DFB8-47F1-8B1F-BC516C0341A7}">
      <dgm:prSet/>
      <dgm:spPr/>
      <dgm:t>
        <a:bodyPr/>
        <a:lstStyle/>
        <a:p>
          <a:endParaRPr lang="en-US"/>
        </a:p>
      </dgm:t>
    </dgm:pt>
    <dgm:pt modelId="{0BA42B4E-7B80-4C72-8B03-A9420A291A66}">
      <dgm:prSet/>
      <dgm:spPr/>
      <dgm:t>
        <a:bodyPr/>
        <a:lstStyle/>
        <a:p>
          <a:pPr>
            <a:lnSpc>
              <a:spcPct val="100000"/>
            </a:lnSpc>
            <a:defRPr b="1"/>
          </a:pPr>
          <a:r>
            <a:rPr lang="fr-FR"/>
            <a:t>Missions et actions</a:t>
          </a:r>
          <a:endParaRPr lang="en-US"/>
        </a:p>
      </dgm:t>
    </dgm:pt>
    <dgm:pt modelId="{3CAB134E-E26C-4405-B183-96DD9CC28966}" type="parTrans" cxnId="{8D0B5211-9B61-47A7-98D8-1CEC6135F142}">
      <dgm:prSet/>
      <dgm:spPr/>
      <dgm:t>
        <a:bodyPr/>
        <a:lstStyle/>
        <a:p>
          <a:endParaRPr lang="en-US"/>
        </a:p>
      </dgm:t>
    </dgm:pt>
    <dgm:pt modelId="{7C615A01-387B-424D-994A-FE017A087002}" type="sibTrans" cxnId="{8D0B5211-9B61-47A7-98D8-1CEC6135F142}">
      <dgm:prSet/>
      <dgm:spPr/>
      <dgm:t>
        <a:bodyPr/>
        <a:lstStyle/>
        <a:p>
          <a:pPr>
            <a:lnSpc>
              <a:spcPct val="100000"/>
            </a:lnSpc>
            <a:defRPr b="1"/>
          </a:pPr>
          <a:endParaRPr lang="en-US"/>
        </a:p>
      </dgm:t>
    </dgm:pt>
    <dgm:pt modelId="{33E7FE5C-228B-4B0C-BB09-BBDBA2D09C11}">
      <dgm:prSet/>
      <dgm:spPr/>
      <dgm:t>
        <a:bodyPr/>
        <a:lstStyle/>
        <a:p>
          <a:pPr>
            <a:lnSpc>
              <a:spcPct val="100000"/>
            </a:lnSpc>
          </a:pPr>
          <a:r>
            <a:rPr lang="fr-FR"/>
            <a:t>Les missions et actions de la CSSCT visent à établir des normes de sécurité et à sensibiliser les employés sur les enjeux liés à leur santé au travail.</a:t>
          </a:r>
          <a:endParaRPr lang="en-US"/>
        </a:p>
      </dgm:t>
    </dgm:pt>
    <dgm:pt modelId="{6ECC0EC0-5E86-49BA-BACD-A9C1FEF6B725}" type="parTrans" cxnId="{F73CF09B-160F-40F7-97A1-D59228C2F93A}">
      <dgm:prSet/>
      <dgm:spPr/>
      <dgm:t>
        <a:bodyPr/>
        <a:lstStyle/>
        <a:p>
          <a:endParaRPr lang="en-US"/>
        </a:p>
      </dgm:t>
    </dgm:pt>
    <dgm:pt modelId="{B3F24AF2-60C7-458C-9CB4-3B4C3024F20E}" type="sibTrans" cxnId="{F73CF09B-160F-40F7-97A1-D59228C2F93A}">
      <dgm:prSet/>
      <dgm:spPr/>
      <dgm:t>
        <a:bodyPr/>
        <a:lstStyle/>
        <a:p>
          <a:endParaRPr lang="en-US"/>
        </a:p>
      </dgm:t>
    </dgm:pt>
    <dgm:pt modelId="{2BBFB1B5-D21A-4E97-9B22-2A6286B40D97}">
      <dgm:prSet/>
      <dgm:spPr/>
      <dgm:t>
        <a:bodyPr/>
        <a:lstStyle/>
        <a:p>
          <a:pPr>
            <a:lnSpc>
              <a:spcPct val="100000"/>
            </a:lnSpc>
            <a:defRPr b="1"/>
          </a:pPr>
          <a:r>
            <a:rPr lang="fr-FR"/>
            <a:t>Environnement de travail sain</a:t>
          </a:r>
          <a:endParaRPr lang="en-US"/>
        </a:p>
      </dgm:t>
    </dgm:pt>
    <dgm:pt modelId="{52041411-0B7D-44CE-B32B-2A7CEBC4D0DE}" type="parTrans" cxnId="{FAAAFBD7-FB3E-4819-BA28-FF86BD49B8A2}">
      <dgm:prSet/>
      <dgm:spPr/>
      <dgm:t>
        <a:bodyPr/>
        <a:lstStyle/>
        <a:p>
          <a:endParaRPr lang="en-US"/>
        </a:p>
      </dgm:t>
    </dgm:pt>
    <dgm:pt modelId="{CB3893E3-1B13-43D7-8E10-505C0046B7EA}" type="sibTrans" cxnId="{FAAAFBD7-FB3E-4819-BA28-FF86BD49B8A2}">
      <dgm:prSet/>
      <dgm:spPr/>
      <dgm:t>
        <a:bodyPr/>
        <a:lstStyle/>
        <a:p>
          <a:endParaRPr lang="en-US"/>
        </a:p>
      </dgm:t>
    </dgm:pt>
    <dgm:pt modelId="{466A837B-0B0A-4931-AC56-F6CBEA0A1B14}">
      <dgm:prSet/>
      <dgm:spPr/>
      <dgm:t>
        <a:bodyPr/>
        <a:lstStyle/>
        <a:p>
          <a:pPr>
            <a:lnSpc>
              <a:spcPct val="100000"/>
            </a:lnSpc>
          </a:pPr>
          <a:r>
            <a:rPr lang="fr-FR"/>
            <a:t>Une structure bien établie de la CSSCT contribue à créer un environnement de travail sain qui bénéficie à tous les employés.</a:t>
          </a:r>
          <a:endParaRPr lang="en-US"/>
        </a:p>
      </dgm:t>
    </dgm:pt>
    <dgm:pt modelId="{2BCE6119-AA87-47BC-875D-FFCB33A03444}" type="parTrans" cxnId="{96314007-BE4D-45E7-93F0-EE42A30066AF}">
      <dgm:prSet/>
      <dgm:spPr/>
      <dgm:t>
        <a:bodyPr/>
        <a:lstStyle/>
        <a:p>
          <a:endParaRPr lang="en-US"/>
        </a:p>
      </dgm:t>
    </dgm:pt>
    <dgm:pt modelId="{9A435277-BFF9-4810-A464-35B74267E5F5}" type="sibTrans" cxnId="{96314007-BE4D-45E7-93F0-EE42A30066AF}">
      <dgm:prSet/>
      <dgm:spPr/>
      <dgm:t>
        <a:bodyPr/>
        <a:lstStyle/>
        <a:p>
          <a:endParaRPr lang="en-US"/>
        </a:p>
      </dgm:t>
    </dgm:pt>
    <dgm:pt modelId="{33658799-F180-422C-81A1-A594210BF23B}" type="pres">
      <dgm:prSet presAssocID="{D7CADC2C-D260-4D02-8429-DB65B1D0A583}" presName="Name0" presStyleCnt="0">
        <dgm:presLayoutVars>
          <dgm:dir/>
          <dgm:resizeHandles val="exact"/>
        </dgm:presLayoutVars>
      </dgm:prSet>
      <dgm:spPr/>
    </dgm:pt>
    <dgm:pt modelId="{C7DB27BA-65EE-41F1-9F5E-AF3B4F991084}" type="pres">
      <dgm:prSet presAssocID="{E7C336A1-2213-490F-9567-835B29747AC7}" presName="compNode" presStyleCnt="0"/>
      <dgm:spPr/>
    </dgm:pt>
    <dgm:pt modelId="{3AB5B9C9-4F2C-4338-BE0D-0BC9B3771A79}" type="pres">
      <dgm:prSet presAssocID="{E7C336A1-2213-490F-9567-835B29747AC7}" presName="pictRect" presStyleLbl="revTx" presStyleIdx="0" presStyleCnt="6">
        <dgm:presLayoutVars>
          <dgm:chMax val="0"/>
          <dgm:bulletEnabled/>
        </dgm:presLayoutVars>
      </dgm:prSet>
      <dgm:spPr/>
    </dgm:pt>
    <dgm:pt modelId="{2579E905-997A-473E-BC7F-EC7AD3A0A729}" type="pres">
      <dgm:prSet presAssocID="{E7C336A1-2213-490F-9567-835B29747AC7}" presName="textRect" presStyleLbl="revTx" presStyleIdx="1" presStyleCnt="6">
        <dgm:presLayoutVars>
          <dgm:bulletEnabled/>
        </dgm:presLayoutVars>
      </dgm:prSet>
      <dgm:spPr/>
    </dgm:pt>
    <dgm:pt modelId="{A8018BD8-BE91-4134-BF4E-97827650B1C0}" type="pres">
      <dgm:prSet presAssocID="{D657B3D5-002B-4551-BBF1-02B4D0B301A7}" presName="sibTrans" presStyleLbl="sibTrans2D1" presStyleIdx="0" presStyleCnt="0"/>
      <dgm:spPr/>
    </dgm:pt>
    <dgm:pt modelId="{FE42FF94-03D4-49A2-B421-AF11F89B95E6}" type="pres">
      <dgm:prSet presAssocID="{0BA42B4E-7B80-4C72-8B03-A9420A291A66}" presName="compNode" presStyleCnt="0"/>
      <dgm:spPr/>
    </dgm:pt>
    <dgm:pt modelId="{5883B6DA-C477-4A3C-A4FF-ECAFD4853447}" type="pres">
      <dgm:prSet presAssocID="{0BA42B4E-7B80-4C72-8B03-A9420A291A66}" presName="pictRect" presStyleLbl="revTx" presStyleIdx="2" presStyleCnt="6">
        <dgm:presLayoutVars>
          <dgm:chMax val="0"/>
          <dgm:bulletEnabled/>
        </dgm:presLayoutVars>
      </dgm:prSet>
      <dgm:spPr/>
    </dgm:pt>
    <dgm:pt modelId="{9C777B78-3DF8-4177-80BC-E11B16373CAD}" type="pres">
      <dgm:prSet presAssocID="{0BA42B4E-7B80-4C72-8B03-A9420A291A66}" presName="textRect" presStyleLbl="revTx" presStyleIdx="3" presStyleCnt="6">
        <dgm:presLayoutVars>
          <dgm:bulletEnabled/>
        </dgm:presLayoutVars>
      </dgm:prSet>
      <dgm:spPr/>
    </dgm:pt>
    <dgm:pt modelId="{B9B1CABE-5ECA-45DF-8B96-C9DC8207DF21}" type="pres">
      <dgm:prSet presAssocID="{7C615A01-387B-424D-994A-FE017A087002}" presName="sibTrans" presStyleLbl="sibTrans2D1" presStyleIdx="0" presStyleCnt="0"/>
      <dgm:spPr/>
    </dgm:pt>
    <dgm:pt modelId="{B3F931EE-D256-4750-9A99-D59E3D4485EC}" type="pres">
      <dgm:prSet presAssocID="{2BBFB1B5-D21A-4E97-9B22-2A6286B40D97}" presName="compNode" presStyleCnt="0"/>
      <dgm:spPr/>
    </dgm:pt>
    <dgm:pt modelId="{F38808CF-52F4-4F00-94DF-47CEAE7086B4}" type="pres">
      <dgm:prSet presAssocID="{2BBFB1B5-D21A-4E97-9B22-2A6286B40D97}" presName="pictRect" presStyleLbl="revTx" presStyleIdx="4" presStyleCnt="6">
        <dgm:presLayoutVars>
          <dgm:chMax val="0"/>
          <dgm:bulletEnabled/>
        </dgm:presLayoutVars>
      </dgm:prSet>
      <dgm:spPr/>
    </dgm:pt>
    <dgm:pt modelId="{01497723-0F09-4095-B75F-EC73E53FC8B1}" type="pres">
      <dgm:prSet presAssocID="{2BBFB1B5-D21A-4E97-9B22-2A6286B40D97}" presName="textRect" presStyleLbl="revTx" presStyleIdx="5" presStyleCnt="6">
        <dgm:presLayoutVars>
          <dgm:bulletEnabled/>
        </dgm:presLayoutVars>
      </dgm:prSet>
      <dgm:spPr/>
    </dgm:pt>
  </dgm:ptLst>
  <dgm:cxnLst>
    <dgm:cxn modelId="{96314007-BE4D-45E7-93F0-EE42A30066AF}" srcId="{2BBFB1B5-D21A-4E97-9B22-2A6286B40D97}" destId="{466A837B-0B0A-4931-AC56-F6CBEA0A1B14}" srcOrd="0" destOrd="0" parTransId="{2BCE6119-AA87-47BC-875D-FFCB33A03444}" sibTransId="{9A435277-BFF9-4810-A464-35B74267E5F5}"/>
    <dgm:cxn modelId="{8D0B5211-9B61-47A7-98D8-1CEC6135F142}" srcId="{D7CADC2C-D260-4D02-8429-DB65B1D0A583}" destId="{0BA42B4E-7B80-4C72-8B03-A9420A291A66}" srcOrd="1" destOrd="0" parTransId="{3CAB134E-E26C-4405-B183-96DD9CC28966}" sibTransId="{7C615A01-387B-424D-994A-FE017A087002}"/>
    <dgm:cxn modelId="{4F1BBF33-6289-44DB-A5A1-E1250D4FA8E4}" type="presOf" srcId="{466A837B-0B0A-4931-AC56-F6CBEA0A1B14}" destId="{01497723-0F09-4095-B75F-EC73E53FC8B1}" srcOrd="0" destOrd="0" presId="urn:microsoft.com/office/officeart/2024/3/layout/hArchList1"/>
    <dgm:cxn modelId="{03A7D233-3A62-41CE-885C-2600BA2E7110}" type="presOf" srcId="{5C2BB798-5502-4A8B-B9C8-68BC5950BC44}" destId="{2579E905-997A-473E-BC7F-EC7AD3A0A729}" srcOrd="0" destOrd="0" presId="urn:microsoft.com/office/officeart/2024/3/layout/hArchList1"/>
    <dgm:cxn modelId="{3969BE34-52DE-49D2-8E18-309913C3676C}" srcId="{D7CADC2C-D260-4D02-8429-DB65B1D0A583}" destId="{E7C336A1-2213-490F-9567-835B29747AC7}" srcOrd="0" destOrd="0" parTransId="{2C389F2B-C960-41B2-AF41-D840682F854C}" sibTransId="{D657B3D5-002B-4551-BBF1-02B4D0B301A7}"/>
    <dgm:cxn modelId="{E0BBFD3A-DFB8-47F1-8B1F-BC516C0341A7}" srcId="{E7C336A1-2213-490F-9567-835B29747AC7}" destId="{5C2BB798-5502-4A8B-B9C8-68BC5950BC44}" srcOrd="0" destOrd="0" parTransId="{C435A63F-A663-457C-B8FB-9B25991A4C1D}" sibTransId="{79506BBD-E83F-4C14-A065-49ACB58D807F}"/>
    <dgm:cxn modelId="{D0E8F85B-8B54-47F9-864C-24EA7AC05C03}" type="presOf" srcId="{D657B3D5-002B-4551-BBF1-02B4D0B301A7}" destId="{A8018BD8-BE91-4134-BF4E-97827650B1C0}" srcOrd="0" destOrd="0" presId="urn:microsoft.com/office/officeart/2024/3/layout/hArchList1"/>
    <dgm:cxn modelId="{1F0D9365-5ABC-43B2-9869-7773747A77C7}" type="presOf" srcId="{7C615A01-387B-424D-994A-FE017A087002}" destId="{B9B1CABE-5ECA-45DF-8B96-C9DC8207DF21}" srcOrd="0" destOrd="0" presId="urn:microsoft.com/office/officeart/2024/3/layout/hArchList1"/>
    <dgm:cxn modelId="{98F1C848-D0FE-4B44-B27C-EA6B81ED8753}" type="presOf" srcId="{E7C336A1-2213-490F-9567-835B29747AC7}" destId="{3AB5B9C9-4F2C-4338-BE0D-0BC9B3771A79}" srcOrd="0" destOrd="0" presId="urn:microsoft.com/office/officeart/2024/3/layout/hArchList1"/>
    <dgm:cxn modelId="{CB9EAD8B-13E6-4562-8B57-146F5EB50769}" type="presOf" srcId="{33E7FE5C-228B-4B0C-BB09-BBDBA2D09C11}" destId="{9C777B78-3DF8-4177-80BC-E11B16373CAD}" srcOrd="0" destOrd="0" presId="urn:microsoft.com/office/officeart/2024/3/layout/hArchList1"/>
    <dgm:cxn modelId="{F73CF09B-160F-40F7-97A1-D59228C2F93A}" srcId="{0BA42B4E-7B80-4C72-8B03-A9420A291A66}" destId="{33E7FE5C-228B-4B0C-BB09-BBDBA2D09C11}" srcOrd="0" destOrd="0" parTransId="{6ECC0EC0-5E86-49BA-BACD-A9C1FEF6B725}" sibTransId="{B3F24AF2-60C7-458C-9CB4-3B4C3024F20E}"/>
    <dgm:cxn modelId="{73FB0FAB-52C7-49DD-96A3-9487E7BB5E79}" type="presOf" srcId="{D7CADC2C-D260-4D02-8429-DB65B1D0A583}" destId="{33658799-F180-422C-81A1-A594210BF23B}" srcOrd="0" destOrd="0" presId="urn:microsoft.com/office/officeart/2024/3/layout/hArchList1"/>
    <dgm:cxn modelId="{530949B1-FB86-43F6-B033-ED320401C195}" type="presOf" srcId="{2BBFB1B5-D21A-4E97-9B22-2A6286B40D97}" destId="{F38808CF-52F4-4F00-94DF-47CEAE7086B4}" srcOrd="0" destOrd="0" presId="urn:microsoft.com/office/officeart/2024/3/layout/hArchList1"/>
    <dgm:cxn modelId="{9747EBCF-5AED-4D23-A385-1A07AD26DF54}" type="presOf" srcId="{0BA42B4E-7B80-4C72-8B03-A9420A291A66}" destId="{5883B6DA-C477-4A3C-A4FF-ECAFD4853447}" srcOrd="0" destOrd="0" presId="urn:microsoft.com/office/officeart/2024/3/layout/hArchList1"/>
    <dgm:cxn modelId="{FAAAFBD7-FB3E-4819-BA28-FF86BD49B8A2}" srcId="{D7CADC2C-D260-4D02-8429-DB65B1D0A583}" destId="{2BBFB1B5-D21A-4E97-9B22-2A6286B40D97}" srcOrd="2" destOrd="0" parTransId="{52041411-0B7D-44CE-B32B-2A7CEBC4D0DE}" sibTransId="{CB3893E3-1B13-43D7-8E10-505C0046B7EA}"/>
    <dgm:cxn modelId="{676B68E1-393B-478F-B156-C43C7205A7F6}" type="presParOf" srcId="{33658799-F180-422C-81A1-A594210BF23B}" destId="{C7DB27BA-65EE-41F1-9F5E-AF3B4F991084}" srcOrd="0" destOrd="0" presId="urn:microsoft.com/office/officeart/2024/3/layout/hArchList1"/>
    <dgm:cxn modelId="{082213EC-0C4D-4598-9FDC-BA656493B049}" type="presParOf" srcId="{C7DB27BA-65EE-41F1-9F5E-AF3B4F991084}" destId="{3AB5B9C9-4F2C-4338-BE0D-0BC9B3771A79}" srcOrd="0" destOrd="0" presId="urn:microsoft.com/office/officeart/2024/3/layout/hArchList1"/>
    <dgm:cxn modelId="{747611F3-28B4-41DD-B556-675A3B0BBD8F}" type="presParOf" srcId="{C7DB27BA-65EE-41F1-9F5E-AF3B4F991084}" destId="{2579E905-997A-473E-BC7F-EC7AD3A0A729}" srcOrd="1" destOrd="0" presId="urn:microsoft.com/office/officeart/2024/3/layout/hArchList1"/>
    <dgm:cxn modelId="{1AC4970D-21AD-4C1B-8360-21DAA0960146}" type="presParOf" srcId="{33658799-F180-422C-81A1-A594210BF23B}" destId="{A8018BD8-BE91-4134-BF4E-97827650B1C0}" srcOrd="1" destOrd="0" presId="urn:microsoft.com/office/officeart/2024/3/layout/hArchList1"/>
    <dgm:cxn modelId="{0ACB63CE-C413-431C-B8F9-053D6A2EED50}" type="presParOf" srcId="{33658799-F180-422C-81A1-A594210BF23B}" destId="{FE42FF94-03D4-49A2-B421-AF11F89B95E6}" srcOrd="2" destOrd="0" presId="urn:microsoft.com/office/officeart/2024/3/layout/hArchList1"/>
    <dgm:cxn modelId="{1F68AE36-A07F-4DFD-A145-F21D8E041211}" type="presParOf" srcId="{FE42FF94-03D4-49A2-B421-AF11F89B95E6}" destId="{5883B6DA-C477-4A3C-A4FF-ECAFD4853447}" srcOrd="0" destOrd="0" presId="urn:microsoft.com/office/officeart/2024/3/layout/hArchList1"/>
    <dgm:cxn modelId="{E8F4381E-9FE0-4D49-B7A3-3F9D32E5A823}" type="presParOf" srcId="{FE42FF94-03D4-49A2-B421-AF11F89B95E6}" destId="{9C777B78-3DF8-4177-80BC-E11B16373CAD}" srcOrd="1" destOrd="0" presId="urn:microsoft.com/office/officeart/2024/3/layout/hArchList1"/>
    <dgm:cxn modelId="{2DFC3CDC-BDDC-4EA3-8B18-6436F6A05ED1}" type="presParOf" srcId="{33658799-F180-422C-81A1-A594210BF23B}" destId="{B9B1CABE-5ECA-45DF-8B96-C9DC8207DF21}" srcOrd="3" destOrd="0" presId="urn:microsoft.com/office/officeart/2024/3/layout/hArchList1"/>
    <dgm:cxn modelId="{2EB494A2-748D-45D3-8C7A-FCEC86D72E00}" type="presParOf" srcId="{33658799-F180-422C-81A1-A594210BF23B}" destId="{B3F931EE-D256-4750-9A99-D59E3D4485EC}" srcOrd="4" destOrd="0" presId="urn:microsoft.com/office/officeart/2024/3/layout/hArchList1"/>
    <dgm:cxn modelId="{6F096AE4-63F3-4EDC-919B-7D2196A81328}" type="presParOf" srcId="{B3F931EE-D256-4750-9A99-D59E3D4485EC}" destId="{F38808CF-52F4-4F00-94DF-47CEAE7086B4}" srcOrd="0" destOrd="0" presId="urn:microsoft.com/office/officeart/2024/3/layout/hArchList1"/>
    <dgm:cxn modelId="{6BC9E42C-E1BE-495A-BE09-6411B4E15BE6}" type="presParOf" srcId="{B3F931EE-D256-4750-9A99-D59E3D4485EC}" destId="{01497723-0F09-4095-B75F-EC73E53FC8B1}"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CAFBF-B798-44D2-AF89-CE55B3DD7B46}">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4451" r="28802" b="4"/>
          <a:stretch/>
        </a:blipFill>
        <a:ln>
          <a:noFill/>
        </a:ln>
        <a:effectLst/>
      </dsp:spPr>
      <dsp:style>
        <a:lnRef idx="0">
          <a:scrgbClr r="0" g="0" b="0"/>
        </a:lnRef>
        <a:fillRef idx="3">
          <a:scrgbClr r="0" g="0" b="0"/>
        </a:fillRef>
        <a:effectRef idx="2">
          <a:scrgbClr r="0" g="0" b="0"/>
        </a:effectRef>
        <a:fontRef idx="minor">
          <a:schemeClr val="lt1"/>
        </a:fontRef>
      </dsp:style>
    </dsp:sp>
    <dsp:sp modelId="{3EAEB4C3-D146-4099-A1EF-B2A6B848316B}">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Amélioration de la santé</a:t>
          </a:r>
        </a:p>
      </dsp:txBody>
      <dsp:txXfrm>
        <a:off x="1860960" y="0"/>
        <a:ext cx="5170775" cy="346241"/>
      </dsp:txXfrm>
    </dsp:sp>
    <dsp:sp modelId="{952CCE1C-C7AC-42DF-90A3-2B0D5D160CE9}">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CSSCT se concentre sur l'amélioration de la santé des travailleurs à travers des pratiques de prévention efficaces.</a:t>
          </a:r>
        </a:p>
      </dsp:txBody>
      <dsp:txXfrm>
        <a:off x="1860960" y="346241"/>
        <a:ext cx="5170775" cy="1334718"/>
      </dsp:txXfrm>
    </dsp:sp>
    <dsp:sp modelId="{8D90C5BF-0776-482D-B8C1-06FF395F5D21}">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8740" r="14512" b="4"/>
          <a:stretch/>
        </a:blipFill>
        <a:ln>
          <a:noFill/>
        </a:ln>
        <a:effectLst/>
      </dsp:spPr>
      <dsp:style>
        <a:lnRef idx="0">
          <a:scrgbClr r="0" g="0" b="0"/>
        </a:lnRef>
        <a:fillRef idx="3">
          <a:scrgbClr r="0" g="0" b="0"/>
        </a:fillRef>
        <a:effectRef idx="2">
          <a:scrgbClr r="0" g="0" b="0"/>
        </a:effectRef>
        <a:fontRef idx="minor">
          <a:schemeClr val="lt1"/>
        </a:fontRef>
      </dsp:style>
    </dsp:sp>
    <dsp:sp modelId="{1D35AB02-3C96-4AD2-82B7-7E85D67F2050}">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Prévention des accidents</a:t>
          </a:r>
        </a:p>
      </dsp:txBody>
      <dsp:txXfrm>
        <a:off x="1860960" y="1815436"/>
        <a:ext cx="5170775" cy="346241"/>
      </dsp:txXfrm>
    </dsp:sp>
    <dsp:sp modelId="{E663B4DA-B51D-42D1-B346-F4D901629810}">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des principaux objectifs est de prévenir les accidents et les maladies professionnelles en instaurant des mesures de sécurité.</a:t>
          </a:r>
        </a:p>
      </dsp:txBody>
      <dsp:txXfrm>
        <a:off x="1860960" y="2161678"/>
        <a:ext cx="5170775" cy="1334718"/>
      </dsp:txXfrm>
    </dsp:sp>
    <dsp:sp modelId="{D29088F0-2F1D-4C38-810F-F7D52AD840EB}">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5816" r="27437" b="4"/>
          <a:stretch/>
        </a:blipFill>
        <a:ln>
          <a:noFill/>
        </a:ln>
        <a:effectLst/>
      </dsp:spPr>
      <dsp:style>
        <a:lnRef idx="0">
          <a:scrgbClr r="0" g="0" b="0"/>
        </a:lnRef>
        <a:fillRef idx="3">
          <a:scrgbClr r="0" g="0" b="0"/>
        </a:fillRef>
        <a:effectRef idx="2">
          <a:scrgbClr r="0" g="0" b="0"/>
        </a:effectRef>
        <a:fontRef idx="minor">
          <a:schemeClr val="lt1"/>
        </a:fontRef>
      </dsp:style>
    </dsp:sp>
    <dsp:sp modelId="{E66697F3-214F-48F9-A025-60BDAC93513F}">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Environnement de travail sécurisé</a:t>
          </a:r>
        </a:p>
      </dsp:txBody>
      <dsp:txXfrm>
        <a:off x="1860960" y="3630873"/>
        <a:ext cx="5170775" cy="346241"/>
      </dsp:txXfrm>
    </dsp:sp>
    <dsp:sp modelId="{4AAC944A-9B06-41FB-A231-BD0EEEF540C5}">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CSSCT vise à créer un environnement de travail sain et sécurisé pour tous les employés.</a:t>
          </a:r>
        </a:p>
      </dsp:txBody>
      <dsp:txXfrm>
        <a:off x="1860960" y="3977114"/>
        <a:ext cx="5170775" cy="1334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74AA6-F199-470C-B7D2-83E4E9F1836D}">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3249" r="4" b="4"/>
          <a:stretch/>
        </a:blipFill>
        <a:ln>
          <a:noFill/>
        </a:ln>
        <a:effectLst/>
      </dsp:spPr>
      <dsp:style>
        <a:lnRef idx="0">
          <a:scrgbClr r="0" g="0" b="0"/>
        </a:lnRef>
        <a:fillRef idx="3">
          <a:scrgbClr r="0" g="0" b="0"/>
        </a:fillRef>
        <a:effectRef idx="2">
          <a:scrgbClr r="0" g="0" b="0"/>
        </a:effectRef>
        <a:fontRef idx="minor">
          <a:schemeClr val="lt1"/>
        </a:fontRef>
      </dsp:style>
    </dsp:sp>
    <dsp:sp modelId="{292753FD-9C01-4B9F-9A6E-5A36E5279024}">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Réglementation du travail</a:t>
          </a:r>
        </a:p>
      </dsp:txBody>
      <dsp:txXfrm>
        <a:off x="1860960" y="0"/>
        <a:ext cx="5170775" cy="346241"/>
      </dsp:txXfrm>
    </dsp:sp>
    <dsp:sp modelId="{DC49FDBA-33CD-4114-8DBD-26C349ACC1AB}">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CSSCT est régie par le Code du travail français, qui établit les fondements juridiques pour son fonctionnement et ses responsabilités.</a:t>
          </a:r>
        </a:p>
      </dsp:txBody>
      <dsp:txXfrm>
        <a:off x="1860960" y="346241"/>
        <a:ext cx="5170775" cy="1334718"/>
      </dsp:txXfrm>
    </dsp:sp>
    <dsp:sp modelId="{31F8B177-8334-4FD8-AC59-8CEDFD3EBA9B}">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0488" r="12765" b="4"/>
          <a:stretch/>
        </a:blipFill>
        <a:ln>
          <a:noFill/>
        </a:ln>
        <a:effectLst/>
      </dsp:spPr>
      <dsp:style>
        <a:lnRef idx="0">
          <a:scrgbClr r="0" g="0" b="0"/>
        </a:lnRef>
        <a:fillRef idx="3">
          <a:scrgbClr r="0" g="0" b="0"/>
        </a:fillRef>
        <a:effectRef idx="2">
          <a:scrgbClr r="0" g="0" b="0"/>
        </a:effectRef>
        <a:fontRef idx="minor">
          <a:schemeClr val="lt1"/>
        </a:fontRef>
      </dsp:style>
    </dsp:sp>
    <dsp:sp modelId="{D2626B99-315D-48B7-A907-74EC3F66275A}">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Attributions de la CSSCT</a:t>
          </a:r>
        </a:p>
      </dsp:txBody>
      <dsp:txXfrm>
        <a:off x="1860960" y="1815436"/>
        <a:ext cx="5170775" cy="346241"/>
      </dsp:txXfrm>
    </dsp:sp>
    <dsp:sp modelId="{C94490A4-28CB-444D-AF69-3328D69CA3E7}">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attributions de la CSSCT comprennent la promotion de la santé et de la sécurité au sein des entreprises, assurant la protection des employés.</a:t>
          </a:r>
        </a:p>
      </dsp:txBody>
      <dsp:txXfrm>
        <a:off x="1860960" y="2161678"/>
        <a:ext cx="5170775" cy="1334718"/>
      </dsp:txXfrm>
    </dsp:sp>
    <dsp:sp modelId="{F9DBDAC6-214E-4814-8117-B608A3075820}">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7868" r="15385" b="4"/>
          <a:stretch/>
        </a:blipFill>
        <a:ln>
          <a:noFill/>
        </a:ln>
        <a:effectLst/>
      </dsp:spPr>
      <dsp:style>
        <a:lnRef idx="0">
          <a:scrgbClr r="0" g="0" b="0"/>
        </a:lnRef>
        <a:fillRef idx="3">
          <a:scrgbClr r="0" g="0" b="0"/>
        </a:fillRef>
        <a:effectRef idx="2">
          <a:scrgbClr r="0" g="0" b="0"/>
        </a:effectRef>
        <a:fontRef idx="minor">
          <a:schemeClr val="lt1"/>
        </a:fontRef>
      </dsp:style>
    </dsp:sp>
    <dsp:sp modelId="{6FB06E30-1083-4E9C-AC3A-8472D6300C94}">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Conformité légale</a:t>
          </a:r>
        </a:p>
      </dsp:txBody>
      <dsp:txXfrm>
        <a:off x="1860960" y="3630873"/>
        <a:ext cx="5170775" cy="346241"/>
      </dsp:txXfrm>
    </dsp:sp>
    <dsp:sp modelId="{027D775C-C37D-44CE-8FA5-AC255EEDF14B}">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Ce cadre légal garantit que les actions de la CSSCT respectent les normes en vigueur, protégeant ainsi les travailleurs.</a:t>
          </a:r>
        </a:p>
      </dsp:txBody>
      <dsp:txXfrm>
        <a:off x="1860960" y="3977114"/>
        <a:ext cx="5170775" cy="1334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633EF-BF19-4C78-BEE7-468FD5BE2337}">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8549" r="24704" b="4"/>
          <a:stretch/>
        </a:blipFill>
        <a:ln>
          <a:noFill/>
        </a:ln>
        <a:effectLst/>
      </dsp:spPr>
      <dsp:style>
        <a:lnRef idx="0">
          <a:scrgbClr r="0" g="0" b="0"/>
        </a:lnRef>
        <a:fillRef idx="3">
          <a:scrgbClr r="0" g="0" b="0"/>
        </a:fillRef>
        <a:effectRef idx="2">
          <a:scrgbClr r="0" g="0" b="0"/>
        </a:effectRef>
        <a:fontRef idx="minor">
          <a:schemeClr val="lt1"/>
        </a:fontRef>
      </dsp:style>
    </dsp:sp>
    <dsp:sp modelId="{0535116B-CFF6-4F3C-A7F3-D6E07083C289}">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Identification des risques</a:t>
          </a:r>
        </a:p>
      </dsp:txBody>
      <dsp:txXfrm>
        <a:off x="1860960" y="0"/>
        <a:ext cx="5170775" cy="346241"/>
      </dsp:txXfrm>
    </dsp:sp>
    <dsp:sp modelId="{7E4817D4-5720-4405-84B2-5092E18EE717}">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CSSCT joue un rôle crucial dans l'identification des risques professionnels au sein de l'entreprise, garantissant ainsi la sécurité des employés.</a:t>
          </a:r>
        </a:p>
      </dsp:txBody>
      <dsp:txXfrm>
        <a:off x="1860960" y="346241"/>
        <a:ext cx="5170775" cy="1334718"/>
      </dsp:txXfrm>
    </dsp:sp>
    <dsp:sp modelId="{CD5C6FA4-557B-4384-893B-442D24118CAC}">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7678" r="25319" b="-4"/>
          <a:stretch/>
        </a:blipFill>
        <a:ln>
          <a:noFill/>
        </a:ln>
        <a:effectLst/>
      </dsp:spPr>
      <dsp:style>
        <a:lnRef idx="0">
          <a:scrgbClr r="0" g="0" b="0"/>
        </a:lnRef>
        <a:fillRef idx="3">
          <a:scrgbClr r="0" g="0" b="0"/>
        </a:fillRef>
        <a:effectRef idx="2">
          <a:scrgbClr r="0" g="0" b="0"/>
        </a:effectRef>
        <a:fontRef idx="minor">
          <a:schemeClr val="lt1"/>
        </a:fontRef>
      </dsp:style>
    </dsp:sp>
    <dsp:sp modelId="{9851691A-EA03-4B36-AFBA-02C893DEAD77}">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Évaluation des risques</a:t>
          </a:r>
        </a:p>
      </dsp:txBody>
      <dsp:txXfrm>
        <a:off x="1860960" y="1815436"/>
        <a:ext cx="5170775" cy="346241"/>
      </dsp:txXfrm>
    </dsp:sp>
    <dsp:sp modelId="{CF59C348-FB8E-4FD6-9FAE-4A88F668E830}">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Une évaluation approfondie des risques permet de comprendre les dangers potentiels et de développer des mesures de prévention efficaces.</a:t>
          </a:r>
        </a:p>
      </dsp:txBody>
      <dsp:txXfrm>
        <a:off x="1860960" y="2161678"/>
        <a:ext cx="5170775" cy="1334718"/>
      </dsp:txXfrm>
    </dsp:sp>
    <dsp:sp modelId="{DBC7E7BD-CB7D-4934-8CA3-AF7C0B1AF53A}">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4125" r="9128" b="4"/>
          <a:stretch/>
        </a:blipFill>
        <a:ln>
          <a:noFill/>
        </a:ln>
        <a:effectLst/>
      </dsp:spPr>
      <dsp:style>
        <a:lnRef idx="0">
          <a:scrgbClr r="0" g="0" b="0"/>
        </a:lnRef>
        <a:fillRef idx="3">
          <a:scrgbClr r="0" g="0" b="0"/>
        </a:fillRef>
        <a:effectRef idx="2">
          <a:scrgbClr r="0" g="0" b="0"/>
        </a:effectRef>
        <a:fontRef idx="minor">
          <a:schemeClr val="lt1"/>
        </a:fontRef>
      </dsp:style>
    </dsp:sp>
    <dsp:sp modelId="{266040ED-EC98-47AA-A9CA-5F73F1C87362}">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Stratégies préventives</a:t>
          </a:r>
        </a:p>
      </dsp:txBody>
      <dsp:txXfrm>
        <a:off x="1860960" y="3630873"/>
        <a:ext cx="5170775" cy="346241"/>
      </dsp:txXfrm>
    </dsp:sp>
    <dsp:sp modelId="{320CDCEF-DF48-4341-AAE9-3C50F828C9D0}">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L'élaboration de stratégies préventives adaptées contribue à la réduction des accidents et à l'amélioration des conditions de travail.</a:t>
          </a:r>
        </a:p>
      </dsp:txBody>
      <dsp:txXfrm>
        <a:off x="1860960" y="3977114"/>
        <a:ext cx="5170775" cy="13347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6B1BD7-9AB2-49CF-9F93-F644C808DA3F}">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1959" r="1294" b="4"/>
          <a:stretch/>
        </a:blipFill>
        <a:ln>
          <a:noFill/>
        </a:ln>
        <a:effectLst/>
      </dsp:spPr>
      <dsp:style>
        <a:lnRef idx="0">
          <a:scrgbClr r="0" g="0" b="0"/>
        </a:lnRef>
        <a:fillRef idx="3">
          <a:scrgbClr r="0" g="0" b="0"/>
        </a:fillRef>
        <a:effectRef idx="2">
          <a:scrgbClr r="0" g="0" b="0"/>
        </a:effectRef>
        <a:fontRef idx="minor">
          <a:schemeClr val="lt1"/>
        </a:fontRef>
      </dsp:style>
    </dsp:sp>
    <dsp:sp modelId="{D4368201-A41D-4456-B96F-7B6C1B48A7D5}">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du dialogue</a:t>
          </a:r>
        </a:p>
      </dsp:txBody>
      <dsp:txXfrm>
        <a:off x="1860960" y="0"/>
        <a:ext cx="5170775" cy="346241"/>
      </dsp:txXfrm>
    </dsp:sp>
    <dsp:sp modelId="{6D75E1DE-2D8F-4CA7-B103-ABD8AB227FE9}">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dialogue constructif avec les salariés est essentiel pour comprendre leurs préoccupations et améliorer le climat de travail.</a:t>
          </a:r>
        </a:p>
      </dsp:txBody>
      <dsp:txXfrm>
        <a:off x="1860960" y="346241"/>
        <a:ext cx="5170775" cy="1334718"/>
      </dsp:txXfrm>
    </dsp:sp>
    <dsp:sp modelId="{5C7891AA-A9C1-4422-A3F6-C997326E0693}">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10" b="-10"/>
          <a:stretch/>
        </a:blipFill>
        <a:ln>
          <a:noFill/>
        </a:ln>
        <a:effectLst/>
      </dsp:spPr>
      <dsp:style>
        <a:lnRef idx="0">
          <a:scrgbClr r="0" g="0" b="0"/>
        </a:lnRef>
        <a:fillRef idx="3">
          <a:scrgbClr r="0" g="0" b="0"/>
        </a:fillRef>
        <a:effectRef idx="2">
          <a:scrgbClr r="0" g="0" b="0"/>
        </a:effectRef>
        <a:fontRef idx="minor">
          <a:schemeClr val="lt1"/>
        </a:fontRef>
      </dsp:style>
    </dsp:sp>
    <dsp:sp modelId="{8D3534ED-F857-44ED-9E2C-2DF32CA4D013}">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Recueillir des suggestions</a:t>
          </a:r>
        </a:p>
      </dsp:txBody>
      <dsp:txXfrm>
        <a:off x="1860960" y="1815436"/>
        <a:ext cx="5170775" cy="346241"/>
      </dsp:txXfrm>
    </dsp:sp>
    <dsp:sp modelId="{7886AF14-F843-489B-AC31-801EB7E6C157}">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Écouter les suggestions des employés garantit que les décisions prises répondent à leurs besoins et attentes.</a:t>
          </a:r>
        </a:p>
      </dsp:txBody>
      <dsp:txXfrm>
        <a:off x="1860960" y="2161678"/>
        <a:ext cx="5170775" cy="1334718"/>
      </dsp:txXfrm>
    </dsp:sp>
    <dsp:sp modelId="{12744B05-5FE7-45BF-B33A-9F8D75A06529}">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183" r="23320" b="3"/>
          <a:stretch/>
        </a:blipFill>
        <a:ln>
          <a:noFill/>
        </a:ln>
        <a:effectLst/>
      </dsp:spPr>
      <dsp:style>
        <a:lnRef idx="0">
          <a:scrgbClr r="0" g="0" b="0"/>
        </a:lnRef>
        <a:fillRef idx="3">
          <a:scrgbClr r="0" g="0" b="0"/>
        </a:fillRef>
        <a:effectRef idx="2">
          <a:scrgbClr r="0" g="0" b="0"/>
        </a:effectRef>
        <a:fontRef idx="minor">
          <a:schemeClr val="lt1"/>
        </a:fontRef>
      </dsp:style>
    </dsp:sp>
    <dsp:sp modelId="{8D1DEF5F-2BA3-4856-8C53-849FFE3102B7}">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Actions concrètes</a:t>
          </a:r>
        </a:p>
      </dsp:txBody>
      <dsp:txXfrm>
        <a:off x="1860960" y="3630873"/>
        <a:ext cx="5170775" cy="346241"/>
      </dsp:txXfrm>
    </dsp:sp>
    <dsp:sp modelId="{80265BD9-B53F-44CD-AAB9-7A2E9C24CC54}">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actions mises en œuvre doivent être basées sur le dialogue établi pour être réellement efficaces et appréciées.</a:t>
          </a:r>
        </a:p>
      </dsp:txBody>
      <dsp:txXfrm>
        <a:off x="1860960" y="3977114"/>
        <a:ext cx="5170775" cy="13347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5B9C9-4F2C-4338-BE0D-0BC9B3771A79}">
      <dsp:nvSpPr>
        <dsp:cNvPr id="0" name=""/>
        <dsp:cNvSpPr/>
      </dsp:nvSpPr>
      <dsp:spPr>
        <a:xfrm>
          <a:off x="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Rôle de la CSSCT</a:t>
          </a:r>
          <a:endParaRPr lang="en-US" sz="1800" kern="1200"/>
        </a:p>
      </dsp:txBody>
      <dsp:txXfrm>
        <a:off x="0" y="0"/>
        <a:ext cx="3486150" cy="354472"/>
      </dsp:txXfrm>
    </dsp:sp>
    <dsp:sp modelId="{2579E905-997A-473E-BC7F-EC7AD3A0A729}">
      <dsp:nvSpPr>
        <dsp:cNvPr id="0" name=""/>
        <dsp:cNvSpPr/>
      </dsp:nvSpPr>
      <dsp:spPr>
        <a:xfrm>
          <a:off x="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 CSSCT joue un rôle essentiel dans l'amélioration de la santé et de la sécurité au travail, impactant positivement les conditions de travail.</a:t>
          </a:r>
          <a:endParaRPr lang="en-US" sz="1400" kern="1200"/>
        </a:p>
      </dsp:txBody>
      <dsp:txXfrm>
        <a:off x="0" y="354472"/>
        <a:ext cx="3486150" cy="2090261"/>
      </dsp:txXfrm>
    </dsp:sp>
    <dsp:sp modelId="{5883B6DA-C477-4A3C-A4FF-ECAFD4853447}">
      <dsp:nvSpPr>
        <dsp:cNvPr id="0" name=""/>
        <dsp:cNvSpPr/>
      </dsp:nvSpPr>
      <dsp:spPr>
        <a:xfrm>
          <a:off x="3834765"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Missions et actions</a:t>
          </a:r>
          <a:endParaRPr lang="en-US" sz="1800" kern="1200"/>
        </a:p>
      </dsp:txBody>
      <dsp:txXfrm>
        <a:off x="3834765" y="0"/>
        <a:ext cx="3486150" cy="354472"/>
      </dsp:txXfrm>
    </dsp:sp>
    <dsp:sp modelId="{9C777B78-3DF8-4177-80BC-E11B16373CAD}">
      <dsp:nvSpPr>
        <dsp:cNvPr id="0" name=""/>
        <dsp:cNvSpPr/>
      </dsp:nvSpPr>
      <dsp:spPr>
        <a:xfrm>
          <a:off x="3834765"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missions et actions de la CSSCT visent à établir des normes de sécurité et à sensibiliser les employés sur les enjeux liés à leur santé au travail.</a:t>
          </a:r>
          <a:endParaRPr lang="en-US" sz="1400" kern="1200"/>
        </a:p>
      </dsp:txBody>
      <dsp:txXfrm>
        <a:off x="3834765" y="354472"/>
        <a:ext cx="3486150" cy="2090261"/>
      </dsp:txXfrm>
    </dsp:sp>
    <dsp:sp modelId="{F38808CF-52F4-4F00-94DF-47CEAE7086B4}">
      <dsp:nvSpPr>
        <dsp:cNvPr id="0" name=""/>
        <dsp:cNvSpPr/>
      </dsp:nvSpPr>
      <dsp:spPr>
        <a:xfrm>
          <a:off x="766953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Environnement de travail sain</a:t>
          </a:r>
          <a:endParaRPr lang="en-US" sz="1800" kern="1200"/>
        </a:p>
      </dsp:txBody>
      <dsp:txXfrm>
        <a:off x="7669530" y="0"/>
        <a:ext cx="3486150" cy="354472"/>
      </dsp:txXfrm>
    </dsp:sp>
    <dsp:sp modelId="{01497723-0F09-4095-B75F-EC73E53FC8B1}">
      <dsp:nvSpPr>
        <dsp:cNvPr id="0" name=""/>
        <dsp:cNvSpPr/>
      </dsp:nvSpPr>
      <dsp:spPr>
        <a:xfrm>
          <a:off x="766953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Une structure bien établie de la CSSCT contribue à créer un environnement de travail sain qui bénéficie à tous les employés.</a:t>
          </a:r>
          <a:endParaRPr lang="en-US" sz="1400" kern="1200"/>
        </a:p>
      </dsp:txBody>
      <dsp:txXfrm>
        <a:off x="7669530" y="354472"/>
        <a:ext cx="3486150" cy="2090261"/>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9F1198-718D-4E64-8F6B-D28B38183FC2}" type="datetimeFigureOut">
              <a:rPr lang="fr-FR" smtClean="0"/>
              <a:t>27/04/2025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B1B02-4954-401A-AB13-0B1E65D8877C}" type="slidenum">
              <a:rPr lang="fr-FR" smtClean="0"/>
              <a:t>‹N°›</a:t>
            </a:fld>
            <a:endParaRPr lang="fr-FR"/>
          </a:p>
        </p:txBody>
      </p:sp>
    </p:spTree>
    <p:extLst>
      <p:ext uri="{BB962C8B-B14F-4D97-AF65-F5344CB8AC3E}">
        <p14:creationId xmlns:p14="http://schemas.microsoft.com/office/powerpoint/2010/main" val="2522912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La CSSCT joue un rôle crucial dans la promotion de la santé et de la sécurité au travail. Cette présentation explore en profondeur les objectifs, la composition et le fonctionnement de la CSSCT, ainsi que ses missions et actions pour améliorer les conditions de travail dans les entreprises.
</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a:t>
            </a:fld>
            <a:endParaRPr lang="fr-FR"/>
          </a:p>
        </p:txBody>
      </p:sp>
    </p:spTree>
    <p:extLst>
      <p:ext uri="{BB962C8B-B14F-4D97-AF65-F5344CB8AC3E}">
        <p14:creationId xmlns:p14="http://schemas.microsoft.com/office/powerpoint/2010/main" val="190819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cette présentation, nous aborderons d'abord l'introduction à la CSSCT, y compris sa définition et son cadre légal. Ensuite, nous examinerons la composition et le fonctionnement de la CSSCT, suivis des missions et responsabilités qui lui incombent. Enfin, nous discuterons des actions et interventions de la CSSCT ainsi que de son rôle dans la collaboration et la communication au sein des entreprises.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2</a:t>
            </a:fld>
            <a:endParaRPr lang="fr-FR"/>
          </a:p>
        </p:txBody>
      </p:sp>
    </p:spTree>
    <p:extLst>
      <p:ext uri="{BB962C8B-B14F-4D97-AF65-F5344CB8AC3E}">
        <p14:creationId xmlns:p14="http://schemas.microsoft.com/office/powerpoint/2010/main" val="1990459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Commission Santé, Sécurité et Conditions de Travail (CSSCT) est un organe essentiel dans le cadre de la prévention des risques professionnels. Elle s'assure que les conditions de travail des salariés sont conformes aux normes de sécurité et de santé.</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3</a:t>
            </a:fld>
            <a:endParaRPr lang="fr-FR"/>
          </a:p>
        </p:txBody>
      </p:sp>
    </p:spTree>
    <p:extLst>
      <p:ext uri="{BB962C8B-B14F-4D97-AF65-F5344CB8AC3E}">
        <p14:creationId xmlns:p14="http://schemas.microsoft.com/office/powerpoint/2010/main" val="2081835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a pour objectif principal d'améliorer la santé et la sécurité des travailleurs. Elle vise à prévenir les accidents et les maladies professionnelles, tout en favorisant un environnement de travail sain et sécurisé.</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4</a:t>
            </a:fld>
            <a:endParaRPr lang="fr-FR"/>
          </a:p>
        </p:txBody>
      </p:sp>
    </p:spTree>
    <p:extLst>
      <p:ext uri="{BB962C8B-B14F-4D97-AF65-F5344CB8AC3E}">
        <p14:creationId xmlns:p14="http://schemas.microsoft.com/office/powerpoint/2010/main" val="3874288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régie par le Code du travail français qui définit ses attributions, ses membres et son fonctionnement. Ce cadre légal assure la conformité des actions entreprises par la CSSCT avec les normes en vigueur en matière de santé et de sécurité au travail.</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5</a:t>
            </a:fld>
            <a:endParaRPr lang="fr-FR"/>
          </a:p>
        </p:txBody>
      </p:sp>
    </p:spTree>
    <p:extLst>
      <p:ext uri="{BB962C8B-B14F-4D97-AF65-F5344CB8AC3E}">
        <p14:creationId xmlns:p14="http://schemas.microsoft.com/office/powerpoint/2010/main" val="205470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Bien que la CSSCT et le CHSCT partagent des objectifs similaires, leurs rôles diffèrent. Le CHSCT est un organe d'information et de consultation, tandis que la CSSCT a une fonction plus opérationnelle, axée sur la mise en œuvre des actions de prévention.</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6</a:t>
            </a:fld>
            <a:endParaRPr lang="fr-FR"/>
          </a:p>
        </p:txBody>
      </p:sp>
    </p:spTree>
    <p:extLst>
      <p:ext uri="{BB962C8B-B14F-4D97-AF65-F5344CB8AC3E}">
        <p14:creationId xmlns:p14="http://schemas.microsoft.com/office/powerpoint/2010/main" val="72323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composition de la CSSCT est essentielle pour assurer une représentation adéquate des salariés et une diversité de perspectives. Le fonctionnement efficace de la commission dépend de la collaboration et de l'engagement de tous ses membres.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7</a:t>
            </a:fld>
            <a:endParaRPr lang="fr-FR"/>
          </a:p>
        </p:txBody>
      </p:sp>
    </p:spTree>
    <p:extLst>
      <p:ext uri="{BB962C8B-B14F-4D97-AF65-F5344CB8AC3E}">
        <p14:creationId xmlns:p14="http://schemas.microsoft.com/office/powerpoint/2010/main" val="1145464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généralement composée de représentants du personnel, de l'employeur et parfois d'experts externes. Les membres sont désignés selon des processus démocratiques, garantissant que les voix des salariés sont entendues.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8</a:t>
            </a:fld>
            <a:endParaRPr lang="fr-FR"/>
          </a:p>
        </p:txBody>
      </p:sp>
    </p:spTree>
    <p:extLst>
      <p:ext uri="{BB962C8B-B14F-4D97-AF65-F5344CB8AC3E}">
        <p14:creationId xmlns:p14="http://schemas.microsoft.com/office/powerpoint/2010/main" val="922642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se réunit régulièrement pour discuter des questions de santé et de sécurité au travail. Les décisions sont prises par consensus ou vote, selon les procédures établies, afin de favoriser la transparence et l'engagement.</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9</a:t>
            </a:fld>
            <a:endParaRPr lang="fr-FR"/>
          </a:p>
        </p:txBody>
      </p:sp>
    </p:spTree>
    <p:extLst>
      <p:ext uri="{BB962C8B-B14F-4D97-AF65-F5344CB8AC3E}">
        <p14:creationId xmlns:p14="http://schemas.microsoft.com/office/powerpoint/2010/main" val="1377761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président de la CSSCT a un rôle clé dans la coordination des activités de la commission. Il veille à ce que les réunions soient productives et que les actions décidées soient mises en œuvre efficacement.</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10</a:t>
            </a:fld>
            <a:endParaRPr lang="fr-FR"/>
          </a:p>
        </p:txBody>
      </p:sp>
    </p:spTree>
    <p:extLst>
      <p:ext uri="{BB962C8B-B14F-4D97-AF65-F5344CB8AC3E}">
        <p14:creationId xmlns:p14="http://schemas.microsoft.com/office/powerpoint/2010/main" val="59939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responsable de la mise en œuvre de mesures préventives pour garantir la sécurité et la santé des travailleurs. Ses missions incluent également l'amélioration continue des conditions de travail.</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11</a:t>
            </a:fld>
            <a:endParaRPr lang="fr-FR"/>
          </a:p>
        </p:txBody>
      </p:sp>
    </p:spTree>
    <p:extLst>
      <p:ext uri="{BB962C8B-B14F-4D97-AF65-F5344CB8AC3E}">
        <p14:creationId xmlns:p14="http://schemas.microsoft.com/office/powerpoint/2010/main" val="1563052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L'une des principales missions de la CSSCT est d'identifier et d'évaluer les risques professionnels. Cela passe par des analyses régulières et l'élaboration de stratégies préventives adaptées aux spécificités de l'entreprise.</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12</a:t>
            </a:fld>
            <a:endParaRPr lang="fr-FR"/>
          </a:p>
        </p:txBody>
      </p:sp>
    </p:spTree>
    <p:extLst>
      <p:ext uri="{BB962C8B-B14F-4D97-AF65-F5344CB8AC3E}">
        <p14:creationId xmlns:p14="http://schemas.microsoft.com/office/powerpoint/2010/main" val="241378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travaille à l'amélioration constante des conditions de travail, en étant à l'écoute des salariés et en mettant en place des solutions concrètes pour améliorer leur bien-être et leur productivité.</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13</a:t>
            </a:fld>
            <a:endParaRPr lang="fr-FR"/>
          </a:p>
        </p:txBody>
      </p:sp>
    </p:spTree>
    <p:extLst>
      <p:ext uri="{BB962C8B-B14F-4D97-AF65-F5344CB8AC3E}">
        <p14:creationId xmlns:p14="http://schemas.microsoft.com/office/powerpoint/2010/main" val="1999263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veille et le contrôle font partie intégrante des responsabilités de la CSSCT. Cela implique un suivi régulier de l'application des mesures de sécurité et de santé au travail pour garantir leur efficacité.</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14</a:t>
            </a:fld>
            <a:endParaRPr lang="fr-FR"/>
          </a:p>
        </p:txBody>
      </p:sp>
    </p:spTree>
    <p:extLst>
      <p:ext uri="{BB962C8B-B14F-4D97-AF65-F5344CB8AC3E}">
        <p14:creationId xmlns:p14="http://schemas.microsoft.com/office/powerpoint/2010/main" val="929169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actions de la CSSCT sont variées et visent à répondre efficacement aux problématiques de santé et de sécurité au travail. Elle prend des initiatives pour former et sensibiliser les travailleurs aux risques.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15</a:t>
            </a:fld>
            <a:endParaRPr lang="fr-FR"/>
          </a:p>
        </p:txBody>
      </p:sp>
    </p:spTree>
    <p:extLst>
      <p:ext uri="{BB962C8B-B14F-4D97-AF65-F5344CB8AC3E}">
        <p14:creationId xmlns:p14="http://schemas.microsoft.com/office/powerpoint/2010/main" val="2673535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planification des actions de prévention est essentielle pour assurer la sécurité des employés. La CSSCT élabore des plans d'action basés sur des analyses de risques et des besoins identifiés au sein de l'entreprise.</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16</a:t>
            </a:fld>
            <a:endParaRPr lang="fr-FR"/>
          </a:p>
        </p:txBody>
      </p:sp>
    </p:spTree>
    <p:extLst>
      <p:ext uri="{BB962C8B-B14F-4D97-AF65-F5344CB8AC3E}">
        <p14:creationId xmlns:p14="http://schemas.microsoft.com/office/powerpoint/2010/main" val="4190904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impliquée dans la conduite d'enquêtes en cas d'accidents de travail pour comprendre les causes et prévenir leur récurrence. Ces analyses sont cruciales pour améliorer la sécurité au sein de l'entreprise.</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17</a:t>
            </a:fld>
            <a:endParaRPr lang="fr-FR"/>
          </a:p>
        </p:txBody>
      </p:sp>
    </p:spTree>
    <p:extLst>
      <p:ext uri="{BB962C8B-B14F-4D97-AF65-F5344CB8AC3E}">
        <p14:creationId xmlns:p14="http://schemas.microsoft.com/office/powerpoint/2010/main" val="1223871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organise des formations et des campagnes de sensibilisation pour informer les salariés des risques et des bonnes pratiques en matière de sécurité au travail. Cela contribue à développer une culture de sécurité au sein de l'entreprise.</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18</a:t>
            </a:fld>
            <a:endParaRPr lang="fr-FR"/>
          </a:p>
        </p:txBody>
      </p:sp>
    </p:spTree>
    <p:extLst>
      <p:ext uri="{BB962C8B-B14F-4D97-AF65-F5344CB8AC3E}">
        <p14:creationId xmlns:p14="http://schemas.microsoft.com/office/powerpoint/2010/main" val="2172880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joue un rôle clé dans la collaboration et la communication entre les différentes instances représentatives. Une communication efficace est essentielle pour renforcer la prévention des risques au travail.</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19</a:t>
            </a:fld>
            <a:endParaRPr lang="fr-FR"/>
          </a:p>
        </p:txBody>
      </p:sp>
    </p:spTree>
    <p:extLst>
      <p:ext uri="{BB962C8B-B14F-4D97-AF65-F5344CB8AC3E}">
        <p14:creationId xmlns:p14="http://schemas.microsoft.com/office/powerpoint/2010/main" val="1839641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collabore étroitement avec d'autres instances comme le CSE et le CHSCT pour garantir une approche globale en matière de santé et de sécurité au travail. Cette synergie est essentielle pour une meilleure efficacité.</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20</a:t>
            </a:fld>
            <a:endParaRPr lang="fr-FR"/>
          </a:p>
        </p:txBody>
      </p:sp>
    </p:spTree>
    <p:extLst>
      <p:ext uri="{BB962C8B-B14F-4D97-AF65-F5344CB8AC3E}">
        <p14:creationId xmlns:p14="http://schemas.microsoft.com/office/powerpoint/2010/main" val="4203168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dialogue constructif avec les salariés est primordial pour la CSSCT. Cela permet de recueillir leurs préoccupations et suggestions, garantissant que les actions prises répondent réellement à leurs besoins.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21</a:t>
            </a:fld>
            <a:endParaRPr lang="fr-FR"/>
          </a:p>
        </p:txBody>
      </p:sp>
    </p:spTree>
    <p:extLst>
      <p:ext uri="{BB962C8B-B14F-4D97-AF65-F5344CB8AC3E}">
        <p14:creationId xmlns:p14="http://schemas.microsoft.com/office/powerpoint/2010/main" val="2051936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responsable de la rédaction de rapports et de comptes rendus de ses activités. Ces documents permettent de garder une trace des actions menées et d'assurer la transparence envers les salariés et la direction.</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22</a:t>
            </a:fld>
            <a:endParaRPr lang="fr-FR"/>
          </a:p>
        </p:txBody>
      </p:sp>
    </p:spTree>
    <p:extLst>
      <p:ext uri="{BB962C8B-B14F-4D97-AF65-F5344CB8AC3E}">
        <p14:creationId xmlns:p14="http://schemas.microsoft.com/office/powerpoint/2010/main" val="3216511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CSSCT est un acteur clé dans la promotion de la santé, de la sécurité et des conditions de travail dans les entreprises. Sa structure, ses missions et ses actions contribuent à créer un environnement de travail plus sûr et plus sain pour tous les salariés.</a:t>
            </a:r>
          </a:p>
        </p:txBody>
      </p:sp>
      <p:sp>
        <p:nvSpPr>
          <p:cNvPr id="4" name="Espace réservé du numéro de diapositive 3"/>
          <p:cNvSpPr>
            <a:spLocks noGrp="1"/>
          </p:cNvSpPr>
          <p:nvPr>
            <p:ph type="sldNum" sz="quarter" idx="5"/>
          </p:nvPr>
        </p:nvSpPr>
        <p:spPr/>
        <p:txBody>
          <a:bodyPr/>
          <a:lstStyle/>
          <a:p>
            <a:fld id="{6F7A1D0B-B574-4F3D-B338-6C582C65E99C}" type="slidenum">
              <a:rPr lang="fr-FR" smtClean="0"/>
              <a:t>23</a:t>
            </a:fld>
            <a:endParaRPr lang="fr-FR"/>
          </a:p>
        </p:txBody>
      </p:sp>
    </p:spTree>
    <p:extLst>
      <p:ext uri="{BB962C8B-B14F-4D97-AF65-F5344CB8AC3E}">
        <p14:creationId xmlns:p14="http://schemas.microsoft.com/office/powerpoint/2010/main" val="1940413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137574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739961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929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72953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07618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96537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622625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95801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136489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697405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4/27/2025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36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4/27/2025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50079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CA92C7D9-5B4B-8E0D-BC3C-3985B9962D12}"/>
              </a:ext>
            </a:extLst>
          </p:cNvPr>
          <p:cNvSpPr>
            <a:spLocks noGrp="1"/>
          </p:cNvSpPr>
          <p:nvPr>
            <p:ph type="ctrTitle"/>
          </p:nvPr>
        </p:nvSpPr>
        <p:spPr>
          <a:xfrm>
            <a:off x="517870" y="978407"/>
            <a:ext cx="5556148" cy="3977640"/>
          </a:xfrm>
        </p:spPr>
        <p:txBody>
          <a:bodyPr anchor="t">
            <a:normAutofit/>
          </a:bodyPr>
          <a:lstStyle/>
          <a:p>
            <a:pPr>
              <a:lnSpc>
                <a:spcPct val="90000"/>
              </a:lnSpc>
            </a:pPr>
            <a:r>
              <a:rPr lang="fr-FR" sz="4400"/>
              <a:t>Commission Santé, Sécurité Et Conditions De Travail (CSSCT): Rôle Et Importance</a:t>
            </a:r>
          </a:p>
        </p:txBody>
      </p:sp>
      <p:sp>
        <p:nvSpPr>
          <p:cNvPr id="3" name="Sous-titre 2">
            <a:extLst>
              <a:ext uri="{FF2B5EF4-FFF2-40B4-BE49-F238E27FC236}">
                <a16:creationId xmlns:a16="http://schemas.microsoft.com/office/drawing/2014/main" id="{8F9B1F99-BEFB-744F-E8DF-A453C58BFCA3}"/>
              </a:ext>
            </a:extLst>
          </p:cNvPr>
          <p:cNvSpPr>
            <a:spLocks noGrp="1"/>
          </p:cNvSpPr>
          <p:nvPr>
            <p:ph type="subTitle" idx="1"/>
          </p:nvPr>
        </p:nvSpPr>
        <p:spPr>
          <a:xfrm>
            <a:off x="517870" y="5029267"/>
            <a:ext cx="5577839" cy="1316736"/>
          </a:xfrm>
        </p:spPr>
        <p:txBody>
          <a:bodyPr anchor="ctr">
            <a:normAutofit/>
          </a:bodyPr>
          <a:lstStyle/>
          <a:p>
            <a:r>
              <a:rPr lang="fr-FR" sz="2400"/>
              <a:t>Exploration des missions pour la sécurité au travail</a:t>
            </a:r>
          </a:p>
        </p:txBody>
      </p:sp>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557784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Des collègues de la construction portant des masques de protection pendant la réunion. Un homme d’affaires discute avec une ingénieure civile au bureau. Ils travaillent pendant la pandémie.">
            <a:extLst>
              <a:ext uri="{FF2B5EF4-FFF2-40B4-BE49-F238E27FC236}">
                <a16:creationId xmlns:a16="http://schemas.microsoft.com/office/drawing/2014/main" id="{7D1E41C8-1F86-4B12-8124-93BBB2B65D93}"/>
              </a:ext>
            </a:extLst>
          </p:cNvPr>
          <p:cNvPicPr>
            <a:picLocks noChangeAspect="1"/>
          </p:cNvPicPr>
          <p:nvPr/>
        </p:nvPicPr>
        <p:blipFill>
          <a:blip r:embed="rId3"/>
          <a:srcRect l="11361" r="29058" b="1"/>
          <a:stretch/>
        </p:blipFill>
        <p:spPr>
          <a:xfrm>
            <a:off x="6696635" y="508090"/>
            <a:ext cx="4969099" cy="5837913"/>
          </a:xfrm>
          <a:prstGeom prst="rect">
            <a:avLst/>
          </a:prstGeom>
        </p:spPr>
      </p:pic>
    </p:spTree>
    <p:extLst>
      <p:ext uri="{BB962C8B-B14F-4D97-AF65-F5344CB8AC3E}">
        <p14:creationId xmlns:p14="http://schemas.microsoft.com/office/powerpoint/2010/main" val="71979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85546B78-C014-AA88-F85F-86480A3F3E53}"/>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Agenda de la Présentation</a:t>
            </a:r>
          </a:p>
        </p:txBody>
      </p:sp>
      <p:pic>
        <p:nvPicPr>
          <p:cNvPr id="5" name="Espace réservé du contenu 4" descr="Réunion d’affaires prise d’en haut. Il y a des hommes et des femmes à la réunion. Groupe multiethnique de personnes utilisant des ordinateurs portables, des tablettes numériques et des téléphones portables. Il y a aussi du café et de l’eau sur la table en bois">
            <a:extLst>
              <a:ext uri="{FF2B5EF4-FFF2-40B4-BE49-F238E27FC236}">
                <a16:creationId xmlns:a16="http://schemas.microsoft.com/office/drawing/2014/main" id="{C6436D14-05A2-42FE-BC90-BA059B2C7A53}"/>
              </a:ext>
            </a:extLst>
          </p:cNvPr>
          <p:cNvPicPr>
            <a:picLocks noGrp="1" noChangeAspect="1"/>
          </p:cNvPicPr>
          <p:nvPr>
            <p:ph sz="half" idx="1"/>
          </p:nvPr>
        </p:nvPicPr>
        <p:blipFill>
          <a:blip r:embed="rId3"/>
          <a:srcRect l="33142" r="257" b="2"/>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58E862E0-39EF-D8DA-8484-C215B6F715C9}"/>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995160" y="2578608"/>
            <a:ext cx="4672584" cy="3767328"/>
          </a:xfrm>
        </p:spPr>
        <p:txBody>
          <a:bodyPr vert="horz" lIns="91440" tIns="45720" rIns="91440" bIns="45720" rtlCol="0">
            <a:normAutofit/>
          </a:bodyPr>
          <a:lstStyle/>
          <a:p>
            <a:r>
              <a:rPr lang="en-US"/>
              <a:t>Introduction À La CSSCT</a:t>
            </a:r>
          </a:p>
          <a:p>
            <a:r>
              <a:rPr lang="en-US"/>
              <a:t>Composition Et Fonctionnement De La CSSCT</a:t>
            </a:r>
          </a:p>
          <a:p>
            <a:r>
              <a:rPr lang="en-US"/>
              <a:t>Missions Et Responsabilités De La CSSCT</a:t>
            </a:r>
          </a:p>
          <a:p>
            <a:r>
              <a:rPr lang="en-US"/>
              <a:t>Actions Et Interventions De La CSSCT</a:t>
            </a:r>
          </a:p>
          <a:p>
            <a:r>
              <a:rPr lang="en-US"/>
              <a:t>Collaboration Et Communication</a:t>
            </a:r>
          </a:p>
        </p:txBody>
      </p:sp>
    </p:spTree>
    <p:extLst>
      <p:ext uri="{BB962C8B-B14F-4D97-AF65-F5344CB8AC3E}">
        <p14:creationId xmlns:p14="http://schemas.microsoft.com/office/powerpoint/2010/main" val="781876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9F0D3A03-4B14-3C71-F919-D2C1DFB2075C}"/>
              </a:ext>
            </a:extLst>
          </p:cNvPr>
          <p:cNvSpPr>
            <a:spLocks noGrp="1"/>
          </p:cNvSpPr>
          <p:nvPr>
            <p:ph type="ctrTitle"/>
          </p:nvPr>
        </p:nvSpPr>
        <p:spPr>
          <a:xfrm>
            <a:off x="521208" y="1211766"/>
            <a:ext cx="7237052" cy="4727988"/>
          </a:xfrm>
        </p:spPr>
        <p:txBody>
          <a:bodyPr anchor="b">
            <a:normAutofit/>
          </a:bodyPr>
          <a:lstStyle/>
          <a:p>
            <a:r>
              <a:rPr lang="fr-FR" sz="7400"/>
              <a:t>Introduction À La CSSCT</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27562010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44EDF5BC-609D-4633-CB8B-203832F15FBD}"/>
              </a:ext>
            </a:extLst>
          </p:cNvPr>
          <p:cNvSpPr>
            <a:spLocks noGrp="1"/>
          </p:cNvSpPr>
          <p:nvPr>
            <p:ph type="title"/>
          </p:nvPr>
        </p:nvSpPr>
        <p:spPr>
          <a:xfrm>
            <a:off x="521208" y="978408"/>
            <a:ext cx="3410712" cy="5376672"/>
          </a:xfrm>
        </p:spPr>
        <p:txBody>
          <a:bodyPr>
            <a:normAutofit/>
          </a:bodyPr>
          <a:lstStyle/>
          <a:p>
            <a:r>
              <a:rPr lang="fr-FR" sz="4000"/>
              <a:t>Définition Et Objectifs</a:t>
            </a:r>
          </a:p>
        </p:txBody>
      </p:sp>
      <p:graphicFrame>
        <p:nvGraphicFramePr>
          <p:cNvPr id="4" name="Espace réservé du contenu 4">
            <a:extLst>
              <a:ext uri="{FF2B5EF4-FFF2-40B4-BE49-F238E27FC236}">
                <a16:creationId xmlns:a16="http://schemas.microsoft.com/office/drawing/2014/main" id="{7FEB8109-3AD3-4183-BC27-6DF14EB43E98}"/>
              </a:ext>
            </a:extLst>
          </p:cNvPr>
          <p:cNvGraphicFramePr>
            <a:graphicFrameLocks noGrp="1"/>
          </p:cNvGraphicFramePr>
          <p:nvPr>
            <p:ph idx="1"/>
            <p:extLst>
              <p:ext uri="{D42A27DB-BD31-4B8C-83A1-F6EECF244321}">
                <p14:modId xmlns:p14="http://schemas.microsoft.com/office/powerpoint/2010/main" val="136605935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074725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C8215161-6F86-824D-EA94-27C4E4937B12}"/>
              </a:ext>
            </a:extLst>
          </p:cNvPr>
          <p:cNvSpPr>
            <a:spLocks noGrp="1"/>
          </p:cNvSpPr>
          <p:nvPr>
            <p:ph type="title"/>
          </p:nvPr>
        </p:nvSpPr>
        <p:spPr>
          <a:xfrm>
            <a:off x="521208" y="978408"/>
            <a:ext cx="3410712" cy="5376672"/>
          </a:xfrm>
        </p:spPr>
        <p:txBody>
          <a:bodyPr>
            <a:normAutofit/>
          </a:bodyPr>
          <a:lstStyle/>
          <a:p>
            <a:r>
              <a:rPr lang="fr-FR" sz="3700"/>
              <a:t>Cadre Légal Et Réglementaire</a:t>
            </a:r>
          </a:p>
        </p:txBody>
      </p:sp>
      <p:graphicFrame>
        <p:nvGraphicFramePr>
          <p:cNvPr id="4" name="Espace réservé du contenu 4">
            <a:extLst>
              <a:ext uri="{FF2B5EF4-FFF2-40B4-BE49-F238E27FC236}">
                <a16:creationId xmlns:a16="http://schemas.microsoft.com/office/drawing/2014/main" id="{5512E327-884A-435A-967F-61592BDAB7DF}"/>
              </a:ext>
            </a:extLst>
          </p:cNvPr>
          <p:cNvGraphicFramePr>
            <a:graphicFrameLocks noGrp="1"/>
          </p:cNvGraphicFramePr>
          <p:nvPr>
            <p:ph idx="1"/>
            <p:extLst>
              <p:ext uri="{D42A27DB-BD31-4B8C-83A1-F6EECF244321}">
                <p14:modId xmlns:p14="http://schemas.microsoft.com/office/powerpoint/2010/main" val="755094245"/>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80227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EF23E2F-C2AD-364A-8A91-F0783916BB94}"/>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Différences Entre CSSCT Et CHSCT</a:t>
            </a:r>
          </a:p>
        </p:txBody>
      </p:sp>
      <p:pic>
        <p:nvPicPr>
          <p:cNvPr id="5" name="Espace réservé du contenu 4" descr="Organigramme de dessin femelle">
            <a:extLst>
              <a:ext uri="{FF2B5EF4-FFF2-40B4-BE49-F238E27FC236}">
                <a16:creationId xmlns:a16="http://schemas.microsoft.com/office/drawing/2014/main" id="{F777831C-2CDC-4BEE-A279-AAD884872697}"/>
              </a:ext>
            </a:extLst>
          </p:cNvPr>
          <p:cNvPicPr>
            <a:picLocks noGrp="1" noChangeAspect="1"/>
          </p:cNvPicPr>
          <p:nvPr>
            <p:ph sz="half" idx="1"/>
          </p:nvPr>
        </p:nvPicPr>
        <p:blipFill>
          <a:blip r:embed="rId3"/>
          <a:srcRect l="24634" r="27997"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94F37024-70DE-125A-C719-1336F669B7B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Rôle du CHSCT</a:t>
            </a:r>
          </a:p>
          <a:p>
            <a:pPr marL="0" lvl="1" indent="0">
              <a:buNone/>
            </a:pPr>
            <a:r>
              <a:rPr lang="fr-FR" sz="1400"/>
              <a:t>Le CHSCT est principalement un organe d'information et de consultation, impliqué dans le dialogue social au sein de l'entreprise.</a:t>
            </a:r>
          </a:p>
          <a:p>
            <a:pPr marL="0" indent="0">
              <a:spcBef>
                <a:spcPts val="2500"/>
              </a:spcBef>
              <a:buNone/>
            </a:pPr>
            <a:r>
              <a:rPr lang="fr-FR" sz="1400" b="1"/>
              <a:t>Rôle de la CSSCT</a:t>
            </a:r>
          </a:p>
          <a:p>
            <a:pPr marL="0" lvl="1" indent="0">
              <a:buNone/>
            </a:pPr>
            <a:r>
              <a:rPr lang="fr-FR" sz="1400"/>
              <a:t>La CSSCT se concentre davantage sur la mise en œuvre pratique des actions de prévention des risques professionnels.</a:t>
            </a:r>
          </a:p>
          <a:p>
            <a:pPr marL="0" indent="0">
              <a:spcBef>
                <a:spcPts val="2500"/>
              </a:spcBef>
              <a:buNone/>
            </a:pPr>
            <a:r>
              <a:rPr lang="fr-FR" sz="1400" b="1"/>
              <a:t>Objectifs communs</a:t>
            </a:r>
          </a:p>
          <a:p>
            <a:pPr marL="0" lvl="1" indent="0">
              <a:buNone/>
            </a:pPr>
            <a:r>
              <a:rPr lang="fr-FR" sz="1400"/>
              <a:t>Bien que différents, le CHSCT et la CSSCT partagent des objectifs similaires en matière de santé et de sécurité au travail.</a:t>
            </a:r>
          </a:p>
        </p:txBody>
      </p:sp>
    </p:spTree>
    <p:extLst>
      <p:ext uri="{BB962C8B-B14F-4D97-AF65-F5344CB8AC3E}">
        <p14:creationId xmlns:p14="http://schemas.microsoft.com/office/powerpoint/2010/main" val="1377553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6DD4E567-C50F-8F14-A5EB-510C4818DA5D}"/>
              </a:ext>
            </a:extLst>
          </p:cNvPr>
          <p:cNvSpPr>
            <a:spLocks noGrp="1"/>
          </p:cNvSpPr>
          <p:nvPr>
            <p:ph type="ctrTitle"/>
          </p:nvPr>
        </p:nvSpPr>
        <p:spPr>
          <a:xfrm>
            <a:off x="521208" y="1211766"/>
            <a:ext cx="7237052" cy="4727988"/>
          </a:xfrm>
        </p:spPr>
        <p:txBody>
          <a:bodyPr anchor="b">
            <a:normAutofit/>
          </a:bodyPr>
          <a:lstStyle/>
          <a:p>
            <a:r>
              <a:rPr lang="fr-FR" sz="6800"/>
              <a:t>Composition Et Fonctionnement De La CSSCT</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68770075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4328168-C109-CCF3-8EF4-9E2540941010}"/>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Membres Et Désignation</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BDF7A78D-8196-C9B3-55CE-CC048034D81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Composition de la CSSCT</a:t>
            </a:r>
          </a:p>
          <a:p>
            <a:pPr marL="0" lvl="1" indent="0">
              <a:buNone/>
            </a:pPr>
            <a:r>
              <a:rPr lang="fr-FR" sz="1400"/>
              <a:t>La CSSCT comprend des représentants du personnel, de l'employeur et parfois des experts externes, créant une diversité de perspectives.</a:t>
            </a:r>
          </a:p>
          <a:p>
            <a:pPr marL="0" indent="0">
              <a:spcBef>
                <a:spcPts val="2500"/>
              </a:spcBef>
              <a:buNone/>
            </a:pPr>
            <a:r>
              <a:rPr lang="fr-FR" sz="1400" b="1"/>
              <a:t>Processus démocratique</a:t>
            </a:r>
          </a:p>
          <a:p>
            <a:pPr marL="0" lvl="1" indent="0">
              <a:buNone/>
            </a:pPr>
            <a:r>
              <a:rPr lang="fr-FR" sz="1400"/>
              <a:t>Les membres de la CSSCT sont désignés par des processus démocratiques, assurant une représentation équitable des salariés.</a:t>
            </a:r>
          </a:p>
          <a:p>
            <a:pPr marL="0" indent="0">
              <a:spcBef>
                <a:spcPts val="2500"/>
              </a:spcBef>
              <a:buNone/>
            </a:pPr>
            <a:r>
              <a:rPr lang="fr-FR" sz="1400" b="1"/>
              <a:t>Voix des salariés</a:t>
            </a:r>
          </a:p>
          <a:p>
            <a:pPr marL="0" lvl="1" indent="0">
              <a:buNone/>
            </a:pPr>
            <a:r>
              <a:rPr lang="fr-FR" sz="1400"/>
              <a:t>Le processus de désignation garantit que les voix des salariés sont entendues et prises en compte dans les décisions.</a:t>
            </a:r>
          </a:p>
        </p:txBody>
      </p:sp>
      <p:pic>
        <p:nvPicPr>
          <p:cNvPr id="5" name="Espace réservé du contenu 4" descr="Réunion d’affaires">
            <a:extLst>
              <a:ext uri="{FF2B5EF4-FFF2-40B4-BE49-F238E27FC236}">
                <a16:creationId xmlns:a16="http://schemas.microsoft.com/office/drawing/2014/main" id="{E6CCFA63-092A-47C3-B3BE-5095CDFCEE25}"/>
              </a:ext>
            </a:extLst>
          </p:cNvPr>
          <p:cNvPicPr>
            <a:picLocks noGrp="1" noChangeAspect="1"/>
          </p:cNvPicPr>
          <p:nvPr>
            <p:ph sz="half" idx="1"/>
          </p:nvPr>
        </p:nvPicPr>
        <p:blipFill>
          <a:blip r:embed="rId3"/>
          <a:srcRect l="32075" r="21327" b="1"/>
          <a:stretch/>
        </p:blipFill>
        <p:spPr>
          <a:xfrm>
            <a:off x="7586236" y="508090"/>
            <a:ext cx="4081805" cy="5846990"/>
          </a:xfrm>
          <a:prstGeom prst="rect">
            <a:avLst/>
          </a:prstGeom>
        </p:spPr>
      </p:pic>
    </p:spTree>
    <p:extLst>
      <p:ext uri="{BB962C8B-B14F-4D97-AF65-F5344CB8AC3E}">
        <p14:creationId xmlns:p14="http://schemas.microsoft.com/office/powerpoint/2010/main" val="1254367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1AD3CD7-1717-66A7-4353-03DAD61ECDC1}"/>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Réunions Et Prises De Décisions</a:t>
            </a:r>
          </a:p>
        </p:txBody>
      </p:sp>
      <p:pic>
        <p:nvPicPr>
          <p:cNvPr id="5" name="Espace réservé du contenu 4" descr="Réunion d’affaires derrière un mur de verre">
            <a:extLst>
              <a:ext uri="{FF2B5EF4-FFF2-40B4-BE49-F238E27FC236}">
                <a16:creationId xmlns:a16="http://schemas.microsoft.com/office/drawing/2014/main" id="{AEE0B3CB-4DE0-40CE-82BB-41F03BCEC8E5}"/>
              </a:ext>
            </a:extLst>
          </p:cNvPr>
          <p:cNvPicPr>
            <a:picLocks noGrp="1" noChangeAspect="1"/>
          </p:cNvPicPr>
          <p:nvPr>
            <p:ph sz="half" idx="1"/>
          </p:nvPr>
        </p:nvPicPr>
        <p:blipFill>
          <a:blip r:embed="rId3"/>
          <a:srcRect l="26486" r="25242"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DA169119-53DC-3BD4-E91A-D0363863BB7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Réunions régulières</a:t>
            </a:r>
          </a:p>
          <a:p>
            <a:pPr marL="0" lvl="1" indent="0">
              <a:buNone/>
            </a:pPr>
            <a:r>
              <a:rPr lang="fr-FR" sz="1400"/>
              <a:t>La CSSCT se réunit souvent pour aborder les préoccupations liées à la santé et à la sécurité au travail, garantissant un environnement sûr.</a:t>
            </a:r>
          </a:p>
          <a:p>
            <a:pPr marL="0" indent="0">
              <a:spcBef>
                <a:spcPts val="2500"/>
              </a:spcBef>
              <a:buNone/>
            </a:pPr>
            <a:r>
              <a:rPr lang="fr-FR" sz="1400" b="1"/>
              <a:t>Prise de décision par consensus</a:t>
            </a:r>
          </a:p>
          <a:p>
            <a:pPr marL="0" lvl="1" indent="0">
              <a:buNone/>
            </a:pPr>
            <a:r>
              <a:rPr lang="fr-FR" sz="1400"/>
              <a:t>Les décisions au sein de la CSSCT sont prises par consensus pour encourager la participation de tous et assurer une transparence totale dans le processus.</a:t>
            </a:r>
          </a:p>
          <a:p>
            <a:pPr marL="0" indent="0">
              <a:spcBef>
                <a:spcPts val="2500"/>
              </a:spcBef>
              <a:buNone/>
            </a:pPr>
            <a:r>
              <a:rPr lang="fr-FR" sz="1400" b="1"/>
              <a:t>Procédures établies</a:t>
            </a:r>
          </a:p>
          <a:p>
            <a:pPr marL="0" lvl="1" indent="0">
              <a:buNone/>
            </a:pPr>
            <a:r>
              <a:rPr lang="fr-FR" sz="1400"/>
              <a:t>Des procédures formelles sont en place pour le vote et la prise de décision, renforçant ainsi l'engagement des membres de la CSSCT.</a:t>
            </a:r>
          </a:p>
        </p:txBody>
      </p:sp>
    </p:spTree>
    <p:extLst>
      <p:ext uri="{BB962C8B-B14F-4D97-AF65-F5344CB8AC3E}">
        <p14:creationId xmlns:p14="http://schemas.microsoft.com/office/powerpoint/2010/main" val="115425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AA35820-CE45-B876-3EB5-2C5F63D123E4}"/>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Rôle Du Président De La CSSCT</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63368D16-CF78-C876-30C2-1D6F2D070D8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Coordination des activités</a:t>
            </a:r>
          </a:p>
          <a:p>
            <a:pPr marL="0" lvl="1" indent="0">
              <a:buNone/>
            </a:pPr>
            <a:r>
              <a:rPr lang="fr-FR" sz="1400"/>
              <a:t>Le président joue un rôle essentiel dans la coordination des activités de la commission pour garantir leur bon fonctionnement.</a:t>
            </a:r>
          </a:p>
          <a:p>
            <a:pPr marL="0" indent="0">
              <a:spcBef>
                <a:spcPts val="2500"/>
              </a:spcBef>
              <a:buNone/>
            </a:pPr>
            <a:r>
              <a:rPr lang="fr-FR" sz="1400" b="1"/>
              <a:t>Productivité des réunions</a:t>
            </a:r>
          </a:p>
          <a:p>
            <a:pPr marL="0" lvl="1" indent="0">
              <a:buNone/>
            </a:pPr>
            <a:r>
              <a:rPr lang="fr-FR" sz="1400"/>
              <a:t>Il est responsable de s'assurer que les réunions sont productives et orientées vers les résultats.</a:t>
            </a:r>
          </a:p>
          <a:p>
            <a:pPr marL="0" indent="0">
              <a:spcBef>
                <a:spcPts val="2500"/>
              </a:spcBef>
              <a:buNone/>
            </a:pPr>
            <a:r>
              <a:rPr lang="fr-FR" sz="1400" b="1"/>
              <a:t>Mise en œuvre des actions</a:t>
            </a:r>
          </a:p>
          <a:p>
            <a:pPr marL="0" lvl="1" indent="0">
              <a:buNone/>
            </a:pPr>
            <a:r>
              <a:rPr lang="fr-FR" sz="1400"/>
              <a:t>Le président veille à ce que les actions décidées soient mises en œuvre efficacement, assurant ainsi leur succès.</a:t>
            </a:r>
          </a:p>
        </p:txBody>
      </p:sp>
      <p:pic>
        <p:nvPicPr>
          <p:cNvPr id="5" name="Espace réservé du contenu 4" descr="Groupe de personnes parlant">
            <a:extLst>
              <a:ext uri="{FF2B5EF4-FFF2-40B4-BE49-F238E27FC236}">
                <a16:creationId xmlns:a16="http://schemas.microsoft.com/office/drawing/2014/main" id="{FB964C8C-B8ED-4474-9431-9ED7726477CE}"/>
              </a:ext>
            </a:extLst>
          </p:cNvPr>
          <p:cNvPicPr>
            <a:picLocks noGrp="1" noChangeAspect="1"/>
          </p:cNvPicPr>
          <p:nvPr>
            <p:ph sz="half" idx="1"/>
          </p:nvPr>
        </p:nvPicPr>
        <p:blipFill>
          <a:blip r:embed="rId3"/>
          <a:srcRect l="38978" r="14424" b="1"/>
          <a:stretch/>
        </p:blipFill>
        <p:spPr>
          <a:xfrm>
            <a:off x="7586236" y="508090"/>
            <a:ext cx="4081805" cy="5846990"/>
          </a:xfrm>
          <a:prstGeom prst="rect">
            <a:avLst/>
          </a:prstGeom>
        </p:spPr>
      </p:pic>
    </p:spTree>
    <p:extLst>
      <p:ext uri="{BB962C8B-B14F-4D97-AF65-F5344CB8AC3E}">
        <p14:creationId xmlns:p14="http://schemas.microsoft.com/office/powerpoint/2010/main" val="3921232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0D367F02-E768-DB86-7CD0-EEFE045CF97D}"/>
              </a:ext>
            </a:extLst>
          </p:cNvPr>
          <p:cNvSpPr>
            <a:spLocks noGrp="1"/>
          </p:cNvSpPr>
          <p:nvPr>
            <p:ph type="ctrTitle"/>
          </p:nvPr>
        </p:nvSpPr>
        <p:spPr>
          <a:xfrm>
            <a:off x="521208" y="1211766"/>
            <a:ext cx="7237052" cy="4727988"/>
          </a:xfrm>
        </p:spPr>
        <p:txBody>
          <a:bodyPr anchor="b">
            <a:normAutofit/>
          </a:bodyPr>
          <a:lstStyle/>
          <a:p>
            <a:r>
              <a:rPr lang="fr-FR" sz="7400"/>
              <a:t>Missions Et Responsabilités De La CSSCT</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94981879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8F4A3F06-A429-4339-CE41-CD16F651DF58}"/>
              </a:ext>
            </a:extLst>
          </p:cNvPr>
          <p:cNvSpPr>
            <a:spLocks noGrp="1"/>
          </p:cNvSpPr>
          <p:nvPr>
            <p:ph type="title"/>
          </p:nvPr>
        </p:nvSpPr>
        <p:spPr>
          <a:xfrm>
            <a:off x="521208" y="978408"/>
            <a:ext cx="3410712" cy="5376672"/>
          </a:xfrm>
        </p:spPr>
        <p:txBody>
          <a:bodyPr>
            <a:normAutofit/>
          </a:bodyPr>
          <a:lstStyle/>
          <a:p>
            <a:r>
              <a:rPr lang="fr-FR" sz="3700"/>
              <a:t>Prévention Des Risques Professionnels</a:t>
            </a:r>
          </a:p>
        </p:txBody>
      </p:sp>
      <p:graphicFrame>
        <p:nvGraphicFramePr>
          <p:cNvPr id="4" name="Espace réservé du contenu 4">
            <a:extLst>
              <a:ext uri="{FF2B5EF4-FFF2-40B4-BE49-F238E27FC236}">
                <a16:creationId xmlns:a16="http://schemas.microsoft.com/office/drawing/2014/main" id="{16C2AD3D-682B-4BA2-AF73-9341C4352256}"/>
              </a:ext>
            </a:extLst>
          </p:cNvPr>
          <p:cNvGraphicFramePr>
            <a:graphicFrameLocks noGrp="1"/>
          </p:cNvGraphicFramePr>
          <p:nvPr>
            <p:ph idx="1"/>
            <p:extLst>
              <p:ext uri="{D42A27DB-BD31-4B8C-83A1-F6EECF244321}">
                <p14:modId xmlns:p14="http://schemas.microsoft.com/office/powerpoint/2010/main" val="215349624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949433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7BB31E1-A40B-5914-E421-4118957AAD77}"/>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Amélioration Des Conditions De Travail</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D7C5CD01-8C46-2AEA-73A1-683EC998AE3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Écoute des salariés</a:t>
            </a:r>
          </a:p>
          <a:p>
            <a:pPr marL="0" lvl="1" indent="0">
              <a:buNone/>
            </a:pPr>
            <a:r>
              <a:rPr lang="fr-FR" sz="1400"/>
              <a:t>La CSSCT s'engage à être à l'écoute des salariés pour comprendre leurs besoins et préoccupations concernant leurs conditions de travail.</a:t>
            </a:r>
          </a:p>
          <a:p>
            <a:pPr marL="0" indent="0">
              <a:spcBef>
                <a:spcPts val="2500"/>
              </a:spcBef>
              <a:buNone/>
            </a:pPr>
            <a:r>
              <a:rPr lang="fr-FR" sz="1400" b="1"/>
              <a:t>Solutions concrètes</a:t>
            </a:r>
          </a:p>
          <a:p>
            <a:pPr marL="0" lvl="1" indent="0">
              <a:buNone/>
            </a:pPr>
            <a:r>
              <a:rPr lang="fr-FR" sz="1400"/>
              <a:t>Des solutions concrètes sont mises en place pour améliorer le bien-être des employés, assurant ainsi une meilleure qualité de vie au travail.</a:t>
            </a:r>
          </a:p>
          <a:p>
            <a:pPr marL="0" indent="0">
              <a:spcBef>
                <a:spcPts val="2500"/>
              </a:spcBef>
              <a:buNone/>
            </a:pPr>
            <a:r>
              <a:rPr lang="fr-FR" sz="1400" b="1"/>
              <a:t>Bien-être et productivité</a:t>
            </a:r>
          </a:p>
          <a:p>
            <a:pPr marL="0" lvl="1" indent="0">
              <a:buNone/>
            </a:pPr>
            <a:r>
              <a:rPr lang="fr-FR" sz="1400"/>
              <a:t>L'amélioration des conditions de travail vise à augmenter la productivité tout en garantissant le bien-être des salariés dans leur environnement professionnel.</a:t>
            </a:r>
          </a:p>
        </p:txBody>
      </p:sp>
      <p:pic>
        <p:nvPicPr>
          <p:cNvPr id="5" name="Espace réservé du contenu 4" descr="Plan d’ensemble d’un groupe de designers travaillant dans leur bureau de création">
            <a:extLst>
              <a:ext uri="{FF2B5EF4-FFF2-40B4-BE49-F238E27FC236}">
                <a16:creationId xmlns:a16="http://schemas.microsoft.com/office/drawing/2014/main" id="{6A51E8AA-3A74-4A02-B2F1-FF8E85D8F1A3}"/>
              </a:ext>
            </a:extLst>
          </p:cNvPr>
          <p:cNvPicPr>
            <a:picLocks noGrp="1" noChangeAspect="1"/>
          </p:cNvPicPr>
          <p:nvPr>
            <p:ph sz="half" idx="1"/>
          </p:nvPr>
        </p:nvPicPr>
        <p:blipFill>
          <a:blip r:embed="rId3"/>
          <a:srcRect l="25316" r="37859" b="1"/>
          <a:stretch/>
        </p:blipFill>
        <p:spPr>
          <a:xfrm>
            <a:off x="7586236" y="508090"/>
            <a:ext cx="4081805" cy="5846990"/>
          </a:xfrm>
          <a:prstGeom prst="rect">
            <a:avLst/>
          </a:prstGeom>
        </p:spPr>
      </p:pic>
    </p:spTree>
    <p:extLst>
      <p:ext uri="{BB962C8B-B14F-4D97-AF65-F5344CB8AC3E}">
        <p14:creationId xmlns:p14="http://schemas.microsoft.com/office/powerpoint/2010/main" val="3918724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4DF3429-021A-8225-B557-324DCA664D9B}"/>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Veille Et Contrôle</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1CF14B4C-1B76-D366-656E-4A44901529D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Responsabilités de la CSSCT</a:t>
            </a:r>
          </a:p>
          <a:p>
            <a:pPr marL="0" lvl="1" indent="0">
              <a:buNone/>
            </a:pPr>
            <a:r>
              <a:rPr lang="fr-FR" sz="1400"/>
              <a:t>La CSSCT a la responsabilité de surveiller et d'assurer la sécurité et la santé au travail, veillant à la conformité des mesures établies.</a:t>
            </a:r>
          </a:p>
          <a:p>
            <a:pPr marL="0" indent="0">
              <a:spcBef>
                <a:spcPts val="2500"/>
              </a:spcBef>
              <a:buNone/>
            </a:pPr>
            <a:r>
              <a:rPr lang="fr-FR" sz="1400" b="1"/>
              <a:t>Suivi régulier</a:t>
            </a:r>
          </a:p>
          <a:p>
            <a:pPr marL="0" lvl="1" indent="0">
              <a:buNone/>
            </a:pPr>
            <a:r>
              <a:rPr lang="fr-FR" sz="1400"/>
              <a:t>Un suivi régulier est essentiel pour garantir l'efficacité des mesures de sécurité et de santé mises en place dans l'environnement de travail.</a:t>
            </a:r>
          </a:p>
          <a:p>
            <a:pPr marL="0" indent="0">
              <a:spcBef>
                <a:spcPts val="2500"/>
              </a:spcBef>
              <a:buNone/>
            </a:pPr>
            <a:r>
              <a:rPr lang="fr-FR" sz="1400" b="1"/>
              <a:t>Efficacité des mesures</a:t>
            </a:r>
          </a:p>
          <a:p>
            <a:pPr marL="0" lvl="1" indent="0">
              <a:buNone/>
            </a:pPr>
            <a:r>
              <a:rPr lang="fr-FR" sz="1400"/>
              <a:t>L'évaluation continue des mesures de sécurité permet d'identifier les lacunes et d'optimiser les pratiques en matière de santé au travail.</a:t>
            </a:r>
          </a:p>
        </p:txBody>
      </p:sp>
      <p:pic>
        <p:nvPicPr>
          <p:cNvPr id="5" name="Espace réservé du contenu 4" descr="Une personne de la classe ouvrière caucasienne aux cheveux courts debout devant un fond blanc portant un jean et tenant un document">
            <a:extLst>
              <a:ext uri="{FF2B5EF4-FFF2-40B4-BE49-F238E27FC236}">
                <a16:creationId xmlns:a16="http://schemas.microsoft.com/office/drawing/2014/main" id="{5649B3E3-B067-43FC-9B49-5F5EF54715AE}"/>
              </a:ext>
            </a:extLst>
          </p:cNvPr>
          <p:cNvPicPr>
            <a:picLocks noGrp="1" noChangeAspect="1"/>
          </p:cNvPicPr>
          <p:nvPr>
            <p:ph sz="half" idx="1"/>
          </p:nvPr>
        </p:nvPicPr>
        <p:blipFill>
          <a:blip r:embed="rId3"/>
          <a:srcRect l="14343" r="15844" b="-3"/>
          <a:stretch/>
        </p:blipFill>
        <p:spPr>
          <a:xfrm>
            <a:off x="7586236" y="508090"/>
            <a:ext cx="4081805" cy="5846990"/>
          </a:xfrm>
          <a:prstGeom prst="rect">
            <a:avLst/>
          </a:prstGeom>
        </p:spPr>
      </p:pic>
    </p:spTree>
    <p:extLst>
      <p:ext uri="{BB962C8B-B14F-4D97-AF65-F5344CB8AC3E}">
        <p14:creationId xmlns:p14="http://schemas.microsoft.com/office/powerpoint/2010/main" val="3972371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D407694F-8499-49D6-AA38-B0BA1A60C576}"/>
              </a:ext>
            </a:extLst>
          </p:cNvPr>
          <p:cNvSpPr>
            <a:spLocks noGrp="1"/>
          </p:cNvSpPr>
          <p:nvPr>
            <p:ph type="ctrTitle"/>
          </p:nvPr>
        </p:nvSpPr>
        <p:spPr>
          <a:xfrm>
            <a:off x="521208" y="1211766"/>
            <a:ext cx="7237052" cy="4727988"/>
          </a:xfrm>
        </p:spPr>
        <p:txBody>
          <a:bodyPr anchor="b">
            <a:normAutofit/>
          </a:bodyPr>
          <a:lstStyle/>
          <a:p>
            <a:r>
              <a:rPr lang="fr-FR" sz="7400"/>
              <a:t>Actions Et Interventions De La CSSCT</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59960430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FE34F0D-3A2E-19F0-9AE7-DBAADEA4DA0A}"/>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Planification Des Actions De Prévention</a:t>
            </a:r>
          </a:p>
        </p:txBody>
      </p:sp>
      <p:pic>
        <p:nvPicPr>
          <p:cNvPr id="5" name="Espace réservé du contenu 4" descr="Penser progrès, chercher une idée. Homme d’affaires dans une suite noire avec des engrenages (symbole de progrès) à la place de la tête. Du petit au moyen et au grand. Flèche pointant de l’un à l’autre.">
            <a:extLst>
              <a:ext uri="{FF2B5EF4-FFF2-40B4-BE49-F238E27FC236}">
                <a16:creationId xmlns:a16="http://schemas.microsoft.com/office/drawing/2014/main" id="{348C67EA-2188-449D-9FDC-9906EDB6670A}"/>
              </a:ext>
            </a:extLst>
          </p:cNvPr>
          <p:cNvPicPr>
            <a:picLocks noGrp="1" noChangeAspect="1"/>
          </p:cNvPicPr>
          <p:nvPr>
            <p:ph sz="half" idx="1"/>
          </p:nvPr>
        </p:nvPicPr>
        <p:blipFill>
          <a:blip r:embed="rId3"/>
          <a:srcRect l="29104" r="22624"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9DD49F34-B43B-7572-FA4C-E0344220A1E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Importance de la prévention</a:t>
            </a:r>
          </a:p>
          <a:p>
            <a:pPr marL="0" lvl="1" indent="0">
              <a:buNone/>
            </a:pPr>
            <a:r>
              <a:rPr lang="fr-FR" sz="1400"/>
              <a:t>La planification des actions de prévention est cruciale pour protéger la santé et la sécurité des employés au travail.</a:t>
            </a:r>
          </a:p>
          <a:p>
            <a:pPr marL="0" indent="0">
              <a:spcBef>
                <a:spcPts val="2500"/>
              </a:spcBef>
              <a:buNone/>
            </a:pPr>
            <a:r>
              <a:rPr lang="fr-FR" sz="1400" b="1"/>
              <a:t>Élaboration des plans d'action</a:t>
            </a:r>
          </a:p>
          <a:p>
            <a:pPr marL="0" lvl="1" indent="0">
              <a:buNone/>
            </a:pPr>
            <a:r>
              <a:rPr lang="fr-FR" sz="1400"/>
              <a:t>Les plans d'action sont conçus pour répondre aux risques identifiés dans l'entreprise, garantissant un environnement de travail sécurisé.</a:t>
            </a:r>
          </a:p>
          <a:p>
            <a:pPr marL="0" indent="0">
              <a:spcBef>
                <a:spcPts val="2500"/>
              </a:spcBef>
              <a:buNone/>
            </a:pPr>
            <a:r>
              <a:rPr lang="fr-FR" sz="1400" b="1"/>
              <a:t>Analyse des risques</a:t>
            </a:r>
          </a:p>
          <a:p>
            <a:pPr marL="0" lvl="1" indent="0">
              <a:buNone/>
            </a:pPr>
            <a:r>
              <a:rPr lang="fr-FR" sz="1400"/>
              <a:t>Une analyse approfondie des risques permet d'identifier les besoins spécifiques à chaque environnement de travail.</a:t>
            </a:r>
          </a:p>
        </p:txBody>
      </p:sp>
    </p:spTree>
    <p:extLst>
      <p:ext uri="{BB962C8B-B14F-4D97-AF65-F5344CB8AC3E}">
        <p14:creationId xmlns:p14="http://schemas.microsoft.com/office/powerpoint/2010/main" val="1242233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D79B046-F2DD-B31C-73F5-986A011A70B1}"/>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sz="4100" b="1" kern="1200">
                <a:solidFill>
                  <a:schemeClr val="tx1"/>
                </a:solidFill>
                <a:latin typeface="+mj-lt"/>
                <a:ea typeface="+mj-ea"/>
                <a:cs typeface="+mj-cs"/>
              </a:rPr>
              <a:t>Enquêtes Et Analyses Des Accidents De Travail</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C0B382D5-8E2F-DE7D-0146-2F93E7CBBA9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Rôle de la CSSCT</a:t>
            </a:r>
          </a:p>
          <a:p>
            <a:pPr marL="0" lvl="1" indent="0">
              <a:buNone/>
            </a:pPr>
            <a:r>
              <a:rPr lang="fr-FR" sz="1400"/>
              <a:t>La CSSCT joue un rôle clé dans la conduite d'enquêtes sur les accidents de travail pour garantir la sécurité des employés.</a:t>
            </a:r>
          </a:p>
          <a:p>
            <a:pPr marL="0" indent="0">
              <a:spcBef>
                <a:spcPts val="2500"/>
              </a:spcBef>
              <a:buNone/>
            </a:pPr>
            <a:r>
              <a:rPr lang="fr-FR" sz="1400" b="1"/>
              <a:t>Analyse des causes</a:t>
            </a:r>
          </a:p>
          <a:p>
            <a:pPr marL="0" lvl="1" indent="0">
              <a:buNone/>
            </a:pPr>
            <a:r>
              <a:rPr lang="fr-FR" sz="1400"/>
              <a:t>L'analyse des causes des accidents permet de comprendre les facteurs de risque et d'éviter leur répétition.</a:t>
            </a:r>
          </a:p>
          <a:p>
            <a:pPr marL="0" indent="0">
              <a:spcBef>
                <a:spcPts val="2500"/>
              </a:spcBef>
              <a:buNone/>
            </a:pPr>
            <a:r>
              <a:rPr lang="fr-FR" sz="1400" b="1"/>
              <a:t>Amélioration de la sécurité</a:t>
            </a:r>
          </a:p>
          <a:p>
            <a:pPr marL="0" lvl="1" indent="0">
              <a:buNone/>
            </a:pPr>
            <a:r>
              <a:rPr lang="fr-FR" sz="1400"/>
              <a:t>Ces enquêtes sont essentielles pour mettre en place des mesures préventives et améliorer la sécurité sur le lieu de travail.</a:t>
            </a:r>
          </a:p>
        </p:txBody>
      </p:sp>
      <p:pic>
        <p:nvPicPr>
          <p:cNvPr id="5" name="Espace réservé du contenu 4" descr="dans">
            <a:extLst>
              <a:ext uri="{FF2B5EF4-FFF2-40B4-BE49-F238E27FC236}">
                <a16:creationId xmlns:a16="http://schemas.microsoft.com/office/drawing/2014/main" id="{0D29B88C-E326-494D-901A-4E350E894619}"/>
              </a:ext>
            </a:extLst>
          </p:cNvPr>
          <p:cNvPicPr>
            <a:picLocks noGrp="1" noChangeAspect="1"/>
          </p:cNvPicPr>
          <p:nvPr>
            <p:ph sz="half" idx="1"/>
          </p:nvPr>
        </p:nvPicPr>
        <p:blipFill>
          <a:blip r:embed="rId3"/>
          <a:srcRect l="33536" r="19866" b="1"/>
          <a:stretch/>
        </p:blipFill>
        <p:spPr>
          <a:xfrm>
            <a:off x="7586236" y="508090"/>
            <a:ext cx="4081805" cy="5846990"/>
          </a:xfrm>
          <a:prstGeom prst="rect">
            <a:avLst/>
          </a:prstGeom>
        </p:spPr>
      </p:pic>
    </p:spTree>
    <p:extLst>
      <p:ext uri="{BB962C8B-B14F-4D97-AF65-F5344CB8AC3E}">
        <p14:creationId xmlns:p14="http://schemas.microsoft.com/office/powerpoint/2010/main" val="1638870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0EBB30A-77A5-20FD-E16F-EDFB6AFC6CF8}"/>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Formations Et Sensibilisations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17CE6261-F44A-AFAE-F837-42283059970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Formations en sécurité</a:t>
            </a:r>
          </a:p>
          <a:p>
            <a:pPr marL="0" lvl="1" indent="0">
              <a:buNone/>
            </a:pPr>
            <a:r>
              <a:rPr lang="fr-FR" sz="1400"/>
              <a:t>Les formations organisées par la CSSCT visent à éduquer les salariés sur les risques liés à leur travail et les meilleures pratiques pour assurer leur sécurité.</a:t>
            </a:r>
          </a:p>
          <a:p>
            <a:pPr marL="0" indent="0">
              <a:spcBef>
                <a:spcPts val="2500"/>
              </a:spcBef>
              <a:buNone/>
            </a:pPr>
            <a:r>
              <a:rPr lang="fr-FR" sz="1400" b="1"/>
              <a:t>Campagnes de sensibilisation</a:t>
            </a:r>
          </a:p>
          <a:p>
            <a:pPr marL="0" lvl="1" indent="0">
              <a:buNone/>
            </a:pPr>
            <a:r>
              <a:rPr lang="fr-FR" sz="1400"/>
              <a:t>Les campagnes de sensibilisation sont mises en place pour renforcer la conscience des risques et promouvoir une culture de sécurité au sein de l'entreprise.</a:t>
            </a:r>
          </a:p>
          <a:p>
            <a:pPr marL="0" indent="0">
              <a:spcBef>
                <a:spcPts val="2500"/>
              </a:spcBef>
              <a:buNone/>
            </a:pPr>
            <a:r>
              <a:rPr lang="fr-FR" sz="1400" b="1"/>
              <a:t>Culture de sécurité</a:t>
            </a:r>
          </a:p>
          <a:p>
            <a:pPr marL="0" lvl="1" indent="0">
              <a:buNone/>
            </a:pPr>
            <a:r>
              <a:rPr lang="fr-FR" sz="1400"/>
              <a:t>Ces initiatives contribuent à développer une culture de sécurité solide, essentielle pour protéger les employés et minimiser les accidents au travail.</a:t>
            </a:r>
          </a:p>
        </p:txBody>
      </p:sp>
      <p:pic>
        <p:nvPicPr>
          <p:cNvPr id="5" name="Espace réservé du contenu 4" descr="Homme d’affaires mature présentant des idées au reste de l’équipe dans une salle de conférence.">
            <a:extLst>
              <a:ext uri="{FF2B5EF4-FFF2-40B4-BE49-F238E27FC236}">
                <a16:creationId xmlns:a16="http://schemas.microsoft.com/office/drawing/2014/main" id="{A81F3F38-BA68-4BB6-A4C1-CFC35B04E126}"/>
              </a:ext>
            </a:extLst>
          </p:cNvPr>
          <p:cNvPicPr>
            <a:picLocks noGrp="1" noChangeAspect="1"/>
          </p:cNvPicPr>
          <p:nvPr>
            <p:ph sz="half" idx="1"/>
          </p:nvPr>
        </p:nvPicPr>
        <p:blipFill>
          <a:blip r:embed="rId3"/>
          <a:srcRect l="28304" r="25098" b="1"/>
          <a:stretch/>
        </p:blipFill>
        <p:spPr>
          <a:xfrm>
            <a:off x="7586236" y="508090"/>
            <a:ext cx="4081805" cy="5846990"/>
          </a:xfrm>
          <a:prstGeom prst="rect">
            <a:avLst/>
          </a:prstGeom>
        </p:spPr>
      </p:pic>
    </p:spTree>
    <p:extLst>
      <p:ext uri="{BB962C8B-B14F-4D97-AF65-F5344CB8AC3E}">
        <p14:creationId xmlns:p14="http://schemas.microsoft.com/office/powerpoint/2010/main" val="1785641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D9590B45-14F3-E26C-447F-EDB2CCC0910E}"/>
              </a:ext>
            </a:extLst>
          </p:cNvPr>
          <p:cNvSpPr>
            <a:spLocks noGrp="1"/>
          </p:cNvSpPr>
          <p:nvPr>
            <p:ph type="ctrTitle"/>
          </p:nvPr>
        </p:nvSpPr>
        <p:spPr>
          <a:xfrm>
            <a:off x="521208" y="1211766"/>
            <a:ext cx="7237052" cy="4727988"/>
          </a:xfrm>
        </p:spPr>
        <p:txBody>
          <a:bodyPr anchor="b">
            <a:normAutofit/>
          </a:bodyPr>
          <a:lstStyle/>
          <a:p>
            <a:r>
              <a:rPr lang="fr-FR" sz="7400"/>
              <a:t>Collaboration Et Communication</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401717549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E8B57B7-F013-B422-7F7B-7D28636E89A8}"/>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Relations Avec Les Autres Instances Représentatives</a:t>
            </a:r>
          </a:p>
        </p:txBody>
      </p:sp>
      <p:pic>
        <p:nvPicPr>
          <p:cNvPr id="5" name="Espace réservé du contenu 4" descr="Plan de deux maçons se serrant la main sur un chantier de construction">
            <a:extLst>
              <a:ext uri="{FF2B5EF4-FFF2-40B4-BE49-F238E27FC236}">
                <a16:creationId xmlns:a16="http://schemas.microsoft.com/office/drawing/2014/main" id="{E5952F5B-6802-4264-A20D-725B33B100B7}"/>
              </a:ext>
            </a:extLst>
          </p:cNvPr>
          <p:cNvPicPr>
            <a:picLocks noGrp="1" noChangeAspect="1"/>
          </p:cNvPicPr>
          <p:nvPr>
            <p:ph sz="half" idx="1"/>
          </p:nvPr>
        </p:nvPicPr>
        <p:blipFill>
          <a:blip r:embed="rId3"/>
          <a:srcRect l="35391" r="16155"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FE349A55-85F3-7ED6-C92C-709D66D4514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Collaboration avec le CSE</a:t>
            </a:r>
          </a:p>
          <a:p>
            <a:pPr marL="0" lvl="1" indent="0">
              <a:buNone/>
            </a:pPr>
            <a:r>
              <a:rPr lang="fr-FR" sz="1400"/>
              <a:t>La CSSCT travaille en étroite collaboration avec le CSE pour aborder les enjeux de santé et sécurité au travail de manière intégrée.</a:t>
            </a:r>
          </a:p>
          <a:p>
            <a:pPr marL="0" indent="0">
              <a:spcBef>
                <a:spcPts val="2500"/>
              </a:spcBef>
              <a:buNone/>
            </a:pPr>
            <a:r>
              <a:rPr lang="fr-FR" sz="1400" b="1"/>
              <a:t>Partenariat avec le CHSCT</a:t>
            </a:r>
          </a:p>
          <a:p>
            <a:pPr marL="0" lvl="1" indent="0">
              <a:buNone/>
            </a:pPr>
            <a:r>
              <a:rPr lang="fr-FR" sz="1400"/>
              <a:t>Un partenariat solide avec le CHSCT est crucial pour s'assurer que les normes de sécurité sont respectées dans l'entreprise.</a:t>
            </a:r>
          </a:p>
          <a:p>
            <a:pPr marL="0" indent="0">
              <a:spcBef>
                <a:spcPts val="2500"/>
              </a:spcBef>
              <a:buNone/>
            </a:pPr>
            <a:r>
              <a:rPr lang="fr-FR" sz="1400" b="1"/>
              <a:t>Approche globale</a:t>
            </a:r>
          </a:p>
          <a:p>
            <a:pPr marL="0" lvl="1" indent="0">
              <a:buNone/>
            </a:pPr>
            <a:r>
              <a:rPr lang="fr-FR" sz="1400"/>
              <a:t>Une approche globale en matière de santé et sécurité est essentielle pour maximiser l'efficacité et réduire les risques au travail.</a:t>
            </a:r>
          </a:p>
        </p:txBody>
      </p:sp>
    </p:spTree>
    <p:extLst>
      <p:ext uri="{BB962C8B-B14F-4D97-AF65-F5344CB8AC3E}">
        <p14:creationId xmlns:p14="http://schemas.microsoft.com/office/powerpoint/2010/main" val="17133756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A2F07627-B130-349B-3E5B-5F97D4D01DEF}"/>
              </a:ext>
            </a:extLst>
          </p:cNvPr>
          <p:cNvSpPr>
            <a:spLocks noGrp="1"/>
          </p:cNvSpPr>
          <p:nvPr>
            <p:ph type="title"/>
          </p:nvPr>
        </p:nvSpPr>
        <p:spPr>
          <a:xfrm>
            <a:off x="521208" y="978408"/>
            <a:ext cx="3410712" cy="5376672"/>
          </a:xfrm>
        </p:spPr>
        <p:txBody>
          <a:bodyPr>
            <a:normAutofit/>
          </a:bodyPr>
          <a:lstStyle/>
          <a:p>
            <a:r>
              <a:rPr lang="fr-FR" sz="4000"/>
              <a:t>Dialogue Avec Les Salariés</a:t>
            </a:r>
          </a:p>
        </p:txBody>
      </p:sp>
      <p:graphicFrame>
        <p:nvGraphicFramePr>
          <p:cNvPr id="4" name="Espace réservé du contenu 4">
            <a:extLst>
              <a:ext uri="{FF2B5EF4-FFF2-40B4-BE49-F238E27FC236}">
                <a16:creationId xmlns:a16="http://schemas.microsoft.com/office/drawing/2014/main" id="{2B502458-876A-438A-85DA-251421A24509}"/>
              </a:ext>
            </a:extLst>
          </p:cNvPr>
          <p:cNvGraphicFramePr>
            <a:graphicFrameLocks noGrp="1"/>
          </p:cNvGraphicFramePr>
          <p:nvPr>
            <p:ph idx="1"/>
            <p:extLst>
              <p:ext uri="{D42A27DB-BD31-4B8C-83A1-F6EECF244321}">
                <p14:modId xmlns:p14="http://schemas.microsoft.com/office/powerpoint/2010/main" val="326330060"/>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01895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175EAFFD-4A47-DD53-4F76-BD457E18B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411F4F89-C281-AA21-5FA3-A15694367D1A}"/>
              </a:ext>
            </a:extLst>
          </p:cNvPr>
          <p:cNvSpPr>
            <a:spLocks noGrp="1"/>
          </p:cNvSpPr>
          <p:nvPr>
            <p:ph type="title"/>
          </p:nvPr>
        </p:nvSpPr>
        <p:spPr>
          <a:xfrm>
            <a:off x="521208" y="978408"/>
            <a:ext cx="3200400" cy="2432304"/>
          </a:xfrm>
        </p:spPr>
        <p:txBody>
          <a:bodyPr vert="horz" lIns="91440" tIns="45720" rIns="91440" bIns="45720" rtlCol="0" anchor="b">
            <a:normAutofit/>
          </a:bodyPr>
          <a:lstStyle/>
          <a:p>
            <a:r>
              <a:rPr lang="en-US" sz="4000" b="1" kern="1200">
                <a:solidFill>
                  <a:schemeClr val="tx1"/>
                </a:solidFill>
                <a:latin typeface="+mj-lt"/>
                <a:ea typeface="+mj-ea"/>
                <a:cs typeface="+mj-cs"/>
              </a:rPr>
              <a:t>Rapports Et Comptes Rendus</a:t>
            </a:r>
          </a:p>
        </p:txBody>
      </p:sp>
      <p:sp>
        <p:nvSpPr>
          <p:cNvPr id="14" name="Freeform: Shape 13">
            <a:extLst>
              <a:ext uri="{FF2B5EF4-FFF2-40B4-BE49-F238E27FC236}">
                <a16:creationId xmlns:a16="http://schemas.microsoft.com/office/drawing/2014/main" id="{7CC1FECC-9CA4-341C-7E20-4728C5147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CDCD68A0-66A8-6268-1BD1-C3B65B57DE4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3538728"/>
            <a:ext cx="3200400" cy="2816352"/>
          </a:xfrm>
        </p:spPr>
        <p:txBody>
          <a:bodyPr>
            <a:normAutofit/>
          </a:bodyPr>
          <a:lstStyle/>
          <a:p>
            <a:pPr marL="0" indent="0">
              <a:lnSpc>
                <a:spcPct val="100000"/>
              </a:lnSpc>
              <a:spcBef>
                <a:spcPts val="2500"/>
              </a:spcBef>
              <a:buNone/>
            </a:pPr>
            <a:r>
              <a:rPr lang="fr-FR" sz="1000" b="1"/>
              <a:t>Rédaction des rapports</a:t>
            </a:r>
          </a:p>
          <a:p>
            <a:pPr marL="0" lvl="1" indent="0">
              <a:lnSpc>
                <a:spcPct val="100000"/>
              </a:lnSpc>
              <a:buNone/>
            </a:pPr>
            <a:r>
              <a:rPr lang="fr-FR" sz="1000"/>
              <a:t>La rédaction de rapports par la CSSCT est essentielle pour documenter les activités et les décisions prises dans le cadre de leurs missions.</a:t>
            </a:r>
          </a:p>
          <a:p>
            <a:pPr marL="0" indent="0">
              <a:lnSpc>
                <a:spcPct val="100000"/>
              </a:lnSpc>
              <a:spcBef>
                <a:spcPts val="2500"/>
              </a:spcBef>
              <a:buNone/>
            </a:pPr>
            <a:r>
              <a:rPr lang="fr-FR" sz="1000" b="1"/>
              <a:t>Transparence des actions</a:t>
            </a:r>
          </a:p>
          <a:p>
            <a:pPr marL="0" lvl="1" indent="0">
              <a:lnSpc>
                <a:spcPct val="100000"/>
              </a:lnSpc>
              <a:buNone/>
            </a:pPr>
            <a:r>
              <a:rPr lang="fr-FR" sz="1000"/>
              <a:t>Les comptes rendus garantissent une transparence totale des actions menées, permettant ainsi aux salariés de rester informés.</a:t>
            </a:r>
          </a:p>
          <a:p>
            <a:pPr marL="0" indent="0">
              <a:lnSpc>
                <a:spcPct val="100000"/>
              </a:lnSpc>
              <a:spcBef>
                <a:spcPts val="2500"/>
              </a:spcBef>
              <a:buNone/>
            </a:pPr>
            <a:r>
              <a:rPr lang="fr-FR" sz="1000" b="1"/>
              <a:t>Suivi des activités</a:t>
            </a:r>
          </a:p>
          <a:p>
            <a:pPr marL="0" lvl="1" indent="0">
              <a:lnSpc>
                <a:spcPct val="100000"/>
              </a:lnSpc>
              <a:buNone/>
            </a:pPr>
            <a:r>
              <a:rPr lang="fr-FR" sz="1000"/>
              <a:t>Ces documents aident également à suivre l'évolution des activités et à évaluer leur impact au sein de l'organisation.</a:t>
            </a:r>
          </a:p>
        </p:txBody>
      </p:sp>
      <p:pic>
        <p:nvPicPr>
          <p:cNvPr id="5" name="Espace réservé du contenu 4" descr="Bureau avec des éléments de productivité">
            <a:extLst>
              <a:ext uri="{FF2B5EF4-FFF2-40B4-BE49-F238E27FC236}">
                <a16:creationId xmlns:a16="http://schemas.microsoft.com/office/drawing/2014/main" id="{83EEF1D0-5828-4F9F-93C6-29F8B140F3DD}"/>
              </a:ext>
            </a:extLst>
          </p:cNvPr>
          <p:cNvPicPr>
            <a:picLocks noGrp="1" noChangeAspect="1"/>
          </p:cNvPicPr>
          <p:nvPr>
            <p:ph sz="half" idx="1"/>
          </p:nvPr>
        </p:nvPicPr>
        <p:blipFill>
          <a:blip r:embed="rId3"/>
          <a:srcRect l="6437" r="-2" b="-2"/>
          <a:stretch/>
        </p:blipFill>
        <p:spPr>
          <a:xfrm>
            <a:off x="4136609" y="970929"/>
            <a:ext cx="7534183" cy="5375076"/>
          </a:xfrm>
          <a:prstGeom prst="rect">
            <a:avLst/>
          </a:prstGeom>
        </p:spPr>
      </p:pic>
    </p:spTree>
    <p:extLst>
      <p:ext uri="{BB962C8B-B14F-4D97-AF65-F5344CB8AC3E}">
        <p14:creationId xmlns:p14="http://schemas.microsoft.com/office/powerpoint/2010/main" val="2774875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419F0DB4-9691-E614-9979-C8D7493C80A2}"/>
              </a:ext>
            </a:extLst>
          </p:cNvPr>
          <p:cNvSpPr>
            <a:spLocks noGrp="1"/>
          </p:cNvSpPr>
          <p:nvPr>
            <p:ph type="title"/>
          </p:nvPr>
        </p:nvSpPr>
        <p:spPr>
          <a:xfrm>
            <a:off x="521208" y="1325880"/>
            <a:ext cx="11155680" cy="1408176"/>
          </a:xfrm>
        </p:spPr>
        <p:txBody>
          <a:bodyPr anchor="b">
            <a:normAutofit/>
          </a:bodyPr>
          <a:lstStyle/>
          <a:p>
            <a:r>
              <a:rPr lang="fr-FR" sz="6800"/>
              <a:t>Conclusion</a:t>
            </a:r>
          </a:p>
        </p:txBody>
      </p:sp>
      <p:graphicFrame>
        <p:nvGraphicFramePr>
          <p:cNvPr id="11" name="Espace réservé du contenu 2">
            <a:extLst>
              <a:ext uri="{FF2B5EF4-FFF2-40B4-BE49-F238E27FC236}">
                <a16:creationId xmlns:a16="http://schemas.microsoft.com/office/drawing/2014/main" id="{7DD9C05B-87C4-3DDB-4DCA-0AEDE6F03B69}"/>
              </a:ext>
            </a:extLst>
          </p:cNvPr>
          <p:cNvGraphicFramePr>
            <a:graphicFrameLocks noGrp="1"/>
          </p:cNvGraphicFramePr>
          <p:nvPr>
            <p:ph idx="1"/>
            <p:extLst>
              <p:ext uri="{D42A27DB-BD31-4B8C-83A1-F6EECF244321}">
                <p14:modId xmlns:p14="http://schemas.microsoft.com/office/powerpoint/2010/main" val="843082896"/>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8561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1423899"/>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2279</Words>
  <Application>Microsoft Office PowerPoint</Application>
  <PresentationFormat>Grand écran</PresentationFormat>
  <Paragraphs>171</Paragraphs>
  <Slides>23</Slides>
  <Notes>23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23</vt:i4>
      </vt:variant>
    </vt:vector>
  </HeadingPairs>
  <TitlesOfParts>
    <vt:vector size="27" baseType="lpstr">
      <vt:lpstr>Aptos</vt:lpstr>
      <vt:lpstr>Arial</vt:lpstr>
      <vt:lpstr>Bierstadt</vt:lpstr>
      <vt:lpstr>GestaltVTI</vt:lpstr>
      <vt:lpstr>Commission Santé, Sécurité Et Conditions De Travail (CSSCT): Rôle Et Importance</vt:lpstr>
      <vt:lpstr>Agenda de la Présentation</vt:lpstr>
      <vt:lpstr>Introduction À La CSSCT</vt:lpstr>
      <vt:lpstr>Définition Et Objectifs</vt:lpstr>
      <vt:lpstr>Cadre Légal Et Réglementaire</vt:lpstr>
      <vt:lpstr>Différences Entre CSSCT Et CHSCT</vt:lpstr>
      <vt:lpstr>Composition Et Fonctionnement De La CSSCT</vt:lpstr>
      <vt:lpstr>Membres Et Désignation</vt:lpstr>
      <vt:lpstr>Réunions Et Prises De Décisions</vt:lpstr>
      <vt:lpstr>Rôle Du Président De La CSSCT</vt:lpstr>
      <vt:lpstr>Missions Et Responsabilités De La CSSCT</vt:lpstr>
      <vt:lpstr>Prévention Des Risques Professionnels</vt:lpstr>
      <vt:lpstr>Amélioration Des Conditions De Travail</vt:lpstr>
      <vt:lpstr>Veille Et Contrôle</vt:lpstr>
      <vt:lpstr>Actions Et Interventions De La CSSCT</vt:lpstr>
      <vt:lpstr>Planification Des Actions De Prévention</vt:lpstr>
      <vt:lpstr>Enquêtes Et Analyses Des Accidents De Travail</vt:lpstr>
      <vt:lpstr>Formations Et Sensibilisations</vt:lpstr>
      <vt:lpstr>Collaboration Et Communication</vt:lpstr>
      <vt:lpstr>Relations Avec Les Autres Instances Représentatives</vt:lpstr>
      <vt:lpstr>Dialogue Avec Les Salariés</vt:lpstr>
      <vt:lpstr>Rapports Et Comptes Rendus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2025-04-27T13:57:15Z</dcterms:created>
  <dcterms:modified xsi:type="dcterms:W3CDTF">2025-04-27T14:04:16Z</dcterms:modified>
</cp:coreProperties>
</file>