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14"/>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360"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diagrams/_rels/data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0F17EA-1D27-40FB-AECC-90A503CFDA54}"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fr-FR"/>
        </a:p>
      </dgm:t>
    </dgm:pt>
    <dgm:pt modelId="{E40F76A7-550C-4673-AE49-706CE20AD00D}">
      <dgm:prSet/>
      <dgm:spPr/>
      <dgm:t>
        <a:bodyPr/>
        <a:lstStyle/>
        <a:p>
          <a:pPr>
            <a:lnSpc>
              <a:spcPct val="100000"/>
            </a:lnSpc>
            <a:defRPr b="1"/>
          </a:pPr>
          <a:r>
            <a:rPr lang="fr-FR"/>
            <a:t>Manuels scolaires</a:t>
          </a:r>
        </a:p>
      </dgm:t>
    </dgm:pt>
    <dgm:pt modelId="{A33D32BB-A213-458B-85C2-A9D82E7553BD}" type="parTrans" cxnId="{76D32C94-B536-4D67-B4BC-A012E85F7A7F}">
      <dgm:prSet/>
      <dgm:spPr/>
      <dgm:t>
        <a:bodyPr/>
        <a:lstStyle/>
        <a:p>
          <a:endParaRPr lang="fr-FR"/>
        </a:p>
      </dgm:t>
    </dgm:pt>
    <dgm:pt modelId="{E5690FA9-90F3-4330-AA13-F2F871905657}" type="sibTrans" cxnId="{76D32C94-B536-4D67-B4BC-A012E85F7A7F}">
      <dgm:prSet/>
      <dgm:spPr/>
      <dgm:t>
        <a:bodyPr/>
        <a:lstStyle/>
        <a:p>
          <a:pPr>
            <a:lnSpc>
              <a:spcPct val="100000"/>
            </a:lnSpc>
            <a:defRPr b="1"/>
          </a:pPr>
          <a:endParaRPr lang="fr-FR"/>
        </a:p>
      </dgm:t>
    </dgm:pt>
    <dgm:pt modelId="{54E11917-C632-4679-BDBE-F0879FE03CB8}">
      <dgm:prSet/>
      <dgm:spPr/>
      <dgm:t>
        <a:bodyPr/>
        <a:lstStyle/>
        <a:p>
          <a:pPr>
            <a:lnSpc>
              <a:spcPct val="100000"/>
            </a:lnSpc>
          </a:pPr>
          <a:r>
            <a:rPr lang="fr-FR"/>
            <a:t>Les manuels scolaires sont essentiels pour structurer l'apprentissage et fournir des contenus clairs et organisés sur divers sujets.</a:t>
          </a:r>
        </a:p>
      </dgm:t>
    </dgm:pt>
    <dgm:pt modelId="{AE0CC610-C0DD-4B20-9A25-220ABB7D0D1D}" type="parTrans" cxnId="{58D1DF1C-C201-4052-BB70-BE8E701FED14}">
      <dgm:prSet/>
      <dgm:spPr/>
      <dgm:t>
        <a:bodyPr/>
        <a:lstStyle/>
        <a:p>
          <a:endParaRPr lang="fr-FR"/>
        </a:p>
      </dgm:t>
    </dgm:pt>
    <dgm:pt modelId="{E33B9319-B172-4C33-B743-5E1F8E2BFC6A}" type="sibTrans" cxnId="{58D1DF1C-C201-4052-BB70-BE8E701FED14}">
      <dgm:prSet/>
      <dgm:spPr/>
      <dgm:t>
        <a:bodyPr/>
        <a:lstStyle/>
        <a:p>
          <a:endParaRPr lang="fr-FR"/>
        </a:p>
      </dgm:t>
    </dgm:pt>
    <dgm:pt modelId="{4D38D570-CD6D-4EB9-B7C7-716A08773E4F}">
      <dgm:prSet/>
      <dgm:spPr/>
      <dgm:t>
        <a:bodyPr/>
        <a:lstStyle/>
        <a:p>
          <a:pPr>
            <a:lnSpc>
              <a:spcPct val="100000"/>
            </a:lnSpc>
            <a:defRPr b="1"/>
          </a:pPr>
          <a:r>
            <a:rPr lang="fr-FR"/>
            <a:t>Vidéos éducatives</a:t>
          </a:r>
        </a:p>
      </dgm:t>
    </dgm:pt>
    <dgm:pt modelId="{760DD35F-6321-4E83-813A-CA46C58A38EC}" type="parTrans" cxnId="{B075E4C6-719C-4E48-A8ED-1559DE106572}">
      <dgm:prSet/>
      <dgm:spPr/>
      <dgm:t>
        <a:bodyPr/>
        <a:lstStyle/>
        <a:p>
          <a:endParaRPr lang="fr-FR"/>
        </a:p>
      </dgm:t>
    </dgm:pt>
    <dgm:pt modelId="{BB4BBCD6-5DA1-4C3B-B36F-CC9C182865C8}" type="sibTrans" cxnId="{B075E4C6-719C-4E48-A8ED-1559DE106572}">
      <dgm:prSet/>
      <dgm:spPr/>
      <dgm:t>
        <a:bodyPr/>
        <a:lstStyle/>
        <a:p>
          <a:pPr>
            <a:lnSpc>
              <a:spcPct val="100000"/>
            </a:lnSpc>
            <a:defRPr b="1"/>
          </a:pPr>
          <a:endParaRPr lang="fr-FR"/>
        </a:p>
      </dgm:t>
    </dgm:pt>
    <dgm:pt modelId="{AFA9EF55-E9CC-45E3-9AB0-E474AF4B84B7}">
      <dgm:prSet/>
      <dgm:spPr/>
      <dgm:t>
        <a:bodyPr/>
        <a:lstStyle/>
        <a:p>
          <a:pPr>
            <a:lnSpc>
              <a:spcPct val="100000"/>
            </a:lnSpc>
          </a:pPr>
          <a:r>
            <a:rPr lang="fr-FR"/>
            <a:t>Les vidéos éducatives complètent l'apprentissage en offrant des démonstrations visuelles qui rendent les concepts plus accessibles et engageants.</a:t>
          </a:r>
        </a:p>
      </dgm:t>
    </dgm:pt>
    <dgm:pt modelId="{BB43452C-BACA-485B-869D-D9E1400DFC3B}" type="parTrans" cxnId="{EB468BE8-A21A-4F85-9576-E09410757CCB}">
      <dgm:prSet/>
      <dgm:spPr/>
      <dgm:t>
        <a:bodyPr/>
        <a:lstStyle/>
        <a:p>
          <a:endParaRPr lang="fr-FR"/>
        </a:p>
      </dgm:t>
    </dgm:pt>
    <dgm:pt modelId="{0FFB6E16-358D-4E18-86BC-3CD3010ACECE}" type="sibTrans" cxnId="{EB468BE8-A21A-4F85-9576-E09410757CCB}">
      <dgm:prSet/>
      <dgm:spPr/>
      <dgm:t>
        <a:bodyPr/>
        <a:lstStyle/>
        <a:p>
          <a:endParaRPr lang="fr-FR"/>
        </a:p>
      </dgm:t>
    </dgm:pt>
    <dgm:pt modelId="{BAD7939A-9C76-45B0-A783-6C2C579ADA75}">
      <dgm:prSet/>
      <dgm:spPr/>
      <dgm:t>
        <a:bodyPr/>
        <a:lstStyle/>
        <a:p>
          <a:pPr>
            <a:lnSpc>
              <a:spcPct val="100000"/>
            </a:lnSpc>
            <a:defRPr b="1"/>
          </a:pPr>
          <a:r>
            <a:rPr lang="fr-FR"/>
            <a:t>Articles de recherche</a:t>
          </a:r>
        </a:p>
      </dgm:t>
    </dgm:pt>
    <dgm:pt modelId="{7DC77386-38FD-4987-BDEB-B716A40DFD40}" type="parTrans" cxnId="{35375213-4AE2-41FD-B786-0A676D6145C4}">
      <dgm:prSet/>
      <dgm:spPr/>
      <dgm:t>
        <a:bodyPr/>
        <a:lstStyle/>
        <a:p>
          <a:endParaRPr lang="fr-FR"/>
        </a:p>
      </dgm:t>
    </dgm:pt>
    <dgm:pt modelId="{55DED548-3804-4D97-B654-942E3B05A777}" type="sibTrans" cxnId="{35375213-4AE2-41FD-B786-0A676D6145C4}">
      <dgm:prSet/>
      <dgm:spPr/>
      <dgm:t>
        <a:bodyPr/>
        <a:lstStyle/>
        <a:p>
          <a:endParaRPr lang="fr-FR"/>
        </a:p>
      </dgm:t>
    </dgm:pt>
    <dgm:pt modelId="{C1348DE6-F8FF-41EB-9438-A571873DF56A}">
      <dgm:prSet/>
      <dgm:spPr/>
      <dgm:t>
        <a:bodyPr/>
        <a:lstStyle/>
        <a:p>
          <a:pPr>
            <a:lnSpc>
              <a:spcPct val="100000"/>
            </a:lnSpc>
          </a:pPr>
          <a:r>
            <a:rPr lang="fr-FR"/>
            <a:t>Les articles de recherche permettent aux apprenants d'explorer des sujets en profondeur et de se familiariser avec les dernières découvertes dans leur domaine d'intérêt.</a:t>
          </a:r>
        </a:p>
      </dgm:t>
    </dgm:pt>
    <dgm:pt modelId="{80A99F6C-3AF9-4AD3-9D72-810B85482BD5}" type="parTrans" cxnId="{D29765E5-2343-497C-95ED-7A4769186320}">
      <dgm:prSet/>
      <dgm:spPr/>
      <dgm:t>
        <a:bodyPr/>
        <a:lstStyle/>
        <a:p>
          <a:endParaRPr lang="fr-FR"/>
        </a:p>
      </dgm:t>
    </dgm:pt>
    <dgm:pt modelId="{3DC487EB-77FC-4B47-8AF7-FF01BC49B87D}" type="sibTrans" cxnId="{D29765E5-2343-497C-95ED-7A4769186320}">
      <dgm:prSet/>
      <dgm:spPr/>
      <dgm:t>
        <a:bodyPr/>
        <a:lstStyle/>
        <a:p>
          <a:endParaRPr lang="fr-FR"/>
        </a:p>
      </dgm:t>
    </dgm:pt>
    <dgm:pt modelId="{23D703BD-9B04-4F19-96F7-F261F40D76D7}" type="pres">
      <dgm:prSet presAssocID="{510F17EA-1D27-40FB-AECC-90A503CFDA54}" presName="Root" presStyleCnt="0">
        <dgm:presLayoutVars>
          <dgm:dir/>
          <dgm:resizeHandles val="exact"/>
        </dgm:presLayoutVars>
      </dgm:prSet>
      <dgm:spPr/>
    </dgm:pt>
    <dgm:pt modelId="{050E630B-72BE-455F-94AE-32E977495DB9}" type="pres">
      <dgm:prSet presAssocID="{E40F76A7-550C-4673-AE49-706CE20AD00D}" presName="Composite" presStyleCnt="0"/>
      <dgm:spPr/>
    </dgm:pt>
    <dgm:pt modelId="{638F5E7B-BB8A-4FA6-848D-AB68149361A8}" type="pres">
      <dgm:prSet presAssocID="{E40F76A7-550C-4673-AE49-706CE20AD00D}"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3248" r="6" b="6"/>
          <a:stretch/>
        </a:blipFill>
      </dgm:spPr>
      <dgm:extLst>
        <a:ext uri="{E40237B7-FDA0-4F09-8148-C483321AD2D9}">
          <dgm14:cNvPr xmlns:dgm14="http://schemas.microsoft.com/office/drawing/2010/diagram" id="0" name="" descr="Trois livres soigneusement empilés"/>
        </a:ext>
      </dgm:extLst>
    </dgm:pt>
    <dgm:pt modelId="{5EA708A3-32A5-4B8C-A9BE-2DB1E01470D3}" type="pres">
      <dgm:prSet presAssocID="{E40F76A7-550C-4673-AE49-706CE20AD00D}" presName="Subtitle" presStyleLbl="revTx" presStyleIdx="0" presStyleCnt="6">
        <dgm:presLayoutVars>
          <dgm:chMax val="0"/>
          <dgm:bulletEnabled/>
        </dgm:presLayoutVars>
      </dgm:prSet>
      <dgm:spPr/>
    </dgm:pt>
    <dgm:pt modelId="{6A0009D8-215A-43C4-B3BF-3EE9766A62C0}" type="pres">
      <dgm:prSet presAssocID="{E40F76A7-550C-4673-AE49-706CE20AD00D}" presName="Description" presStyleLbl="revTx" presStyleIdx="1" presStyleCnt="6">
        <dgm:presLayoutVars>
          <dgm:bulletEnabled/>
        </dgm:presLayoutVars>
      </dgm:prSet>
      <dgm:spPr/>
    </dgm:pt>
    <dgm:pt modelId="{BF3BC7CA-337C-4CC9-859C-5FC686390EFB}" type="pres">
      <dgm:prSet presAssocID="{E5690FA9-90F3-4330-AA13-F2F871905657}" presName="sibTrans" presStyleLbl="sibTrans2D1" presStyleIdx="0" presStyleCnt="0"/>
      <dgm:spPr/>
    </dgm:pt>
    <dgm:pt modelId="{5E8BAE15-5E9B-4119-A0F7-CCA6CD1C66A7}" type="pres">
      <dgm:prSet presAssocID="{4D38D570-CD6D-4EB9-B7C7-716A08773E4F}" presName="Composite" presStyleCnt="0"/>
      <dgm:spPr/>
    </dgm:pt>
    <dgm:pt modelId="{216AC196-05CE-47D8-A9DC-791D40659E40}" type="pres">
      <dgm:prSet presAssocID="{4D38D570-CD6D-4EB9-B7C7-716A08773E4F}"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r="33254" b="6"/>
          <a:stretch/>
        </a:blipFill>
      </dgm:spPr>
      <dgm:extLst>
        <a:ext uri="{E40237B7-FDA0-4F09-8148-C483321AD2D9}">
          <dgm14:cNvPr xmlns:dgm14="http://schemas.microsoft.com/office/drawing/2010/diagram" id="0" name="" descr="Enseignant homme e-learning ou bureau à domicile homme d’affaires présentation sans fil de la maison"/>
        </a:ext>
      </dgm:extLst>
    </dgm:pt>
    <dgm:pt modelId="{CF82D04A-7B67-453A-A613-36D9348EDB22}" type="pres">
      <dgm:prSet presAssocID="{4D38D570-CD6D-4EB9-B7C7-716A08773E4F}" presName="Subtitle" presStyleLbl="revTx" presStyleIdx="2" presStyleCnt="6">
        <dgm:presLayoutVars>
          <dgm:chMax val="0"/>
          <dgm:bulletEnabled/>
        </dgm:presLayoutVars>
      </dgm:prSet>
      <dgm:spPr/>
    </dgm:pt>
    <dgm:pt modelId="{03DF695A-C48D-4677-BAE6-F78892F89DEE}" type="pres">
      <dgm:prSet presAssocID="{4D38D570-CD6D-4EB9-B7C7-716A08773E4F}" presName="Description" presStyleLbl="revTx" presStyleIdx="3" presStyleCnt="6">
        <dgm:presLayoutVars>
          <dgm:bulletEnabled/>
        </dgm:presLayoutVars>
      </dgm:prSet>
      <dgm:spPr/>
    </dgm:pt>
    <dgm:pt modelId="{9B31CB01-8D88-4D9E-A5C0-EB7F192D1D8D}" type="pres">
      <dgm:prSet presAssocID="{BB4BBCD6-5DA1-4C3B-B36F-CC9C182865C8}" presName="sibTrans" presStyleLbl="sibTrans2D1" presStyleIdx="0" presStyleCnt="0"/>
      <dgm:spPr/>
    </dgm:pt>
    <dgm:pt modelId="{4C544989-4263-4CBB-9A07-429CED6A17B8}" type="pres">
      <dgm:prSet presAssocID="{BAD7939A-9C76-45B0-A783-6C2C579ADA75}" presName="Composite" presStyleCnt="0"/>
      <dgm:spPr/>
    </dgm:pt>
    <dgm:pt modelId="{55CC08A6-2542-4517-B25F-1D00507C8C40}" type="pres">
      <dgm:prSet presAssocID="{BAD7939A-9C76-45B0-A783-6C2C579ADA75}"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6051" r="7203" b="6"/>
          <a:stretch/>
        </a:blipFill>
      </dgm:spPr>
      <dgm:extLst>
        <a:ext uri="{E40237B7-FDA0-4F09-8148-C483321AD2D9}">
          <dgm14:cNvPr xmlns:dgm14="http://schemas.microsoft.com/office/drawing/2010/diagram" id="0" name="" descr="Piles de papier"/>
        </a:ext>
      </dgm:extLst>
    </dgm:pt>
    <dgm:pt modelId="{0A28B050-E101-4786-B19E-1572BC1AABA5}" type="pres">
      <dgm:prSet presAssocID="{BAD7939A-9C76-45B0-A783-6C2C579ADA75}" presName="Subtitle" presStyleLbl="revTx" presStyleIdx="4" presStyleCnt="6">
        <dgm:presLayoutVars>
          <dgm:chMax val="0"/>
          <dgm:bulletEnabled/>
        </dgm:presLayoutVars>
      </dgm:prSet>
      <dgm:spPr/>
    </dgm:pt>
    <dgm:pt modelId="{A39DBCD4-DB31-4DE8-84C0-DE67BA6EC09A}" type="pres">
      <dgm:prSet presAssocID="{BAD7939A-9C76-45B0-A783-6C2C579ADA75}" presName="Description" presStyleLbl="revTx" presStyleIdx="5" presStyleCnt="6">
        <dgm:presLayoutVars>
          <dgm:bulletEnabled/>
        </dgm:presLayoutVars>
      </dgm:prSet>
      <dgm:spPr/>
    </dgm:pt>
  </dgm:ptLst>
  <dgm:cxnLst>
    <dgm:cxn modelId="{F8116F04-4BE0-4601-AD34-2333DAEFC7E7}" type="presOf" srcId="{4D38D570-CD6D-4EB9-B7C7-716A08773E4F}" destId="{CF82D04A-7B67-453A-A613-36D9348EDB22}" srcOrd="0" destOrd="0" presId="urn:microsoft.com/office/officeart/2024/3/layout/verticalVisualTextBlock1"/>
    <dgm:cxn modelId="{35375213-4AE2-41FD-B786-0A676D6145C4}" srcId="{510F17EA-1D27-40FB-AECC-90A503CFDA54}" destId="{BAD7939A-9C76-45B0-A783-6C2C579ADA75}" srcOrd="2" destOrd="0" parTransId="{7DC77386-38FD-4987-BDEB-B716A40DFD40}" sibTransId="{55DED548-3804-4D97-B654-942E3B05A777}"/>
    <dgm:cxn modelId="{58D1DF1C-C201-4052-BB70-BE8E701FED14}" srcId="{E40F76A7-550C-4673-AE49-706CE20AD00D}" destId="{54E11917-C632-4679-BDBE-F0879FE03CB8}" srcOrd="0" destOrd="0" parTransId="{AE0CC610-C0DD-4B20-9A25-220ABB7D0D1D}" sibTransId="{E33B9319-B172-4C33-B743-5E1F8E2BFC6A}"/>
    <dgm:cxn modelId="{6D30DE68-4F2D-4B63-AF87-C6AFFFEE858A}" type="presOf" srcId="{E40F76A7-550C-4673-AE49-706CE20AD00D}" destId="{5EA708A3-32A5-4B8C-A9BE-2DB1E01470D3}" srcOrd="0" destOrd="0" presId="urn:microsoft.com/office/officeart/2024/3/layout/verticalVisualTextBlock1"/>
    <dgm:cxn modelId="{1F68697B-776F-494B-8E14-D407E93D9BF0}" type="presOf" srcId="{AFA9EF55-E9CC-45E3-9AB0-E474AF4B84B7}" destId="{03DF695A-C48D-4677-BAE6-F78892F89DEE}" srcOrd="0" destOrd="0" presId="urn:microsoft.com/office/officeart/2024/3/layout/verticalVisualTextBlock1"/>
    <dgm:cxn modelId="{76D32C94-B536-4D67-B4BC-A012E85F7A7F}" srcId="{510F17EA-1D27-40FB-AECC-90A503CFDA54}" destId="{E40F76A7-550C-4673-AE49-706CE20AD00D}" srcOrd="0" destOrd="0" parTransId="{A33D32BB-A213-458B-85C2-A9D82E7553BD}" sibTransId="{E5690FA9-90F3-4330-AA13-F2F871905657}"/>
    <dgm:cxn modelId="{D8DA0FC6-EC35-46C1-BE64-7B5591092F65}" type="presOf" srcId="{BAD7939A-9C76-45B0-A783-6C2C579ADA75}" destId="{0A28B050-E101-4786-B19E-1572BC1AABA5}" srcOrd="0" destOrd="0" presId="urn:microsoft.com/office/officeart/2024/3/layout/verticalVisualTextBlock1"/>
    <dgm:cxn modelId="{B075E4C6-719C-4E48-A8ED-1559DE106572}" srcId="{510F17EA-1D27-40FB-AECC-90A503CFDA54}" destId="{4D38D570-CD6D-4EB9-B7C7-716A08773E4F}" srcOrd="1" destOrd="0" parTransId="{760DD35F-6321-4E83-813A-CA46C58A38EC}" sibTransId="{BB4BBCD6-5DA1-4C3B-B36F-CC9C182865C8}"/>
    <dgm:cxn modelId="{6DF522E2-2D68-487B-BC86-AD8E2F23E6D6}" type="presOf" srcId="{510F17EA-1D27-40FB-AECC-90A503CFDA54}" destId="{23D703BD-9B04-4F19-96F7-F261F40D76D7}" srcOrd="0" destOrd="0" presId="urn:microsoft.com/office/officeart/2024/3/layout/verticalVisualTextBlock1"/>
    <dgm:cxn modelId="{D29765E5-2343-497C-95ED-7A4769186320}" srcId="{BAD7939A-9C76-45B0-A783-6C2C579ADA75}" destId="{C1348DE6-F8FF-41EB-9438-A571873DF56A}" srcOrd="0" destOrd="0" parTransId="{80A99F6C-3AF9-4AD3-9D72-810B85482BD5}" sibTransId="{3DC487EB-77FC-4B47-8AF7-FF01BC49B87D}"/>
    <dgm:cxn modelId="{F1265FE6-4D7D-4568-98D4-3C169F501648}" type="presOf" srcId="{E5690FA9-90F3-4330-AA13-F2F871905657}" destId="{BF3BC7CA-337C-4CC9-859C-5FC686390EFB}" srcOrd="0" destOrd="0" presId="urn:microsoft.com/office/officeart/2024/3/layout/verticalVisualTextBlock1"/>
    <dgm:cxn modelId="{EB468BE8-A21A-4F85-9576-E09410757CCB}" srcId="{4D38D570-CD6D-4EB9-B7C7-716A08773E4F}" destId="{AFA9EF55-E9CC-45E3-9AB0-E474AF4B84B7}" srcOrd="0" destOrd="0" parTransId="{BB43452C-BACA-485B-869D-D9E1400DFC3B}" sibTransId="{0FFB6E16-358D-4E18-86BC-3CD3010ACECE}"/>
    <dgm:cxn modelId="{C2ACC7E9-261D-4DD9-B918-9B17F87A8A8E}" type="presOf" srcId="{BB4BBCD6-5DA1-4C3B-B36F-CC9C182865C8}" destId="{9B31CB01-8D88-4D9E-A5C0-EB7F192D1D8D}" srcOrd="0" destOrd="0" presId="urn:microsoft.com/office/officeart/2024/3/layout/verticalVisualTextBlock1"/>
    <dgm:cxn modelId="{536E31EB-73FF-4841-8323-DD5B5F0D615C}" type="presOf" srcId="{C1348DE6-F8FF-41EB-9438-A571873DF56A}" destId="{A39DBCD4-DB31-4DE8-84C0-DE67BA6EC09A}" srcOrd="0" destOrd="0" presId="urn:microsoft.com/office/officeart/2024/3/layout/verticalVisualTextBlock1"/>
    <dgm:cxn modelId="{5B6440FE-DD29-48E6-976E-51DEB9D7C768}" type="presOf" srcId="{54E11917-C632-4679-BDBE-F0879FE03CB8}" destId="{6A0009D8-215A-43C4-B3BF-3EE9766A62C0}" srcOrd="0" destOrd="0" presId="urn:microsoft.com/office/officeart/2024/3/layout/verticalVisualTextBlock1"/>
    <dgm:cxn modelId="{BCB6D782-14BC-4C5B-93EE-1B87F709BE0D}" type="presParOf" srcId="{23D703BD-9B04-4F19-96F7-F261F40D76D7}" destId="{050E630B-72BE-455F-94AE-32E977495DB9}" srcOrd="0" destOrd="0" presId="urn:microsoft.com/office/officeart/2024/3/layout/verticalVisualTextBlock1"/>
    <dgm:cxn modelId="{6C8FF595-DDAD-44A5-A693-F0EC55AD2F55}" type="presParOf" srcId="{050E630B-72BE-455F-94AE-32E977495DB9}" destId="{638F5E7B-BB8A-4FA6-848D-AB68149361A8}" srcOrd="0" destOrd="0" presId="urn:microsoft.com/office/officeart/2024/3/layout/verticalVisualTextBlock1"/>
    <dgm:cxn modelId="{1F591DE3-6383-4B38-8347-7D13A85547EF}" type="presParOf" srcId="{050E630B-72BE-455F-94AE-32E977495DB9}" destId="{5EA708A3-32A5-4B8C-A9BE-2DB1E01470D3}" srcOrd="1" destOrd="0" presId="urn:microsoft.com/office/officeart/2024/3/layout/verticalVisualTextBlock1"/>
    <dgm:cxn modelId="{7A9F3948-66E4-4024-9EF5-E2517263D10D}" type="presParOf" srcId="{050E630B-72BE-455F-94AE-32E977495DB9}" destId="{6A0009D8-215A-43C4-B3BF-3EE9766A62C0}" srcOrd="2" destOrd="0" presId="urn:microsoft.com/office/officeart/2024/3/layout/verticalVisualTextBlock1"/>
    <dgm:cxn modelId="{68AB886B-27DA-4231-B2A3-D36691D87377}" type="presParOf" srcId="{23D703BD-9B04-4F19-96F7-F261F40D76D7}" destId="{BF3BC7CA-337C-4CC9-859C-5FC686390EFB}" srcOrd="1" destOrd="0" presId="urn:microsoft.com/office/officeart/2024/3/layout/verticalVisualTextBlock1"/>
    <dgm:cxn modelId="{67A2EF3C-98EB-4A02-A7D1-68EFBF70A5C8}" type="presParOf" srcId="{23D703BD-9B04-4F19-96F7-F261F40D76D7}" destId="{5E8BAE15-5E9B-4119-A0F7-CCA6CD1C66A7}" srcOrd="2" destOrd="0" presId="urn:microsoft.com/office/officeart/2024/3/layout/verticalVisualTextBlock1"/>
    <dgm:cxn modelId="{6C25833C-CB0C-410D-AFBB-D7FB8E84E18D}" type="presParOf" srcId="{5E8BAE15-5E9B-4119-A0F7-CCA6CD1C66A7}" destId="{216AC196-05CE-47D8-A9DC-791D40659E40}" srcOrd="0" destOrd="0" presId="urn:microsoft.com/office/officeart/2024/3/layout/verticalVisualTextBlock1"/>
    <dgm:cxn modelId="{FD880B56-A37C-4BF8-8AA5-CCFF55453DFC}" type="presParOf" srcId="{5E8BAE15-5E9B-4119-A0F7-CCA6CD1C66A7}" destId="{CF82D04A-7B67-453A-A613-36D9348EDB22}" srcOrd="1" destOrd="0" presId="urn:microsoft.com/office/officeart/2024/3/layout/verticalVisualTextBlock1"/>
    <dgm:cxn modelId="{2122005A-CFF1-491D-8569-AD39731DA0D3}" type="presParOf" srcId="{5E8BAE15-5E9B-4119-A0F7-CCA6CD1C66A7}" destId="{03DF695A-C48D-4677-BAE6-F78892F89DEE}" srcOrd="2" destOrd="0" presId="urn:microsoft.com/office/officeart/2024/3/layout/verticalVisualTextBlock1"/>
    <dgm:cxn modelId="{0F737F3A-2259-407C-BDAD-D269EE46B29B}" type="presParOf" srcId="{23D703BD-9B04-4F19-96F7-F261F40D76D7}" destId="{9B31CB01-8D88-4D9E-A5C0-EB7F192D1D8D}" srcOrd="3" destOrd="0" presId="urn:microsoft.com/office/officeart/2024/3/layout/verticalVisualTextBlock1"/>
    <dgm:cxn modelId="{3BC056DC-B901-49EB-8E99-290B12304A49}" type="presParOf" srcId="{23D703BD-9B04-4F19-96F7-F261F40D76D7}" destId="{4C544989-4263-4CBB-9A07-429CED6A17B8}" srcOrd="4" destOrd="0" presId="urn:microsoft.com/office/officeart/2024/3/layout/verticalVisualTextBlock1"/>
    <dgm:cxn modelId="{9E22A2D5-0D29-4D07-A194-28102610EA44}" type="presParOf" srcId="{4C544989-4263-4CBB-9A07-429CED6A17B8}" destId="{55CC08A6-2542-4517-B25F-1D00507C8C40}" srcOrd="0" destOrd="0" presId="urn:microsoft.com/office/officeart/2024/3/layout/verticalVisualTextBlock1"/>
    <dgm:cxn modelId="{928E2D1C-7176-4558-A69E-A9BB26A06EC7}" type="presParOf" srcId="{4C544989-4263-4CBB-9A07-429CED6A17B8}" destId="{0A28B050-E101-4786-B19E-1572BC1AABA5}" srcOrd="1" destOrd="0" presId="urn:microsoft.com/office/officeart/2024/3/layout/verticalVisualTextBlock1"/>
    <dgm:cxn modelId="{F6ED422D-92BB-4A8B-94C6-59E540137966}" type="presParOf" srcId="{4C544989-4263-4CBB-9A07-429CED6A17B8}" destId="{A39DBCD4-DB31-4DE8-84C0-DE67BA6EC09A}"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4D8CC8-79EA-4DFD-840C-7A70FCF78911}"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fr-FR"/>
        </a:p>
      </dgm:t>
    </dgm:pt>
    <dgm:pt modelId="{5B1C6906-91C8-4908-807A-96E2AF940F2E}">
      <dgm:prSet/>
      <dgm:spPr/>
      <dgm:t>
        <a:bodyPr/>
        <a:lstStyle/>
        <a:p>
          <a:pPr>
            <a:lnSpc>
              <a:spcPct val="100000"/>
            </a:lnSpc>
            <a:defRPr b="1"/>
          </a:pPr>
          <a:r>
            <a:rPr lang="fr-FR"/>
            <a:t>Importance de l'accompagnement</a:t>
          </a:r>
        </a:p>
      </dgm:t>
    </dgm:pt>
    <dgm:pt modelId="{3FFE357A-3188-4B55-AC3F-3D80C72D236E}" type="parTrans" cxnId="{7C91342E-E3B8-4769-9959-C63FEEBF02B6}">
      <dgm:prSet/>
      <dgm:spPr/>
      <dgm:t>
        <a:bodyPr/>
        <a:lstStyle/>
        <a:p>
          <a:endParaRPr lang="fr-FR"/>
        </a:p>
      </dgm:t>
    </dgm:pt>
    <dgm:pt modelId="{05D3FE22-FAF3-4D93-BA3A-E6B7FFA9F201}" type="sibTrans" cxnId="{7C91342E-E3B8-4769-9959-C63FEEBF02B6}">
      <dgm:prSet/>
      <dgm:spPr/>
      <dgm:t>
        <a:bodyPr/>
        <a:lstStyle/>
        <a:p>
          <a:pPr>
            <a:lnSpc>
              <a:spcPct val="100000"/>
            </a:lnSpc>
            <a:defRPr b="1"/>
          </a:pPr>
          <a:endParaRPr lang="fr-FR"/>
        </a:p>
      </dgm:t>
    </dgm:pt>
    <dgm:pt modelId="{CEC6B47B-E185-4B2B-A4AA-EFF691E03555}">
      <dgm:prSet/>
      <dgm:spPr/>
      <dgm:t>
        <a:bodyPr/>
        <a:lstStyle/>
        <a:p>
          <a:pPr>
            <a:lnSpc>
              <a:spcPct val="100000"/>
            </a:lnSpc>
          </a:pPr>
          <a:r>
            <a:rPr lang="fr-FR"/>
            <a:t>L'accompagnement des apprenants est crucial pour leur réussite scolaire et professionnelle, favorisant un apprentissage effectif.</a:t>
          </a:r>
        </a:p>
      </dgm:t>
    </dgm:pt>
    <dgm:pt modelId="{3661A14A-C2AD-41C7-AC39-F5AEAE77847D}" type="parTrans" cxnId="{FF67859B-E1E1-4E5E-801C-4368F8579418}">
      <dgm:prSet/>
      <dgm:spPr/>
      <dgm:t>
        <a:bodyPr/>
        <a:lstStyle/>
        <a:p>
          <a:endParaRPr lang="fr-FR"/>
        </a:p>
      </dgm:t>
    </dgm:pt>
    <dgm:pt modelId="{1CC48A19-EF92-46B0-9397-9ACD7107C6C4}" type="sibTrans" cxnId="{FF67859B-E1E1-4E5E-801C-4368F8579418}">
      <dgm:prSet/>
      <dgm:spPr/>
      <dgm:t>
        <a:bodyPr/>
        <a:lstStyle/>
        <a:p>
          <a:endParaRPr lang="fr-FR"/>
        </a:p>
      </dgm:t>
    </dgm:pt>
    <dgm:pt modelId="{6C7A2532-1E0A-4B11-A05F-2985266D603C}">
      <dgm:prSet/>
      <dgm:spPr/>
      <dgm:t>
        <a:bodyPr/>
        <a:lstStyle/>
        <a:p>
          <a:pPr>
            <a:lnSpc>
              <a:spcPct val="100000"/>
            </a:lnSpc>
            <a:defRPr b="1"/>
          </a:pPr>
          <a:r>
            <a:rPr lang="fr-FR"/>
            <a:t>Méthodes variées</a:t>
          </a:r>
        </a:p>
      </dgm:t>
    </dgm:pt>
    <dgm:pt modelId="{62745EEA-3679-40D6-92CA-4433D021F679}" type="parTrans" cxnId="{B438033A-B306-487B-9372-63ECA311FA60}">
      <dgm:prSet/>
      <dgm:spPr/>
      <dgm:t>
        <a:bodyPr/>
        <a:lstStyle/>
        <a:p>
          <a:endParaRPr lang="fr-FR"/>
        </a:p>
      </dgm:t>
    </dgm:pt>
    <dgm:pt modelId="{BCF3807B-B3C1-473F-95A3-C65269F9979E}" type="sibTrans" cxnId="{B438033A-B306-487B-9372-63ECA311FA60}">
      <dgm:prSet/>
      <dgm:spPr/>
      <dgm:t>
        <a:bodyPr/>
        <a:lstStyle/>
        <a:p>
          <a:pPr>
            <a:lnSpc>
              <a:spcPct val="100000"/>
            </a:lnSpc>
            <a:defRPr b="1"/>
          </a:pPr>
          <a:endParaRPr lang="fr-FR"/>
        </a:p>
      </dgm:t>
    </dgm:pt>
    <dgm:pt modelId="{30B4B8DF-256A-42E1-9417-158868D8CA03}">
      <dgm:prSet/>
      <dgm:spPr/>
      <dgm:t>
        <a:bodyPr/>
        <a:lstStyle/>
        <a:p>
          <a:pPr>
            <a:lnSpc>
              <a:spcPct val="100000"/>
            </a:lnSpc>
          </a:pPr>
          <a:r>
            <a:rPr lang="fr-FR"/>
            <a:t>L'utilisation de différentes méthodes d'enseignement permet d'adapter le soutien aux besoins spécifiques des apprenants.</a:t>
          </a:r>
        </a:p>
      </dgm:t>
    </dgm:pt>
    <dgm:pt modelId="{6AF8EBF2-641B-419D-AC1F-5823BBDDA886}" type="parTrans" cxnId="{49782F94-61ED-44DF-B681-E05FA86E59DF}">
      <dgm:prSet/>
      <dgm:spPr/>
      <dgm:t>
        <a:bodyPr/>
        <a:lstStyle/>
        <a:p>
          <a:endParaRPr lang="fr-FR"/>
        </a:p>
      </dgm:t>
    </dgm:pt>
    <dgm:pt modelId="{3F9A1A04-B5AE-43DD-8B60-32CD0E6EF2BC}" type="sibTrans" cxnId="{49782F94-61ED-44DF-B681-E05FA86E59DF}">
      <dgm:prSet/>
      <dgm:spPr/>
      <dgm:t>
        <a:bodyPr/>
        <a:lstStyle/>
        <a:p>
          <a:endParaRPr lang="fr-FR"/>
        </a:p>
      </dgm:t>
    </dgm:pt>
    <dgm:pt modelId="{E17714FE-3915-4F74-BD7E-D0B1A283F9C6}">
      <dgm:prSet/>
      <dgm:spPr/>
      <dgm:t>
        <a:bodyPr/>
        <a:lstStyle/>
        <a:p>
          <a:pPr>
            <a:lnSpc>
              <a:spcPct val="100000"/>
            </a:lnSpc>
            <a:defRPr b="1"/>
          </a:pPr>
          <a:r>
            <a:rPr lang="fr-FR"/>
            <a:t>Engagement et motivation</a:t>
          </a:r>
        </a:p>
      </dgm:t>
    </dgm:pt>
    <dgm:pt modelId="{49B23C8B-0ED4-402F-A5B7-39A2D045386E}" type="parTrans" cxnId="{1CA2947C-3C77-4EE0-A731-9A84FD7363B1}">
      <dgm:prSet/>
      <dgm:spPr/>
      <dgm:t>
        <a:bodyPr/>
        <a:lstStyle/>
        <a:p>
          <a:endParaRPr lang="fr-FR"/>
        </a:p>
      </dgm:t>
    </dgm:pt>
    <dgm:pt modelId="{6F76619E-5191-47ED-8C0D-ECDB8F4F2725}" type="sibTrans" cxnId="{1CA2947C-3C77-4EE0-A731-9A84FD7363B1}">
      <dgm:prSet/>
      <dgm:spPr/>
      <dgm:t>
        <a:bodyPr/>
        <a:lstStyle/>
        <a:p>
          <a:endParaRPr lang="fr-FR"/>
        </a:p>
      </dgm:t>
    </dgm:pt>
    <dgm:pt modelId="{40ADEDE2-DFC5-4A21-BEA4-0530895EFE22}">
      <dgm:prSet/>
      <dgm:spPr/>
      <dgm:t>
        <a:bodyPr/>
        <a:lstStyle/>
        <a:p>
          <a:pPr>
            <a:lnSpc>
              <a:spcPct val="100000"/>
            </a:lnSpc>
          </a:pPr>
          <a:r>
            <a:rPr lang="fr-FR"/>
            <a:t>Un soutien bien structuré peut renforcer l'engagement et la motivation des apprenants, menant à un meilleur développement des compétences.</a:t>
          </a:r>
        </a:p>
      </dgm:t>
    </dgm:pt>
    <dgm:pt modelId="{D56CBA86-623E-45F2-A051-D6A09EB126FA}" type="parTrans" cxnId="{A4358BD4-B722-4FA9-B6CB-5163A8A9B03C}">
      <dgm:prSet/>
      <dgm:spPr/>
      <dgm:t>
        <a:bodyPr/>
        <a:lstStyle/>
        <a:p>
          <a:endParaRPr lang="fr-FR"/>
        </a:p>
      </dgm:t>
    </dgm:pt>
    <dgm:pt modelId="{279A30CE-1285-445D-8D42-C9D3622B7683}" type="sibTrans" cxnId="{A4358BD4-B722-4FA9-B6CB-5163A8A9B03C}">
      <dgm:prSet/>
      <dgm:spPr/>
      <dgm:t>
        <a:bodyPr/>
        <a:lstStyle/>
        <a:p>
          <a:endParaRPr lang="fr-FR"/>
        </a:p>
      </dgm:t>
    </dgm:pt>
    <dgm:pt modelId="{4F2BF9C6-7684-4969-AA4A-6B686A68AA50}" type="pres">
      <dgm:prSet presAssocID="{934D8CC8-79EA-4DFD-840C-7A70FCF78911}" presName="Root" presStyleCnt="0">
        <dgm:presLayoutVars>
          <dgm:dir/>
          <dgm:resizeHandles val="exact"/>
        </dgm:presLayoutVars>
      </dgm:prSet>
      <dgm:spPr/>
    </dgm:pt>
    <dgm:pt modelId="{83797C09-A917-48E7-BC5A-692511B0AD63}" type="pres">
      <dgm:prSet presAssocID="{5B1C6906-91C8-4908-807A-96E2AF940F2E}" presName="Composite" presStyleCnt="0"/>
      <dgm:spPr/>
    </dgm:pt>
    <dgm:pt modelId="{DCFC6EEF-D7F4-497B-A8AE-180BC4E9B7F4}" type="pres">
      <dgm:prSet presAssocID="{5B1C6906-91C8-4908-807A-96E2AF940F2E}"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5065" r="28189" b="6"/>
          <a:stretch/>
        </a:blipFill>
      </dgm:spPr>
      <dgm:extLst>
        <a:ext uri="{E40237B7-FDA0-4F09-8148-C483321AD2D9}">
          <dgm14:cNvPr xmlns:dgm14="http://schemas.microsoft.com/office/drawing/2010/diagram" id="0" name="" descr="Un enseignant du secondaire rend visite à un élève en classe"/>
        </a:ext>
      </dgm:extLst>
    </dgm:pt>
    <dgm:pt modelId="{79DA0BAC-90F1-402E-9C3D-4B61AA86F8CC}" type="pres">
      <dgm:prSet presAssocID="{5B1C6906-91C8-4908-807A-96E2AF940F2E}" presName="Subtitle" presStyleLbl="revTx" presStyleIdx="0" presStyleCnt="6">
        <dgm:presLayoutVars>
          <dgm:chMax val="0"/>
          <dgm:bulletEnabled/>
        </dgm:presLayoutVars>
      </dgm:prSet>
      <dgm:spPr/>
    </dgm:pt>
    <dgm:pt modelId="{3A6A5808-0313-4308-9849-B9A44AC1C0A9}" type="pres">
      <dgm:prSet presAssocID="{5B1C6906-91C8-4908-807A-96E2AF940F2E}" presName="Description" presStyleLbl="revTx" presStyleIdx="1" presStyleCnt="6">
        <dgm:presLayoutVars>
          <dgm:bulletEnabled/>
        </dgm:presLayoutVars>
      </dgm:prSet>
      <dgm:spPr/>
    </dgm:pt>
    <dgm:pt modelId="{4AA0B38D-55C1-4E13-B235-390EF947AD31}" type="pres">
      <dgm:prSet presAssocID="{05D3FE22-FAF3-4D93-BA3A-E6B7FFA9F201}" presName="sibTrans" presStyleLbl="sibTrans2D1" presStyleIdx="0" presStyleCnt="0"/>
      <dgm:spPr/>
    </dgm:pt>
    <dgm:pt modelId="{043BE63C-EEF3-43D2-BCEF-7556CE7875A7}" type="pres">
      <dgm:prSet presAssocID="{6C7A2532-1E0A-4B11-A05F-2985266D603C}" presName="Composite" presStyleCnt="0"/>
      <dgm:spPr/>
    </dgm:pt>
    <dgm:pt modelId="{CC6B9C6C-B794-4507-AB26-0BCDFCA49AD3}" type="pres">
      <dgm:prSet presAssocID="{6C7A2532-1E0A-4B11-A05F-2985266D603C}"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9870" r="23627" b="-5"/>
          <a:stretch/>
        </a:blipFill>
      </dgm:spPr>
      <dgm:extLst>
        <a:ext uri="{E40237B7-FDA0-4F09-8148-C483321AD2D9}">
          <dgm14:cNvPr xmlns:dgm14="http://schemas.microsoft.com/office/drawing/2010/diagram" id="0" name="" descr="Livres sur un fauteuil"/>
        </a:ext>
      </dgm:extLst>
    </dgm:pt>
    <dgm:pt modelId="{5B1CBAF8-60B8-4202-872D-1549B752CBE6}" type="pres">
      <dgm:prSet presAssocID="{6C7A2532-1E0A-4B11-A05F-2985266D603C}" presName="Subtitle" presStyleLbl="revTx" presStyleIdx="2" presStyleCnt="6">
        <dgm:presLayoutVars>
          <dgm:chMax val="0"/>
          <dgm:bulletEnabled/>
        </dgm:presLayoutVars>
      </dgm:prSet>
      <dgm:spPr/>
    </dgm:pt>
    <dgm:pt modelId="{07CA6B89-803A-41D5-B98F-65FF14F4DCE2}" type="pres">
      <dgm:prSet presAssocID="{6C7A2532-1E0A-4B11-A05F-2985266D603C}" presName="Description" presStyleLbl="revTx" presStyleIdx="3" presStyleCnt="6">
        <dgm:presLayoutVars>
          <dgm:bulletEnabled/>
        </dgm:presLayoutVars>
      </dgm:prSet>
      <dgm:spPr/>
    </dgm:pt>
    <dgm:pt modelId="{BFE36BC1-EB46-45D4-A41A-5E0FD90BD5E7}" type="pres">
      <dgm:prSet presAssocID="{BCF3807B-B3C1-473F-95A3-C65269F9979E}" presName="sibTrans" presStyleLbl="sibTrans2D1" presStyleIdx="0" presStyleCnt="0"/>
      <dgm:spPr/>
    </dgm:pt>
    <dgm:pt modelId="{09140EBE-1F6D-4EBD-8AE3-BAF421BD8DE2}" type="pres">
      <dgm:prSet presAssocID="{E17714FE-3915-4F74-BD7E-D0B1A283F9C6}" presName="Composite" presStyleCnt="0"/>
      <dgm:spPr/>
    </dgm:pt>
    <dgm:pt modelId="{A9B270D4-7791-4C4B-B202-17EE4E33D771}" type="pres">
      <dgm:prSet presAssocID="{E17714FE-3915-4F74-BD7E-D0B1A283F9C6}"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31436" r="7067" b="5"/>
          <a:stretch/>
        </a:blipFill>
      </dgm:spPr>
      <dgm:extLst>
        <a:ext uri="{E40237B7-FDA0-4F09-8148-C483321AD2D9}">
          <dgm14:cNvPr xmlns:dgm14="http://schemas.microsoft.com/office/drawing/2010/diagram" id="0" name="" descr="Une jeune musulmane intelligente montre à sa classe son devoir de circuit imprimé. Tout le monde est concentré sur elle pendant qu’elle fait sa présentation."/>
        </a:ext>
      </dgm:extLst>
    </dgm:pt>
    <dgm:pt modelId="{8E6563CD-F168-46CA-93E0-57F18A28BFE3}" type="pres">
      <dgm:prSet presAssocID="{E17714FE-3915-4F74-BD7E-D0B1A283F9C6}" presName="Subtitle" presStyleLbl="revTx" presStyleIdx="4" presStyleCnt="6">
        <dgm:presLayoutVars>
          <dgm:chMax val="0"/>
          <dgm:bulletEnabled/>
        </dgm:presLayoutVars>
      </dgm:prSet>
      <dgm:spPr/>
    </dgm:pt>
    <dgm:pt modelId="{57A149AF-F837-4368-B999-C7F635283329}" type="pres">
      <dgm:prSet presAssocID="{E17714FE-3915-4F74-BD7E-D0B1A283F9C6}" presName="Description" presStyleLbl="revTx" presStyleIdx="5" presStyleCnt="6">
        <dgm:presLayoutVars>
          <dgm:bulletEnabled/>
        </dgm:presLayoutVars>
      </dgm:prSet>
      <dgm:spPr/>
    </dgm:pt>
  </dgm:ptLst>
  <dgm:cxnLst>
    <dgm:cxn modelId="{EF2D0602-D2A3-4B0D-A6D2-B73F687C1FFC}" type="presOf" srcId="{BCF3807B-B3C1-473F-95A3-C65269F9979E}" destId="{BFE36BC1-EB46-45D4-A41A-5E0FD90BD5E7}" srcOrd="0" destOrd="0" presId="urn:microsoft.com/office/officeart/2024/3/layout/verticalVisualTextBlock1"/>
    <dgm:cxn modelId="{489E1714-F508-49A0-9AF4-6921EE5F3978}" type="presOf" srcId="{30B4B8DF-256A-42E1-9417-158868D8CA03}" destId="{07CA6B89-803A-41D5-B98F-65FF14F4DCE2}" srcOrd="0" destOrd="0" presId="urn:microsoft.com/office/officeart/2024/3/layout/verticalVisualTextBlock1"/>
    <dgm:cxn modelId="{7C91342E-E3B8-4769-9959-C63FEEBF02B6}" srcId="{934D8CC8-79EA-4DFD-840C-7A70FCF78911}" destId="{5B1C6906-91C8-4908-807A-96E2AF940F2E}" srcOrd="0" destOrd="0" parTransId="{3FFE357A-3188-4B55-AC3F-3D80C72D236E}" sibTransId="{05D3FE22-FAF3-4D93-BA3A-E6B7FFA9F201}"/>
    <dgm:cxn modelId="{B438033A-B306-487B-9372-63ECA311FA60}" srcId="{934D8CC8-79EA-4DFD-840C-7A70FCF78911}" destId="{6C7A2532-1E0A-4B11-A05F-2985266D603C}" srcOrd="1" destOrd="0" parTransId="{62745EEA-3679-40D6-92CA-4433D021F679}" sibTransId="{BCF3807B-B3C1-473F-95A3-C65269F9979E}"/>
    <dgm:cxn modelId="{45D2803B-9EDF-4C25-83A7-0E2CFA59F4CA}" type="presOf" srcId="{E17714FE-3915-4F74-BD7E-D0B1A283F9C6}" destId="{8E6563CD-F168-46CA-93E0-57F18A28BFE3}" srcOrd="0" destOrd="0" presId="urn:microsoft.com/office/officeart/2024/3/layout/verticalVisualTextBlock1"/>
    <dgm:cxn modelId="{19ADB33C-E4C4-46F1-806D-771E302FD71E}" type="presOf" srcId="{CEC6B47B-E185-4B2B-A4AA-EFF691E03555}" destId="{3A6A5808-0313-4308-9849-B9A44AC1C0A9}" srcOrd="0" destOrd="0" presId="urn:microsoft.com/office/officeart/2024/3/layout/verticalVisualTextBlock1"/>
    <dgm:cxn modelId="{2B87F160-81C9-44D2-BA6F-C22D1F20E243}" type="presOf" srcId="{5B1C6906-91C8-4908-807A-96E2AF940F2E}" destId="{79DA0BAC-90F1-402E-9C3D-4B61AA86F8CC}" srcOrd="0" destOrd="0" presId="urn:microsoft.com/office/officeart/2024/3/layout/verticalVisualTextBlock1"/>
    <dgm:cxn modelId="{47B70165-AF5B-42E7-9315-83041974DD67}" type="presOf" srcId="{40ADEDE2-DFC5-4A21-BEA4-0530895EFE22}" destId="{57A149AF-F837-4368-B999-C7F635283329}" srcOrd="0" destOrd="0" presId="urn:microsoft.com/office/officeart/2024/3/layout/verticalVisualTextBlock1"/>
    <dgm:cxn modelId="{1CA2947C-3C77-4EE0-A731-9A84FD7363B1}" srcId="{934D8CC8-79EA-4DFD-840C-7A70FCF78911}" destId="{E17714FE-3915-4F74-BD7E-D0B1A283F9C6}" srcOrd="2" destOrd="0" parTransId="{49B23C8B-0ED4-402F-A5B7-39A2D045386E}" sibTransId="{6F76619E-5191-47ED-8C0D-ECDB8F4F2725}"/>
    <dgm:cxn modelId="{49782F94-61ED-44DF-B681-E05FA86E59DF}" srcId="{6C7A2532-1E0A-4B11-A05F-2985266D603C}" destId="{30B4B8DF-256A-42E1-9417-158868D8CA03}" srcOrd="0" destOrd="0" parTransId="{6AF8EBF2-641B-419D-AC1F-5823BBDDA886}" sibTransId="{3F9A1A04-B5AE-43DD-8B60-32CD0E6EF2BC}"/>
    <dgm:cxn modelId="{FF67859B-E1E1-4E5E-801C-4368F8579418}" srcId="{5B1C6906-91C8-4908-807A-96E2AF940F2E}" destId="{CEC6B47B-E185-4B2B-A4AA-EFF691E03555}" srcOrd="0" destOrd="0" parTransId="{3661A14A-C2AD-41C7-AC39-F5AEAE77847D}" sibTransId="{1CC48A19-EF92-46B0-9397-9ACD7107C6C4}"/>
    <dgm:cxn modelId="{B192A7B0-4B25-491A-AD25-39D24CD0DA87}" type="presOf" srcId="{6C7A2532-1E0A-4B11-A05F-2985266D603C}" destId="{5B1CBAF8-60B8-4202-872D-1549B752CBE6}" srcOrd="0" destOrd="0" presId="urn:microsoft.com/office/officeart/2024/3/layout/verticalVisualTextBlock1"/>
    <dgm:cxn modelId="{7EAF45B5-6FE1-4125-B18C-AB5FA2D1BD8D}" type="presOf" srcId="{05D3FE22-FAF3-4D93-BA3A-E6B7FFA9F201}" destId="{4AA0B38D-55C1-4E13-B235-390EF947AD31}" srcOrd="0" destOrd="0" presId="urn:microsoft.com/office/officeart/2024/3/layout/verticalVisualTextBlock1"/>
    <dgm:cxn modelId="{A4358BD4-B722-4FA9-B6CB-5163A8A9B03C}" srcId="{E17714FE-3915-4F74-BD7E-D0B1A283F9C6}" destId="{40ADEDE2-DFC5-4A21-BEA4-0530895EFE22}" srcOrd="0" destOrd="0" parTransId="{D56CBA86-623E-45F2-A051-D6A09EB126FA}" sibTransId="{279A30CE-1285-445D-8D42-C9D3622B7683}"/>
    <dgm:cxn modelId="{3351B0D7-9D7E-4A98-A61F-5A45290E869C}" type="presOf" srcId="{934D8CC8-79EA-4DFD-840C-7A70FCF78911}" destId="{4F2BF9C6-7684-4969-AA4A-6B686A68AA50}" srcOrd="0" destOrd="0" presId="urn:microsoft.com/office/officeart/2024/3/layout/verticalVisualTextBlock1"/>
    <dgm:cxn modelId="{28236FFF-1FB6-4BD7-BD8F-EAEBFFA7857E}" type="presParOf" srcId="{4F2BF9C6-7684-4969-AA4A-6B686A68AA50}" destId="{83797C09-A917-48E7-BC5A-692511B0AD63}" srcOrd="0" destOrd="0" presId="urn:microsoft.com/office/officeart/2024/3/layout/verticalVisualTextBlock1"/>
    <dgm:cxn modelId="{7363DADE-2E82-4949-BBE5-C2806333D13A}" type="presParOf" srcId="{83797C09-A917-48E7-BC5A-692511B0AD63}" destId="{DCFC6EEF-D7F4-497B-A8AE-180BC4E9B7F4}" srcOrd="0" destOrd="0" presId="urn:microsoft.com/office/officeart/2024/3/layout/verticalVisualTextBlock1"/>
    <dgm:cxn modelId="{75821678-B8C7-4616-8611-98D0D3A3E962}" type="presParOf" srcId="{83797C09-A917-48E7-BC5A-692511B0AD63}" destId="{79DA0BAC-90F1-402E-9C3D-4B61AA86F8CC}" srcOrd="1" destOrd="0" presId="urn:microsoft.com/office/officeart/2024/3/layout/verticalVisualTextBlock1"/>
    <dgm:cxn modelId="{5030299E-056C-417D-8B70-12BBA5EA7BBF}" type="presParOf" srcId="{83797C09-A917-48E7-BC5A-692511B0AD63}" destId="{3A6A5808-0313-4308-9849-B9A44AC1C0A9}" srcOrd="2" destOrd="0" presId="urn:microsoft.com/office/officeart/2024/3/layout/verticalVisualTextBlock1"/>
    <dgm:cxn modelId="{BD0F22DB-6690-43F5-A512-052C5829219A}" type="presParOf" srcId="{4F2BF9C6-7684-4969-AA4A-6B686A68AA50}" destId="{4AA0B38D-55C1-4E13-B235-390EF947AD31}" srcOrd="1" destOrd="0" presId="urn:microsoft.com/office/officeart/2024/3/layout/verticalVisualTextBlock1"/>
    <dgm:cxn modelId="{BF42707E-0689-40B7-8B30-C37359AB23A4}" type="presParOf" srcId="{4F2BF9C6-7684-4969-AA4A-6B686A68AA50}" destId="{043BE63C-EEF3-43D2-BCEF-7556CE7875A7}" srcOrd="2" destOrd="0" presId="urn:microsoft.com/office/officeart/2024/3/layout/verticalVisualTextBlock1"/>
    <dgm:cxn modelId="{35D2133A-ACDF-433F-BFB0-A1882E910A15}" type="presParOf" srcId="{043BE63C-EEF3-43D2-BCEF-7556CE7875A7}" destId="{CC6B9C6C-B794-4507-AB26-0BCDFCA49AD3}" srcOrd="0" destOrd="0" presId="urn:microsoft.com/office/officeart/2024/3/layout/verticalVisualTextBlock1"/>
    <dgm:cxn modelId="{770FCC30-2239-45A7-A001-B8606B80CEB9}" type="presParOf" srcId="{043BE63C-EEF3-43D2-BCEF-7556CE7875A7}" destId="{5B1CBAF8-60B8-4202-872D-1549B752CBE6}" srcOrd="1" destOrd="0" presId="urn:microsoft.com/office/officeart/2024/3/layout/verticalVisualTextBlock1"/>
    <dgm:cxn modelId="{39A40AFE-2028-4284-9BF5-260D8F7A01CD}" type="presParOf" srcId="{043BE63C-EEF3-43D2-BCEF-7556CE7875A7}" destId="{07CA6B89-803A-41D5-B98F-65FF14F4DCE2}" srcOrd="2" destOrd="0" presId="urn:microsoft.com/office/officeart/2024/3/layout/verticalVisualTextBlock1"/>
    <dgm:cxn modelId="{7BBE3B83-9743-4738-A47A-479FE7E26189}" type="presParOf" srcId="{4F2BF9C6-7684-4969-AA4A-6B686A68AA50}" destId="{BFE36BC1-EB46-45D4-A41A-5E0FD90BD5E7}" srcOrd="3" destOrd="0" presId="urn:microsoft.com/office/officeart/2024/3/layout/verticalVisualTextBlock1"/>
    <dgm:cxn modelId="{373DE087-AB42-490B-A9CA-9DD7BF6D1F28}" type="presParOf" srcId="{4F2BF9C6-7684-4969-AA4A-6B686A68AA50}" destId="{09140EBE-1F6D-4EBD-8AE3-BAF421BD8DE2}" srcOrd="4" destOrd="0" presId="urn:microsoft.com/office/officeart/2024/3/layout/verticalVisualTextBlock1"/>
    <dgm:cxn modelId="{11BDF627-9479-49B4-84BB-799B5B4A7124}" type="presParOf" srcId="{09140EBE-1F6D-4EBD-8AE3-BAF421BD8DE2}" destId="{A9B270D4-7791-4C4B-B202-17EE4E33D771}" srcOrd="0" destOrd="0" presId="urn:microsoft.com/office/officeart/2024/3/layout/verticalVisualTextBlock1"/>
    <dgm:cxn modelId="{03520ABF-E582-4FB6-928F-EB705C9477FF}" type="presParOf" srcId="{09140EBE-1F6D-4EBD-8AE3-BAF421BD8DE2}" destId="{8E6563CD-F168-46CA-93E0-57F18A28BFE3}" srcOrd="1" destOrd="0" presId="urn:microsoft.com/office/officeart/2024/3/layout/verticalVisualTextBlock1"/>
    <dgm:cxn modelId="{C7BF64E6-9857-4967-8209-9BF4A49BCC19}" type="presParOf" srcId="{09140EBE-1F6D-4EBD-8AE3-BAF421BD8DE2}" destId="{57A149AF-F837-4368-B999-C7F635283329}"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F5E7B-BB8A-4FA6-848D-AB68149361A8}">
      <dsp:nvSpPr>
        <dsp:cNvPr id="0" name=""/>
        <dsp:cNvSpPr/>
      </dsp:nvSpPr>
      <dsp:spPr>
        <a:xfrm>
          <a:off x="0" y="0"/>
          <a:ext cx="1610980" cy="16109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3248" r="6" b="6"/>
          <a:stretch/>
        </a:blipFill>
        <a:ln>
          <a:noFill/>
        </a:ln>
        <a:effectLst/>
      </dsp:spPr>
      <dsp:style>
        <a:lnRef idx="0">
          <a:scrgbClr r="0" g="0" b="0"/>
        </a:lnRef>
        <a:fillRef idx="3">
          <a:scrgbClr r="0" g="0" b="0"/>
        </a:fillRef>
        <a:effectRef idx="2">
          <a:scrgbClr r="0" g="0" b="0"/>
        </a:effectRef>
        <a:fontRef idx="minor">
          <a:schemeClr val="lt1"/>
        </a:fontRef>
      </dsp:style>
    </dsp:sp>
    <dsp:sp modelId="{5EA708A3-32A5-4B8C-A9BE-2DB1E01470D3}">
      <dsp:nvSpPr>
        <dsp:cNvPr id="0" name=""/>
        <dsp:cNvSpPr/>
      </dsp:nvSpPr>
      <dsp:spPr>
        <a:xfrm>
          <a:off x="1790980" y="0"/>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Manuels scolaires</a:t>
          </a:r>
        </a:p>
      </dsp:txBody>
      <dsp:txXfrm>
        <a:off x="1790980" y="0"/>
        <a:ext cx="5800878" cy="363528"/>
      </dsp:txXfrm>
    </dsp:sp>
    <dsp:sp modelId="{6A0009D8-215A-43C4-B3BF-3EE9766A62C0}">
      <dsp:nvSpPr>
        <dsp:cNvPr id="0" name=""/>
        <dsp:cNvSpPr/>
      </dsp:nvSpPr>
      <dsp:spPr>
        <a:xfrm>
          <a:off x="1790980" y="363528"/>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manuels scolaires sont essentiels pour structurer l'apprentissage et fournir des contenus clairs et organisés sur divers sujets.</a:t>
          </a:r>
        </a:p>
      </dsp:txBody>
      <dsp:txXfrm>
        <a:off x="1790980" y="363528"/>
        <a:ext cx="5800878" cy="1247452"/>
      </dsp:txXfrm>
    </dsp:sp>
    <dsp:sp modelId="{216AC196-05CE-47D8-A9DC-791D40659E40}">
      <dsp:nvSpPr>
        <dsp:cNvPr id="0" name=""/>
        <dsp:cNvSpPr/>
      </dsp:nvSpPr>
      <dsp:spPr>
        <a:xfrm>
          <a:off x="0" y="1739859"/>
          <a:ext cx="1610980" cy="161098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r="33254" b="6"/>
          <a:stretch/>
        </a:blipFill>
        <a:ln>
          <a:noFill/>
        </a:ln>
        <a:effectLst/>
      </dsp:spPr>
      <dsp:style>
        <a:lnRef idx="0">
          <a:scrgbClr r="0" g="0" b="0"/>
        </a:lnRef>
        <a:fillRef idx="3">
          <a:scrgbClr r="0" g="0" b="0"/>
        </a:fillRef>
        <a:effectRef idx="2">
          <a:scrgbClr r="0" g="0" b="0"/>
        </a:effectRef>
        <a:fontRef idx="minor">
          <a:schemeClr val="lt1"/>
        </a:fontRef>
      </dsp:style>
    </dsp:sp>
    <dsp:sp modelId="{CF82D04A-7B67-453A-A613-36D9348EDB22}">
      <dsp:nvSpPr>
        <dsp:cNvPr id="0" name=""/>
        <dsp:cNvSpPr/>
      </dsp:nvSpPr>
      <dsp:spPr>
        <a:xfrm>
          <a:off x="1790980" y="1739859"/>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Vidéos éducatives</a:t>
          </a:r>
        </a:p>
      </dsp:txBody>
      <dsp:txXfrm>
        <a:off x="1790980" y="1739859"/>
        <a:ext cx="5800878" cy="363528"/>
      </dsp:txXfrm>
    </dsp:sp>
    <dsp:sp modelId="{03DF695A-C48D-4677-BAE6-F78892F89DEE}">
      <dsp:nvSpPr>
        <dsp:cNvPr id="0" name=""/>
        <dsp:cNvSpPr/>
      </dsp:nvSpPr>
      <dsp:spPr>
        <a:xfrm>
          <a:off x="1790980" y="2103387"/>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vidéos éducatives complètent l'apprentissage en offrant des démonstrations visuelles qui rendent les concepts plus accessibles et engageants.</a:t>
          </a:r>
        </a:p>
      </dsp:txBody>
      <dsp:txXfrm>
        <a:off x="1790980" y="2103387"/>
        <a:ext cx="5800878" cy="1247452"/>
      </dsp:txXfrm>
    </dsp:sp>
    <dsp:sp modelId="{55CC08A6-2542-4517-B25F-1D00507C8C40}">
      <dsp:nvSpPr>
        <dsp:cNvPr id="0" name=""/>
        <dsp:cNvSpPr/>
      </dsp:nvSpPr>
      <dsp:spPr>
        <a:xfrm>
          <a:off x="0" y="3479718"/>
          <a:ext cx="1610980" cy="161098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6051" r="7203" b="6"/>
          <a:stretch/>
        </a:blipFill>
        <a:ln>
          <a:noFill/>
        </a:ln>
        <a:effectLst/>
      </dsp:spPr>
      <dsp:style>
        <a:lnRef idx="0">
          <a:scrgbClr r="0" g="0" b="0"/>
        </a:lnRef>
        <a:fillRef idx="3">
          <a:scrgbClr r="0" g="0" b="0"/>
        </a:fillRef>
        <a:effectRef idx="2">
          <a:scrgbClr r="0" g="0" b="0"/>
        </a:effectRef>
        <a:fontRef idx="minor">
          <a:schemeClr val="lt1"/>
        </a:fontRef>
      </dsp:style>
    </dsp:sp>
    <dsp:sp modelId="{0A28B050-E101-4786-B19E-1572BC1AABA5}">
      <dsp:nvSpPr>
        <dsp:cNvPr id="0" name=""/>
        <dsp:cNvSpPr/>
      </dsp:nvSpPr>
      <dsp:spPr>
        <a:xfrm>
          <a:off x="1790980" y="3479718"/>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Articles de recherche</a:t>
          </a:r>
        </a:p>
      </dsp:txBody>
      <dsp:txXfrm>
        <a:off x="1790980" y="3479718"/>
        <a:ext cx="5800878" cy="363528"/>
      </dsp:txXfrm>
    </dsp:sp>
    <dsp:sp modelId="{A39DBCD4-DB31-4DE8-84C0-DE67BA6EC09A}">
      <dsp:nvSpPr>
        <dsp:cNvPr id="0" name=""/>
        <dsp:cNvSpPr/>
      </dsp:nvSpPr>
      <dsp:spPr>
        <a:xfrm>
          <a:off x="1790980" y="3843246"/>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articles de recherche permettent aux apprenants d'explorer des sujets en profondeur et de se familiariser avec les dernières découvertes dans leur domaine d'intérêt.</a:t>
          </a:r>
        </a:p>
      </dsp:txBody>
      <dsp:txXfrm>
        <a:off x="1790980" y="3843246"/>
        <a:ext cx="5800878" cy="12474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C6EEF-D7F4-497B-A8AE-180BC4E9B7F4}">
      <dsp:nvSpPr>
        <dsp:cNvPr id="0" name=""/>
        <dsp:cNvSpPr/>
      </dsp:nvSpPr>
      <dsp:spPr>
        <a:xfrm>
          <a:off x="0" y="0"/>
          <a:ext cx="1610980" cy="16109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5065" r="28189" b="6"/>
          <a:stretch/>
        </a:blipFill>
        <a:ln>
          <a:noFill/>
        </a:ln>
        <a:effectLst/>
      </dsp:spPr>
      <dsp:style>
        <a:lnRef idx="0">
          <a:scrgbClr r="0" g="0" b="0"/>
        </a:lnRef>
        <a:fillRef idx="3">
          <a:scrgbClr r="0" g="0" b="0"/>
        </a:fillRef>
        <a:effectRef idx="2">
          <a:scrgbClr r="0" g="0" b="0"/>
        </a:effectRef>
        <a:fontRef idx="minor">
          <a:schemeClr val="lt1"/>
        </a:fontRef>
      </dsp:style>
    </dsp:sp>
    <dsp:sp modelId="{79DA0BAC-90F1-402E-9C3D-4B61AA86F8CC}">
      <dsp:nvSpPr>
        <dsp:cNvPr id="0" name=""/>
        <dsp:cNvSpPr/>
      </dsp:nvSpPr>
      <dsp:spPr>
        <a:xfrm>
          <a:off x="1790980" y="0"/>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de l'accompagnement</a:t>
          </a:r>
        </a:p>
      </dsp:txBody>
      <dsp:txXfrm>
        <a:off x="1790980" y="0"/>
        <a:ext cx="5800878" cy="363528"/>
      </dsp:txXfrm>
    </dsp:sp>
    <dsp:sp modelId="{3A6A5808-0313-4308-9849-B9A44AC1C0A9}">
      <dsp:nvSpPr>
        <dsp:cNvPr id="0" name=""/>
        <dsp:cNvSpPr/>
      </dsp:nvSpPr>
      <dsp:spPr>
        <a:xfrm>
          <a:off x="1790980" y="363528"/>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L'accompagnement des apprenants est crucial pour leur réussite scolaire et professionnelle, favorisant un apprentissage effectif.</a:t>
          </a:r>
        </a:p>
      </dsp:txBody>
      <dsp:txXfrm>
        <a:off x="1790980" y="363528"/>
        <a:ext cx="5800878" cy="1247452"/>
      </dsp:txXfrm>
    </dsp:sp>
    <dsp:sp modelId="{CC6B9C6C-B794-4507-AB26-0BCDFCA49AD3}">
      <dsp:nvSpPr>
        <dsp:cNvPr id="0" name=""/>
        <dsp:cNvSpPr/>
      </dsp:nvSpPr>
      <dsp:spPr>
        <a:xfrm>
          <a:off x="0" y="1739859"/>
          <a:ext cx="1610980" cy="161098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9870" r="23627" b="-5"/>
          <a:stretch/>
        </a:blipFill>
        <a:ln>
          <a:noFill/>
        </a:ln>
        <a:effectLst/>
      </dsp:spPr>
      <dsp:style>
        <a:lnRef idx="0">
          <a:scrgbClr r="0" g="0" b="0"/>
        </a:lnRef>
        <a:fillRef idx="3">
          <a:scrgbClr r="0" g="0" b="0"/>
        </a:fillRef>
        <a:effectRef idx="2">
          <a:scrgbClr r="0" g="0" b="0"/>
        </a:effectRef>
        <a:fontRef idx="minor">
          <a:schemeClr val="lt1"/>
        </a:fontRef>
      </dsp:style>
    </dsp:sp>
    <dsp:sp modelId="{5B1CBAF8-60B8-4202-872D-1549B752CBE6}">
      <dsp:nvSpPr>
        <dsp:cNvPr id="0" name=""/>
        <dsp:cNvSpPr/>
      </dsp:nvSpPr>
      <dsp:spPr>
        <a:xfrm>
          <a:off x="1790980" y="1739859"/>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Méthodes variées</a:t>
          </a:r>
        </a:p>
      </dsp:txBody>
      <dsp:txXfrm>
        <a:off x="1790980" y="1739859"/>
        <a:ext cx="5800878" cy="363528"/>
      </dsp:txXfrm>
    </dsp:sp>
    <dsp:sp modelId="{07CA6B89-803A-41D5-B98F-65FF14F4DCE2}">
      <dsp:nvSpPr>
        <dsp:cNvPr id="0" name=""/>
        <dsp:cNvSpPr/>
      </dsp:nvSpPr>
      <dsp:spPr>
        <a:xfrm>
          <a:off x="1790980" y="2103387"/>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L'utilisation de différentes méthodes d'enseignement permet d'adapter le soutien aux besoins spécifiques des apprenants.</a:t>
          </a:r>
        </a:p>
      </dsp:txBody>
      <dsp:txXfrm>
        <a:off x="1790980" y="2103387"/>
        <a:ext cx="5800878" cy="1247452"/>
      </dsp:txXfrm>
    </dsp:sp>
    <dsp:sp modelId="{A9B270D4-7791-4C4B-B202-17EE4E33D771}">
      <dsp:nvSpPr>
        <dsp:cNvPr id="0" name=""/>
        <dsp:cNvSpPr/>
      </dsp:nvSpPr>
      <dsp:spPr>
        <a:xfrm>
          <a:off x="0" y="3479718"/>
          <a:ext cx="1610980" cy="161098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31436" r="7067" b="5"/>
          <a:stretch/>
        </a:blipFill>
        <a:ln>
          <a:noFill/>
        </a:ln>
        <a:effectLst/>
      </dsp:spPr>
      <dsp:style>
        <a:lnRef idx="0">
          <a:scrgbClr r="0" g="0" b="0"/>
        </a:lnRef>
        <a:fillRef idx="3">
          <a:scrgbClr r="0" g="0" b="0"/>
        </a:fillRef>
        <a:effectRef idx="2">
          <a:scrgbClr r="0" g="0" b="0"/>
        </a:effectRef>
        <a:fontRef idx="minor">
          <a:schemeClr val="lt1"/>
        </a:fontRef>
      </dsp:style>
    </dsp:sp>
    <dsp:sp modelId="{8E6563CD-F168-46CA-93E0-57F18A28BFE3}">
      <dsp:nvSpPr>
        <dsp:cNvPr id="0" name=""/>
        <dsp:cNvSpPr/>
      </dsp:nvSpPr>
      <dsp:spPr>
        <a:xfrm>
          <a:off x="1790980" y="3479718"/>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Engagement et motivation</a:t>
          </a:r>
        </a:p>
      </dsp:txBody>
      <dsp:txXfrm>
        <a:off x="1790980" y="3479718"/>
        <a:ext cx="5800878" cy="363528"/>
      </dsp:txXfrm>
    </dsp:sp>
    <dsp:sp modelId="{57A149AF-F837-4368-B999-C7F635283329}">
      <dsp:nvSpPr>
        <dsp:cNvPr id="0" name=""/>
        <dsp:cNvSpPr/>
      </dsp:nvSpPr>
      <dsp:spPr>
        <a:xfrm>
          <a:off x="1790980" y="3843246"/>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 soutien bien structuré peut renforcer l'engagement et la motivation des apprenants, menant à un meilleur développement des compétences.</a:t>
          </a:r>
        </a:p>
      </dsp:txBody>
      <dsp:txXfrm>
        <a:off x="1790980" y="3843246"/>
        <a:ext cx="5800878" cy="1247452"/>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E6C74-65C3-4091-A51D-492C230E2DA9}" type="datetimeFigureOut">
              <a:rPr lang="fr-FR" smtClean="0"/>
              <a:t>01/02/2025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EFFECD-324C-40F4-A47D-3D6487F8FC3A}" type="slidenum">
              <a:rPr lang="fr-FR" smtClean="0"/>
              <a:t>‹N°›</a:t>
            </a:fld>
            <a:endParaRPr lang="fr-FR"/>
          </a:p>
        </p:txBody>
      </p:sp>
    </p:spTree>
    <p:extLst>
      <p:ext uri="{BB962C8B-B14F-4D97-AF65-F5344CB8AC3E}">
        <p14:creationId xmlns:p14="http://schemas.microsoft.com/office/powerpoint/2010/main" val="289567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Ce diaporama explore l'importance de l'accompagnement des apprenants en formation, les différentes méthodes utilisées et les outils disponibles pour les formateurs afin d'améliorer l'expérience d'apprentissage.
</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1</a:t>
            </a:fld>
            <a:endParaRPr lang="fr-FR"/>
          </a:p>
        </p:txBody>
      </p:sp>
    </p:spTree>
    <p:extLst>
      <p:ext uri="{BB962C8B-B14F-4D97-AF65-F5344CB8AC3E}">
        <p14:creationId xmlns:p14="http://schemas.microsoft.com/office/powerpoint/2010/main" val="1887158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Nous aborderons d'abord l'importance de l'accompagnement dans le processus d'apprentissage, puis nous passerons aux différentes méthodes d'accompagnement des apprenants, et enfin nous examinerons les outils et ressources qui peuvent être utilisés pour soutenir l'apprentissage.</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2</a:t>
            </a:fld>
            <a:endParaRPr lang="fr-FR"/>
          </a:p>
        </p:txBody>
      </p:sp>
    </p:spTree>
    <p:extLst>
      <p:ext uri="{BB962C8B-B14F-4D97-AF65-F5344CB8AC3E}">
        <p14:creationId xmlns:p14="http://schemas.microsoft.com/office/powerpoint/2010/main" val="1894324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L'accompagnement des apprenants joue un rôle crucial dans leur réussite. Il aide non seulement à améliorer les performances académiques, mais aussi à renforcer la confiance en soi et à motiver les apprenants à s'engager dans leur formation. Comprendre son importance est essentiel pour tout formateur.</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3</a:t>
            </a:fld>
            <a:endParaRPr lang="fr-FR"/>
          </a:p>
        </p:txBody>
      </p:sp>
    </p:spTree>
    <p:extLst>
      <p:ext uri="{BB962C8B-B14F-4D97-AF65-F5344CB8AC3E}">
        <p14:creationId xmlns:p14="http://schemas.microsoft.com/office/powerpoint/2010/main" val="667644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L'accompagnement permet aux apprenants de bénéficier de conseils, d'une écoute attentive et d'un soutien personnalisé. Il crée un environnement d'apprentissage positif et favorise une meilleure compréhension des concepts enseignés. Ce soutien est essentiel pour leur développement personnel et professionnel.</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4</a:t>
            </a:fld>
            <a:endParaRPr lang="fr-FR"/>
          </a:p>
        </p:txBody>
      </p:sp>
    </p:spTree>
    <p:extLst>
      <p:ext uri="{BB962C8B-B14F-4D97-AF65-F5344CB8AC3E}">
        <p14:creationId xmlns:p14="http://schemas.microsoft.com/office/powerpoint/2010/main" val="1212296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apprenants qui reçoivent un bon accompagnement sont généralement plus motivés et engagés. Ils développent des compétences critiques telles que la résolution de problèmes et la pensée critique, et se sentent souvent plus satisfaits de leur expérience d'apprentissage. L'accompagnement contribue à une meilleure rétention des connaissances.</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5</a:t>
            </a:fld>
            <a:endParaRPr lang="fr-FR"/>
          </a:p>
        </p:txBody>
      </p:sp>
    </p:spTree>
    <p:extLst>
      <p:ext uri="{BB962C8B-B14F-4D97-AF65-F5344CB8AC3E}">
        <p14:creationId xmlns:p14="http://schemas.microsoft.com/office/powerpoint/2010/main" val="4119746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existe plusieurs méthodes d'accompagnement, y compris l'accompagnement individuel et en groupe. Chacune a ses avantages et peut être choisie en fonction des besoins spécifiques des apprenants. L'approche adoptée par le formateur peut influencer la dynamique d'apprentissage.</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6</a:t>
            </a:fld>
            <a:endParaRPr lang="fr-FR"/>
          </a:p>
        </p:txBody>
      </p:sp>
    </p:spTree>
    <p:extLst>
      <p:ext uri="{BB962C8B-B14F-4D97-AF65-F5344CB8AC3E}">
        <p14:creationId xmlns:p14="http://schemas.microsoft.com/office/powerpoint/2010/main" val="2403923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L'accompagnement individuel permet aux apprenants de recevoir un soutien spécifique à leurs besoins. Cela peut inclure des séances de tutorat, des conseils en carrière et des discussions sur les difficultés rencontrées. Cette méthode favorise une relation de confiance entre l'apprenant et le formateur.</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7</a:t>
            </a:fld>
            <a:endParaRPr lang="fr-FR"/>
          </a:p>
        </p:txBody>
      </p:sp>
    </p:spTree>
    <p:extLst>
      <p:ext uri="{BB962C8B-B14F-4D97-AF65-F5344CB8AC3E}">
        <p14:creationId xmlns:p14="http://schemas.microsoft.com/office/powerpoint/2010/main" val="1713719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L'accompagnement groupé encourage l'apprentissage collaboratif et le partage d'expériences entre apprenants. Cela peut se faire par le biais de travaux de groupe, de discussions en classe et d'activités de groupe. Cette méthode favorise l'interaction sociale et l'entraide.</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8</a:t>
            </a:fld>
            <a:endParaRPr lang="fr-FR"/>
          </a:p>
        </p:txBody>
      </p:sp>
    </p:spTree>
    <p:extLst>
      <p:ext uri="{BB962C8B-B14F-4D97-AF65-F5344CB8AC3E}">
        <p14:creationId xmlns:p14="http://schemas.microsoft.com/office/powerpoint/2010/main" val="3054137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Pour accompagner efficacement les apprenants, des outils et ressources variés peuvent être utilisés. Cela inclut des plateformes de gestion de l'apprentissage, des ressources pédagogiques en ligne, et des outils de communication qui facilitent le contact entre apprenants et formateurs.</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9</a:t>
            </a:fld>
            <a:endParaRPr lang="fr-FR"/>
          </a:p>
        </p:txBody>
      </p:sp>
    </p:spTree>
    <p:extLst>
      <p:ext uri="{BB962C8B-B14F-4D97-AF65-F5344CB8AC3E}">
        <p14:creationId xmlns:p14="http://schemas.microsoft.com/office/powerpoint/2010/main" val="596009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technologies d'apprentissage, telles que les plateformes de e-learning et les applications éducatives, permettent aux formateurs de suivre les progrès des apprenants et d'offrir un soutien ciblé. Ces outils contribuent à une expérience d'apprentissage plus engageante et interactive.</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10</a:t>
            </a:fld>
            <a:endParaRPr lang="fr-FR"/>
          </a:p>
        </p:txBody>
      </p:sp>
    </p:spTree>
    <p:extLst>
      <p:ext uri="{BB962C8B-B14F-4D97-AF65-F5344CB8AC3E}">
        <p14:creationId xmlns:p14="http://schemas.microsoft.com/office/powerpoint/2010/main" val="3515536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ressources pédagogiques, comme les manuels, les vidéos éducatives et les articles de recherche, enrichissent l'expérience d'apprentissage. Elles fournissent des informations supplémentaires et permettent aux apprenants d'explorer les sujets qui les intéressent en profondeur.</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11</a:t>
            </a:fld>
            <a:endParaRPr lang="fr-FR"/>
          </a:p>
        </p:txBody>
      </p:sp>
    </p:spTree>
    <p:extLst>
      <p:ext uri="{BB962C8B-B14F-4D97-AF65-F5344CB8AC3E}">
        <p14:creationId xmlns:p14="http://schemas.microsoft.com/office/powerpoint/2010/main" val="1738269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En conclusion, l'accompagnement des apprenants en formation est essentiel pour leur réussite. En utilisant diverses méthodes et outils, les formateurs peuvent offrir un soutien précieux qui favorise l'engagement, la motivation et le développement des compétences des apprenants.</a:t>
            </a:r>
          </a:p>
        </p:txBody>
      </p:sp>
      <p:sp>
        <p:nvSpPr>
          <p:cNvPr id="4" name="Espace réservé du numéro de diapositive 3"/>
          <p:cNvSpPr>
            <a:spLocks noGrp="1"/>
          </p:cNvSpPr>
          <p:nvPr>
            <p:ph type="sldNum" sz="quarter" idx="5"/>
          </p:nvPr>
        </p:nvSpPr>
        <p:spPr/>
        <p:txBody>
          <a:bodyPr/>
          <a:lstStyle/>
          <a:p>
            <a:fld id="{61EFFECD-324C-40F4-A47D-3D6487F8FC3A}" type="slidenum">
              <a:rPr lang="fr-FR" smtClean="0"/>
              <a:t>12</a:t>
            </a:fld>
            <a:endParaRPr lang="fr-FR"/>
          </a:p>
        </p:txBody>
      </p:sp>
    </p:spTree>
    <p:extLst>
      <p:ext uri="{BB962C8B-B14F-4D97-AF65-F5344CB8AC3E}">
        <p14:creationId xmlns:p14="http://schemas.microsoft.com/office/powerpoint/2010/main" val="1139361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2/1/2025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28363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2/1/2025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42255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2/1/2025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355809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2/1/2025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367517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2/1/2025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073898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2/1/2025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219373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2/1/2025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4123107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2/1/2025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491242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2/1/2025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50512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2/1/2025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101761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2/1/2025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711118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2/1/2025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39998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29" r:id="rId6"/>
    <p:sldLayoutId id="2147483725" r:id="rId7"/>
    <p:sldLayoutId id="2147483726" r:id="rId8"/>
    <p:sldLayoutId id="2147483727" r:id="rId9"/>
    <p:sldLayoutId id="2147483728" r:id="rId10"/>
    <p:sldLayoutId id="2147483730"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4" name="Image 3" descr="Un groupe de personnes s’est rassemblé, regardant quelque chose hors caméra.">
            <a:extLst>
              <a:ext uri="{FF2B5EF4-FFF2-40B4-BE49-F238E27FC236}">
                <a16:creationId xmlns:a16="http://schemas.microsoft.com/office/drawing/2014/main" id="{6324D388-0915-4272-AF25-19F8E3CEE5E7}"/>
              </a:ext>
            </a:extLst>
          </p:cNvPr>
          <p:cNvPicPr>
            <a:picLocks noChangeAspect="1"/>
          </p:cNvPicPr>
          <p:nvPr/>
        </p:nvPicPr>
        <p:blipFill>
          <a:blip r:embed="rId3"/>
          <a:srcRect t="21863" r="9091" b="1528"/>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0CCA9273-E74E-A306-1F74-BEF9EDA30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462170"/>
          </a:xfrm>
          <a:prstGeom prst="rect">
            <a:avLst/>
          </a:prstGeom>
          <a:gradFill>
            <a:gsLst>
              <a:gs pos="0">
                <a:schemeClr val="bg1">
                  <a:alpha val="0"/>
                </a:schemeClr>
              </a:gs>
              <a:gs pos="48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re 1">
            <a:extLst>
              <a:ext uri="{FF2B5EF4-FFF2-40B4-BE49-F238E27FC236}">
                <a16:creationId xmlns:a16="http://schemas.microsoft.com/office/drawing/2014/main" id="{5F5DC2D0-7E04-2759-0244-708C926A7E1F}"/>
              </a:ext>
            </a:extLst>
          </p:cNvPr>
          <p:cNvSpPr>
            <a:spLocks noGrp="1"/>
          </p:cNvSpPr>
          <p:nvPr>
            <p:ph type="ctrTitle"/>
          </p:nvPr>
        </p:nvSpPr>
        <p:spPr>
          <a:xfrm>
            <a:off x="320039" y="175147"/>
            <a:ext cx="7978385" cy="916234"/>
          </a:xfrm>
        </p:spPr>
        <p:txBody>
          <a:bodyPr anchor="ctr">
            <a:normAutofit/>
          </a:bodyPr>
          <a:lstStyle/>
          <a:p>
            <a:pPr>
              <a:lnSpc>
                <a:spcPct val="90000"/>
              </a:lnSpc>
            </a:pPr>
            <a:r>
              <a:rPr lang="fr-FR" sz="2800"/>
              <a:t>Accompagnement des apprenants en formation</a:t>
            </a:r>
          </a:p>
        </p:txBody>
      </p:sp>
      <p:sp>
        <p:nvSpPr>
          <p:cNvPr id="3" name="Sous-titre 2">
            <a:extLst>
              <a:ext uri="{FF2B5EF4-FFF2-40B4-BE49-F238E27FC236}">
                <a16:creationId xmlns:a16="http://schemas.microsoft.com/office/drawing/2014/main" id="{F59EF74A-07BE-93EE-B5A0-AE41F81A87AF}"/>
              </a:ext>
            </a:extLst>
          </p:cNvPr>
          <p:cNvSpPr>
            <a:spLocks noGrp="1"/>
          </p:cNvSpPr>
          <p:nvPr>
            <p:ph type="subTitle" idx="1"/>
          </p:nvPr>
        </p:nvSpPr>
        <p:spPr>
          <a:xfrm>
            <a:off x="8298426" y="196597"/>
            <a:ext cx="3634494" cy="868139"/>
          </a:xfrm>
        </p:spPr>
        <p:txBody>
          <a:bodyPr anchor="ctr">
            <a:normAutofit/>
          </a:bodyPr>
          <a:lstStyle/>
          <a:p>
            <a:pPr algn="r"/>
            <a:r>
              <a:rPr lang="fr-FR" sz="1800"/>
              <a:t>Importance et méthodes pour soutenir les apprenants</a:t>
            </a:r>
          </a:p>
        </p:txBody>
      </p:sp>
    </p:spTree>
    <p:extLst>
      <p:ext uri="{BB962C8B-B14F-4D97-AF65-F5344CB8AC3E}">
        <p14:creationId xmlns:p14="http://schemas.microsoft.com/office/powerpoint/2010/main" val="35822444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Idée, ampoule, succès, inspiration, papier froissé">
            <a:extLst>
              <a:ext uri="{FF2B5EF4-FFF2-40B4-BE49-F238E27FC236}">
                <a16:creationId xmlns:a16="http://schemas.microsoft.com/office/drawing/2014/main" id="{433B5AAF-63DD-48ED-B33D-C83ECC6F489F}"/>
              </a:ext>
            </a:extLst>
          </p:cNvPr>
          <p:cNvPicPr>
            <a:picLocks noGrp="1" noChangeAspect="1"/>
          </p:cNvPicPr>
          <p:nvPr>
            <p:ph sz="half" idx="1"/>
          </p:nvPr>
        </p:nvPicPr>
        <p:blipFill>
          <a:blip r:embed="rId3"/>
          <a:srcRect l="11759" r="26050"/>
          <a:stretch/>
        </p:blipFill>
        <p:spPr>
          <a:xfrm>
            <a:off x="20" y="10"/>
            <a:ext cx="5686740" cy="6857990"/>
          </a:xfrm>
          <a:prstGeom prst="rect">
            <a:avLst/>
          </a:prstGeom>
        </p:spPr>
      </p:pic>
      <p:sp>
        <p:nvSpPr>
          <p:cNvPr id="2" name="Titre 1">
            <a:extLst>
              <a:ext uri="{FF2B5EF4-FFF2-40B4-BE49-F238E27FC236}">
                <a16:creationId xmlns:a16="http://schemas.microsoft.com/office/drawing/2014/main" id="{C08292C0-45EB-1729-6E89-7D371B367EE2}"/>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Aperçu de la présentation</a:t>
            </a:r>
          </a:p>
        </p:txBody>
      </p:sp>
      <p:sp>
        <p:nvSpPr>
          <p:cNvPr id="4" name="Espace réservé du contenu 3">
            <a:extLst>
              <a:ext uri="{FF2B5EF4-FFF2-40B4-BE49-F238E27FC236}">
                <a16:creationId xmlns:a16="http://schemas.microsoft.com/office/drawing/2014/main" id="{3C6B6ED3-2680-F8F6-C5BC-8F7FF8ADA39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spcBef>
                <a:spcPts val="2500"/>
              </a:spcBef>
              <a:buNone/>
            </a:pPr>
            <a:r>
              <a:rPr lang="fr-FR" sz="1400" b="1"/>
              <a:t>Importance de l'accompagnement</a:t>
            </a:r>
          </a:p>
          <a:p>
            <a:pPr marL="0" lvl="1" indent="0">
              <a:buNone/>
            </a:pPr>
            <a:r>
              <a:rPr lang="fr-FR" sz="1400"/>
              <a:t>L'accompagnement joue un rôle crucial dans le processus d'apprentissage, favorisant la motivation et la compréhension des apprenants.</a:t>
            </a:r>
          </a:p>
          <a:p>
            <a:pPr marL="0" indent="0">
              <a:spcBef>
                <a:spcPts val="2500"/>
              </a:spcBef>
              <a:buNone/>
            </a:pPr>
            <a:r>
              <a:rPr lang="fr-FR" sz="1400" b="1"/>
              <a:t>Méthodes d'accompagnement</a:t>
            </a:r>
          </a:p>
          <a:p>
            <a:pPr marL="0" lvl="1" indent="0">
              <a:buNone/>
            </a:pPr>
            <a:r>
              <a:rPr lang="fr-FR" sz="1400"/>
              <a:t>Nous explorerons différentes méthodes d'accompagnement, incluant le tutorat, le mentorat et l'apprentissage collaboratif.</a:t>
            </a:r>
          </a:p>
          <a:p>
            <a:pPr marL="0" indent="0">
              <a:spcBef>
                <a:spcPts val="2500"/>
              </a:spcBef>
              <a:buNone/>
            </a:pPr>
            <a:r>
              <a:rPr lang="fr-FR" sz="1400" b="1"/>
              <a:t>Outils et ressources</a:t>
            </a:r>
          </a:p>
          <a:p>
            <a:pPr marL="0" lvl="1" indent="0">
              <a:buNone/>
            </a:pPr>
            <a:r>
              <a:rPr lang="fr-FR" sz="1400"/>
              <a:t>Examinons les outils et ressources qui peuvent soutenir l'apprentissage, tels que les plateformes en ligne et les matériels pédagogiques.</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92313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Des enfants dessinent ensemble">
            <a:extLst>
              <a:ext uri="{FF2B5EF4-FFF2-40B4-BE49-F238E27FC236}">
                <a16:creationId xmlns:a16="http://schemas.microsoft.com/office/drawing/2014/main" id="{90076862-9EA0-4B0A-8738-7EB03A8DBA5E}"/>
              </a:ext>
            </a:extLst>
          </p:cNvPr>
          <p:cNvPicPr>
            <a:picLocks noGrp="1" noChangeAspect="1"/>
          </p:cNvPicPr>
          <p:nvPr>
            <p:ph sz="half" idx="1"/>
          </p:nvPr>
        </p:nvPicPr>
        <p:blipFill>
          <a:blip r:embed="rId3"/>
          <a:srcRect l="10436" r="34213" b="-1"/>
          <a:stretch/>
        </p:blipFill>
        <p:spPr>
          <a:xfrm>
            <a:off x="20" y="10"/>
            <a:ext cx="5686740" cy="6857990"/>
          </a:xfrm>
          <a:prstGeom prst="rect">
            <a:avLst/>
          </a:prstGeom>
        </p:spPr>
      </p:pic>
      <p:sp>
        <p:nvSpPr>
          <p:cNvPr id="2" name="Titre 1">
            <a:extLst>
              <a:ext uri="{FF2B5EF4-FFF2-40B4-BE49-F238E27FC236}">
                <a16:creationId xmlns:a16="http://schemas.microsoft.com/office/drawing/2014/main" id="{B4F62C01-276E-BC55-3F8A-B7D91D8C970C}"/>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Importance de l'accompagnement</a:t>
            </a:r>
          </a:p>
        </p:txBody>
      </p:sp>
      <p:sp>
        <p:nvSpPr>
          <p:cNvPr id="4" name="Espace réservé du contenu 3">
            <a:extLst>
              <a:ext uri="{FF2B5EF4-FFF2-40B4-BE49-F238E27FC236}">
                <a16:creationId xmlns:a16="http://schemas.microsoft.com/office/drawing/2014/main" id="{3C06AFCB-66BE-A285-04E8-DDB0E4F62BB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spcBef>
                <a:spcPts val="2500"/>
              </a:spcBef>
              <a:buNone/>
            </a:pPr>
            <a:r>
              <a:rPr lang="fr-FR" sz="1400" b="1"/>
              <a:t>Rôle crucial de l'accompagnement</a:t>
            </a:r>
          </a:p>
          <a:p>
            <a:pPr marL="0" lvl="1" indent="0">
              <a:buNone/>
            </a:pPr>
            <a:r>
              <a:rPr lang="fr-FR" sz="1400"/>
              <a:t>L'accompagnement des apprenants est essentiel pour garantir leur succès académique et personnel. Il joue un rôle clé dans l'amélioration des résultats scolaires.</a:t>
            </a:r>
          </a:p>
          <a:p>
            <a:pPr marL="0" indent="0">
              <a:spcBef>
                <a:spcPts val="2500"/>
              </a:spcBef>
              <a:buNone/>
            </a:pPr>
            <a:r>
              <a:rPr lang="fr-FR" sz="1400" b="1"/>
              <a:t>Renforcement de la confiance</a:t>
            </a:r>
          </a:p>
          <a:p>
            <a:pPr marL="0" lvl="1" indent="0">
              <a:buNone/>
            </a:pPr>
            <a:r>
              <a:rPr lang="fr-FR" sz="1400"/>
              <a:t>Un bon accompagnement contribue à renforcer la confiance en soi des apprenants, leur permettant de s'exprimer et de participer activement.</a:t>
            </a:r>
          </a:p>
          <a:p>
            <a:pPr marL="0" indent="0">
              <a:spcBef>
                <a:spcPts val="2500"/>
              </a:spcBef>
              <a:buNone/>
            </a:pPr>
            <a:r>
              <a:rPr lang="fr-FR" sz="1400" b="1"/>
              <a:t>Motivation et engagement</a:t>
            </a:r>
          </a:p>
          <a:p>
            <a:pPr marL="0" lvl="1" indent="0">
              <a:buNone/>
            </a:pPr>
            <a:r>
              <a:rPr lang="fr-FR" sz="1400"/>
              <a:t>L'accompagnement aide à motiver les apprenants, favorisant ainsi leur engagement dans le processus d'apprentissage et leur désir d'acquérir des compétences.</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50406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Concept de leader ou de coach conférencier. Mentor expliquant la stratégie avec l’équipe sur la pile supérieure de livres, présentant par des poupées à chevilles en bois">
            <a:extLst>
              <a:ext uri="{FF2B5EF4-FFF2-40B4-BE49-F238E27FC236}">
                <a16:creationId xmlns:a16="http://schemas.microsoft.com/office/drawing/2014/main" id="{95179260-8067-4395-8928-713D170F6069}"/>
              </a:ext>
            </a:extLst>
          </p:cNvPr>
          <p:cNvPicPr>
            <a:picLocks noGrp="1" noChangeAspect="1"/>
          </p:cNvPicPr>
          <p:nvPr>
            <p:ph sz="half" idx="1"/>
          </p:nvPr>
        </p:nvPicPr>
        <p:blipFill>
          <a:blip r:embed="rId3"/>
          <a:srcRect l="27018" r="17631" b="-1"/>
          <a:stretch/>
        </p:blipFill>
        <p:spPr>
          <a:xfrm>
            <a:off x="20" y="10"/>
            <a:ext cx="5686740" cy="6857990"/>
          </a:xfrm>
          <a:prstGeom prst="rect">
            <a:avLst/>
          </a:prstGeom>
        </p:spPr>
      </p:pic>
      <p:sp>
        <p:nvSpPr>
          <p:cNvPr id="2" name="Titre 1">
            <a:extLst>
              <a:ext uri="{FF2B5EF4-FFF2-40B4-BE49-F238E27FC236}">
                <a16:creationId xmlns:a16="http://schemas.microsoft.com/office/drawing/2014/main" id="{02B7D3C7-B52E-0E73-4C11-E82AFC1C1CF0}"/>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Rôle de l'accompagnement</a:t>
            </a:r>
          </a:p>
        </p:txBody>
      </p:sp>
      <p:sp>
        <p:nvSpPr>
          <p:cNvPr id="4" name="Espace réservé du contenu 3">
            <a:extLst>
              <a:ext uri="{FF2B5EF4-FFF2-40B4-BE49-F238E27FC236}">
                <a16:creationId xmlns:a16="http://schemas.microsoft.com/office/drawing/2014/main" id="{8B1BC68E-0906-A947-707F-EFCA17BF2C9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spcBef>
                <a:spcPts val="2500"/>
              </a:spcBef>
              <a:buNone/>
            </a:pPr>
            <a:r>
              <a:rPr lang="fr-FR" sz="1400" b="1"/>
              <a:t>Conseils et écoute attentive</a:t>
            </a:r>
          </a:p>
          <a:p>
            <a:pPr marL="0" lvl="1" indent="0">
              <a:buNone/>
            </a:pPr>
            <a:r>
              <a:rPr lang="fr-FR" sz="1400"/>
              <a:t>L'accompagnement offre des conseils précieux et une écoute attentive, permettant aux apprenants de se sentir soutenus dans leur parcours.</a:t>
            </a:r>
          </a:p>
          <a:p>
            <a:pPr marL="0" indent="0">
              <a:spcBef>
                <a:spcPts val="2500"/>
              </a:spcBef>
              <a:buNone/>
            </a:pPr>
            <a:r>
              <a:rPr lang="fr-FR" sz="1400" b="1"/>
              <a:t>Environnement d'apprentissage positif</a:t>
            </a:r>
          </a:p>
          <a:p>
            <a:pPr marL="0" lvl="1" indent="0">
              <a:buNone/>
            </a:pPr>
            <a:r>
              <a:rPr lang="fr-FR" sz="1400"/>
              <a:t>Un bon accompagnement crée un environnement d'apprentissage positif où les apprenants se sentent en confiance pour exprimer leurs idées.</a:t>
            </a:r>
          </a:p>
          <a:p>
            <a:pPr marL="0" indent="0">
              <a:spcBef>
                <a:spcPts val="2500"/>
              </a:spcBef>
              <a:buNone/>
            </a:pPr>
            <a:r>
              <a:rPr lang="fr-FR" sz="1400" b="1"/>
              <a:t>Développement personnel et professionnel</a:t>
            </a:r>
          </a:p>
          <a:p>
            <a:pPr marL="0" lvl="1" indent="0">
              <a:buNone/>
            </a:pPr>
            <a:r>
              <a:rPr lang="fr-FR" sz="1400"/>
              <a:t>Ce soutien est essentiel pour le développement personnel et professionnel, aidant les apprenants à atteindre leurs objectifs.</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421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Personnes en partage de groupe">
            <a:extLst>
              <a:ext uri="{FF2B5EF4-FFF2-40B4-BE49-F238E27FC236}">
                <a16:creationId xmlns:a16="http://schemas.microsoft.com/office/drawing/2014/main" id="{9C9A4728-E52B-490C-82D9-C817D61B3E4B}"/>
              </a:ext>
            </a:extLst>
          </p:cNvPr>
          <p:cNvPicPr>
            <a:picLocks noGrp="1" noChangeAspect="1"/>
          </p:cNvPicPr>
          <p:nvPr>
            <p:ph sz="half" idx="1"/>
          </p:nvPr>
        </p:nvPicPr>
        <p:blipFill>
          <a:blip r:embed="rId3"/>
          <a:srcRect l="23474" r="21175" b="-1"/>
          <a:stretch/>
        </p:blipFill>
        <p:spPr>
          <a:xfrm>
            <a:off x="20" y="10"/>
            <a:ext cx="5686740" cy="6857990"/>
          </a:xfrm>
          <a:prstGeom prst="rect">
            <a:avLst/>
          </a:prstGeom>
        </p:spPr>
      </p:pic>
      <p:sp>
        <p:nvSpPr>
          <p:cNvPr id="2" name="Titre 1">
            <a:extLst>
              <a:ext uri="{FF2B5EF4-FFF2-40B4-BE49-F238E27FC236}">
                <a16:creationId xmlns:a16="http://schemas.microsoft.com/office/drawing/2014/main" id="{9B22658A-9A5E-660F-0AE2-029E96EA2320}"/>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Bénéfices pour les apprenants</a:t>
            </a:r>
          </a:p>
        </p:txBody>
      </p:sp>
      <p:sp>
        <p:nvSpPr>
          <p:cNvPr id="4" name="Espace réservé du contenu 3">
            <a:extLst>
              <a:ext uri="{FF2B5EF4-FFF2-40B4-BE49-F238E27FC236}">
                <a16:creationId xmlns:a16="http://schemas.microsoft.com/office/drawing/2014/main" id="{A026FD73-9802-7756-E015-BBD3E174DE4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lnSpc>
                <a:spcPct val="100000"/>
              </a:lnSpc>
              <a:spcBef>
                <a:spcPts val="2500"/>
              </a:spcBef>
              <a:buNone/>
            </a:pPr>
            <a:r>
              <a:rPr lang="fr-FR" sz="1300" b="1"/>
              <a:t>Motivation accrue</a:t>
            </a:r>
          </a:p>
          <a:p>
            <a:pPr marL="0" lvl="1" indent="0">
              <a:lnSpc>
                <a:spcPct val="100000"/>
              </a:lnSpc>
              <a:buNone/>
            </a:pPr>
            <a:r>
              <a:rPr lang="fr-FR" sz="1300"/>
              <a:t>Les apprenants qui bénéficient d'un bon accompagnement sont souvent plus motivés et engagés dans leur apprentissage.</a:t>
            </a:r>
          </a:p>
          <a:p>
            <a:pPr marL="0" indent="0">
              <a:lnSpc>
                <a:spcPct val="100000"/>
              </a:lnSpc>
              <a:spcBef>
                <a:spcPts val="2500"/>
              </a:spcBef>
              <a:buNone/>
            </a:pPr>
            <a:r>
              <a:rPr lang="fr-FR" sz="1300" b="1"/>
              <a:t>Développement de compétences critiques</a:t>
            </a:r>
          </a:p>
          <a:p>
            <a:pPr marL="0" lvl="1" indent="0">
              <a:lnSpc>
                <a:spcPct val="100000"/>
              </a:lnSpc>
              <a:buNone/>
            </a:pPr>
            <a:r>
              <a:rPr lang="fr-FR" sz="1300"/>
              <a:t>Un bon accompagnement aide les apprenants à développer des compétences essentielles comme la résolution de problèmes et la pensée critique.</a:t>
            </a:r>
          </a:p>
          <a:p>
            <a:pPr marL="0" indent="0">
              <a:lnSpc>
                <a:spcPct val="100000"/>
              </a:lnSpc>
              <a:spcBef>
                <a:spcPts val="2500"/>
              </a:spcBef>
              <a:buNone/>
            </a:pPr>
            <a:r>
              <a:rPr lang="fr-FR" sz="1300" b="1"/>
              <a:t>Satisfaction des apprenants</a:t>
            </a:r>
          </a:p>
          <a:p>
            <a:pPr marL="0" lvl="1" indent="0">
              <a:lnSpc>
                <a:spcPct val="100000"/>
              </a:lnSpc>
              <a:buNone/>
            </a:pPr>
            <a:r>
              <a:rPr lang="fr-FR" sz="1300"/>
              <a:t>Les apprenants soutenus se sentent souvent plus satisfaits de leur expérience d'apprentissage, ce qui favorise leur engagement.</a:t>
            </a:r>
          </a:p>
          <a:p>
            <a:pPr marL="0" indent="0">
              <a:lnSpc>
                <a:spcPct val="100000"/>
              </a:lnSpc>
              <a:spcBef>
                <a:spcPts val="2500"/>
              </a:spcBef>
              <a:buNone/>
            </a:pPr>
            <a:r>
              <a:rPr lang="fr-FR" sz="1300" b="1"/>
              <a:t>Rétention des connaissances</a:t>
            </a:r>
          </a:p>
          <a:p>
            <a:pPr marL="0" lvl="1" indent="0">
              <a:lnSpc>
                <a:spcPct val="100000"/>
              </a:lnSpc>
              <a:buNone/>
            </a:pPr>
            <a:r>
              <a:rPr lang="fr-FR" sz="1300"/>
              <a:t>L'accompagnement contribue à une meilleure rétention des connaissances, ce qui est essentiel pour le succès à long terme.</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455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Personnes en classe">
            <a:extLst>
              <a:ext uri="{FF2B5EF4-FFF2-40B4-BE49-F238E27FC236}">
                <a16:creationId xmlns:a16="http://schemas.microsoft.com/office/drawing/2014/main" id="{56074005-9305-409D-A628-D36BB9E7F29F}"/>
              </a:ext>
            </a:extLst>
          </p:cNvPr>
          <p:cNvPicPr>
            <a:picLocks noGrp="1" noChangeAspect="1"/>
          </p:cNvPicPr>
          <p:nvPr>
            <p:ph sz="half" idx="1"/>
          </p:nvPr>
        </p:nvPicPr>
        <p:blipFill>
          <a:blip r:embed="rId3"/>
          <a:srcRect l="20460" r="24189" b="-1"/>
          <a:stretch/>
        </p:blipFill>
        <p:spPr>
          <a:xfrm>
            <a:off x="20" y="10"/>
            <a:ext cx="5686740" cy="6857990"/>
          </a:xfrm>
          <a:prstGeom prst="rect">
            <a:avLst/>
          </a:prstGeom>
        </p:spPr>
      </p:pic>
      <p:sp>
        <p:nvSpPr>
          <p:cNvPr id="2" name="Titre 1">
            <a:extLst>
              <a:ext uri="{FF2B5EF4-FFF2-40B4-BE49-F238E27FC236}">
                <a16:creationId xmlns:a16="http://schemas.microsoft.com/office/drawing/2014/main" id="{A1961535-C866-9A44-F2A2-5CBBF74AB831}"/>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Méthodes d'accompagnement</a:t>
            </a:r>
          </a:p>
        </p:txBody>
      </p:sp>
      <p:sp>
        <p:nvSpPr>
          <p:cNvPr id="4" name="Espace réservé du contenu 3">
            <a:extLst>
              <a:ext uri="{FF2B5EF4-FFF2-40B4-BE49-F238E27FC236}">
                <a16:creationId xmlns:a16="http://schemas.microsoft.com/office/drawing/2014/main" id="{736F70C0-CE39-ABAE-4C0B-8E3C3D340BA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spcBef>
                <a:spcPts val="2500"/>
              </a:spcBef>
              <a:buNone/>
            </a:pPr>
            <a:r>
              <a:rPr lang="fr-FR" sz="1400" b="1"/>
              <a:t>Accompagnement individuel</a:t>
            </a:r>
          </a:p>
          <a:p>
            <a:pPr marL="0" lvl="1" indent="0">
              <a:buNone/>
            </a:pPr>
            <a:r>
              <a:rPr lang="fr-FR" sz="1400"/>
              <a:t>L'accompagnement individuel permet une attention personnalisée et répond à des besoins spécifiques des apprenants pour un soutien plus ciblé.</a:t>
            </a:r>
          </a:p>
          <a:p>
            <a:pPr marL="0" indent="0">
              <a:spcBef>
                <a:spcPts val="2500"/>
              </a:spcBef>
              <a:buNone/>
            </a:pPr>
            <a:r>
              <a:rPr lang="fr-FR" sz="1400" b="1"/>
              <a:t>Accompagnement en groupe</a:t>
            </a:r>
          </a:p>
          <a:p>
            <a:pPr marL="0" lvl="1" indent="0">
              <a:buNone/>
            </a:pPr>
            <a:r>
              <a:rPr lang="fr-FR" sz="1400"/>
              <a:t>L'accompagnement en groupe favorise l'interaction et l'échange d'idées, créant une dynamique collaborative entre les apprenants.</a:t>
            </a:r>
          </a:p>
          <a:p>
            <a:pPr marL="0" indent="0">
              <a:spcBef>
                <a:spcPts val="2500"/>
              </a:spcBef>
              <a:buNone/>
            </a:pPr>
            <a:r>
              <a:rPr lang="fr-FR" sz="1400" b="1"/>
              <a:t>Influence du formateur</a:t>
            </a:r>
          </a:p>
          <a:p>
            <a:pPr marL="0" lvl="1" indent="0">
              <a:buNone/>
            </a:pPr>
            <a:r>
              <a:rPr lang="fr-FR" sz="1400"/>
              <a:t>L'approche adoptée par le formateur peut significativement influencer la dynamique d'apprentissage et l'engagement des apprenants.</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9368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Lorsque l’employé demande au patron une signature d’approbation">
            <a:extLst>
              <a:ext uri="{FF2B5EF4-FFF2-40B4-BE49-F238E27FC236}">
                <a16:creationId xmlns:a16="http://schemas.microsoft.com/office/drawing/2014/main" id="{6B29601A-5FDE-4642-BC90-43788B733F47}"/>
              </a:ext>
            </a:extLst>
          </p:cNvPr>
          <p:cNvPicPr>
            <a:picLocks noGrp="1" noChangeAspect="1"/>
          </p:cNvPicPr>
          <p:nvPr>
            <p:ph sz="half" idx="1"/>
          </p:nvPr>
        </p:nvPicPr>
        <p:blipFill>
          <a:blip r:embed="rId3"/>
          <a:srcRect l="11754" r="32895" b="-1"/>
          <a:stretch/>
        </p:blipFill>
        <p:spPr>
          <a:xfrm>
            <a:off x="20" y="10"/>
            <a:ext cx="5686740" cy="6857990"/>
          </a:xfrm>
          <a:prstGeom prst="rect">
            <a:avLst/>
          </a:prstGeom>
        </p:spPr>
      </p:pic>
      <p:sp>
        <p:nvSpPr>
          <p:cNvPr id="2" name="Titre 1">
            <a:extLst>
              <a:ext uri="{FF2B5EF4-FFF2-40B4-BE49-F238E27FC236}">
                <a16:creationId xmlns:a16="http://schemas.microsoft.com/office/drawing/2014/main" id="{27CE6E1E-49CD-DA2D-3FBE-FD0DF0A4EFC8}"/>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Accompagnement individuel</a:t>
            </a:r>
          </a:p>
        </p:txBody>
      </p:sp>
      <p:sp>
        <p:nvSpPr>
          <p:cNvPr id="4" name="Espace réservé du contenu 3">
            <a:extLst>
              <a:ext uri="{FF2B5EF4-FFF2-40B4-BE49-F238E27FC236}">
                <a16:creationId xmlns:a16="http://schemas.microsoft.com/office/drawing/2014/main" id="{D1CCA23F-D8F2-51E1-006F-786AA390F1C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spcBef>
                <a:spcPts val="2500"/>
              </a:spcBef>
              <a:buNone/>
            </a:pPr>
            <a:r>
              <a:rPr lang="fr-FR" sz="1400" b="1"/>
              <a:t>Soutien personnalisé</a:t>
            </a:r>
          </a:p>
          <a:p>
            <a:pPr marL="0" lvl="1" indent="0">
              <a:buNone/>
            </a:pPr>
            <a:r>
              <a:rPr lang="fr-FR" sz="1400"/>
              <a:t>L'accompagnement individuel offre un soutien adapté aux besoins spécifiques de chaque apprenant, facilitant ainsi leur progression.</a:t>
            </a:r>
          </a:p>
          <a:p>
            <a:pPr marL="0" indent="0">
              <a:spcBef>
                <a:spcPts val="2500"/>
              </a:spcBef>
              <a:buNone/>
            </a:pPr>
            <a:r>
              <a:rPr lang="fr-FR" sz="1400" b="1"/>
              <a:t>Conseils en carrière</a:t>
            </a:r>
          </a:p>
          <a:p>
            <a:pPr marL="0" lvl="1" indent="0">
              <a:buNone/>
            </a:pPr>
            <a:r>
              <a:rPr lang="fr-FR" sz="1400"/>
              <a:t>Les apprenants peuvent bénéficier de conseils en carrière pour les aider à faire des choix éclairés pour leur avenir professionnel.</a:t>
            </a:r>
          </a:p>
          <a:p>
            <a:pPr marL="0" indent="0">
              <a:spcBef>
                <a:spcPts val="2500"/>
              </a:spcBef>
              <a:buNone/>
            </a:pPr>
            <a:r>
              <a:rPr lang="fr-FR" sz="1400" b="1"/>
              <a:t>Construire la confiance</a:t>
            </a:r>
          </a:p>
          <a:p>
            <a:pPr marL="0" lvl="1" indent="0">
              <a:buNone/>
            </a:pPr>
            <a:r>
              <a:rPr lang="fr-FR" sz="1400"/>
              <a:t>L'accompagnement individuel établit une relation de confiance entre l'apprenant et le formateur, essentielle pour un apprentissage efficace.</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341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Plan recadré d’un groupe d’amis buvant de la outdoorshttp://195.154.178.81/DATA/shoots/ic_784741.jpg">
            <a:extLst>
              <a:ext uri="{FF2B5EF4-FFF2-40B4-BE49-F238E27FC236}">
                <a16:creationId xmlns:a16="http://schemas.microsoft.com/office/drawing/2014/main" id="{933A4AD4-D77E-4843-9733-88DADFEF3B43}"/>
              </a:ext>
            </a:extLst>
          </p:cNvPr>
          <p:cNvPicPr>
            <a:picLocks noGrp="1" noChangeAspect="1"/>
          </p:cNvPicPr>
          <p:nvPr>
            <p:ph sz="half" idx="1"/>
          </p:nvPr>
        </p:nvPicPr>
        <p:blipFill>
          <a:blip r:embed="rId3"/>
          <a:srcRect l="2046" r="42603" b="-1"/>
          <a:stretch/>
        </p:blipFill>
        <p:spPr>
          <a:xfrm>
            <a:off x="20" y="10"/>
            <a:ext cx="5686740" cy="6857990"/>
          </a:xfrm>
          <a:prstGeom prst="rect">
            <a:avLst/>
          </a:prstGeom>
        </p:spPr>
      </p:pic>
      <p:sp>
        <p:nvSpPr>
          <p:cNvPr id="2" name="Titre 1">
            <a:extLst>
              <a:ext uri="{FF2B5EF4-FFF2-40B4-BE49-F238E27FC236}">
                <a16:creationId xmlns:a16="http://schemas.microsoft.com/office/drawing/2014/main" id="{0D7CA420-F762-A8AD-FD27-A74587BF4176}"/>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Accompagnement groupé</a:t>
            </a:r>
          </a:p>
        </p:txBody>
      </p:sp>
      <p:sp>
        <p:nvSpPr>
          <p:cNvPr id="4" name="Espace réservé du contenu 3">
            <a:extLst>
              <a:ext uri="{FF2B5EF4-FFF2-40B4-BE49-F238E27FC236}">
                <a16:creationId xmlns:a16="http://schemas.microsoft.com/office/drawing/2014/main" id="{A86CF5D9-EDF5-D536-0643-628235B4B97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spcBef>
                <a:spcPts val="2500"/>
              </a:spcBef>
              <a:buNone/>
            </a:pPr>
            <a:r>
              <a:rPr lang="fr-FR" sz="1400" b="1"/>
              <a:t>Apprentissage collaboratif</a:t>
            </a:r>
          </a:p>
          <a:p>
            <a:pPr marL="0" lvl="1" indent="0">
              <a:buNone/>
            </a:pPr>
            <a:r>
              <a:rPr lang="fr-FR" sz="1400"/>
              <a:t>L'accompagnement groupé favorise un environnement d'apprentissage collaboratif où les élèves apprennent les uns des autres en partageant des idées.</a:t>
            </a:r>
          </a:p>
          <a:p>
            <a:pPr marL="0" indent="0">
              <a:spcBef>
                <a:spcPts val="2500"/>
              </a:spcBef>
              <a:buNone/>
            </a:pPr>
            <a:r>
              <a:rPr lang="fr-FR" sz="1400" b="1"/>
              <a:t>Partage d'expériences</a:t>
            </a:r>
          </a:p>
          <a:p>
            <a:pPr marL="0" lvl="1" indent="0">
              <a:buNone/>
            </a:pPr>
            <a:r>
              <a:rPr lang="fr-FR" sz="1400"/>
              <a:t>Les travaux de groupe permettent aux apprenants de partager leurs expériences, enrichissant ainsi le processus d'apprentissage collectif.</a:t>
            </a:r>
          </a:p>
          <a:p>
            <a:pPr marL="0" indent="0">
              <a:spcBef>
                <a:spcPts val="2500"/>
              </a:spcBef>
              <a:buNone/>
            </a:pPr>
            <a:r>
              <a:rPr lang="fr-FR" sz="1400" b="1"/>
              <a:t>Interactivité et entraide</a:t>
            </a:r>
          </a:p>
          <a:p>
            <a:pPr marL="0" lvl="1" indent="0">
              <a:buNone/>
            </a:pPr>
            <a:r>
              <a:rPr lang="fr-FR" sz="1400"/>
              <a:t>Cette méthode encourage l'interaction sociale et l'entraide, renforçant les liens entre les apprenants et leur engagement.</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0175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Casquette de graduation, livre, ampoule, loupe sur fond bleu. Illustration 3D">
            <a:extLst>
              <a:ext uri="{FF2B5EF4-FFF2-40B4-BE49-F238E27FC236}">
                <a16:creationId xmlns:a16="http://schemas.microsoft.com/office/drawing/2014/main" id="{946422D0-DC27-4AC8-B93E-9A9153F61B41}"/>
              </a:ext>
            </a:extLst>
          </p:cNvPr>
          <p:cNvPicPr>
            <a:picLocks noGrp="1" noChangeAspect="1"/>
          </p:cNvPicPr>
          <p:nvPr>
            <p:ph sz="half" idx="1"/>
          </p:nvPr>
        </p:nvPicPr>
        <p:blipFill>
          <a:blip r:embed="rId3"/>
          <a:srcRect l="21445" r="16364"/>
          <a:stretch/>
        </p:blipFill>
        <p:spPr>
          <a:xfrm>
            <a:off x="20" y="10"/>
            <a:ext cx="5686740" cy="6857990"/>
          </a:xfrm>
          <a:prstGeom prst="rect">
            <a:avLst/>
          </a:prstGeom>
        </p:spPr>
      </p:pic>
      <p:sp>
        <p:nvSpPr>
          <p:cNvPr id="2" name="Titre 1">
            <a:extLst>
              <a:ext uri="{FF2B5EF4-FFF2-40B4-BE49-F238E27FC236}">
                <a16:creationId xmlns:a16="http://schemas.microsoft.com/office/drawing/2014/main" id="{A0B2B420-589C-B375-0290-19BB02A668A5}"/>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Outils et ressources</a:t>
            </a:r>
          </a:p>
        </p:txBody>
      </p:sp>
      <p:sp>
        <p:nvSpPr>
          <p:cNvPr id="4" name="Espace réservé du contenu 3">
            <a:extLst>
              <a:ext uri="{FF2B5EF4-FFF2-40B4-BE49-F238E27FC236}">
                <a16:creationId xmlns:a16="http://schemas.microsoft.com/office/drawing/2014/main" id="{9B22D2E3-1B89-16FD-7E36-A469BD4B8C3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spcBef>
                <a:spcPts val="2500"/>
              </a:spcBef>
              <a:buNone/>
            </a:pPr>
            <a:r>
              <a:rPr lang="fr-FR" sz="1400" b="1"/>
              <a:t>Plateformes de gestion de l'apprentissage</a:t>
            </a:r>
          </a:p>
          <a:p>
            <a:pPr marL="0" lvl="1" indent="0">
              <a:buNone/>
            </a:pPr>
            <a:r>
              <a:rPr lang="fr-FR" sz="1400"/>
              <a:t>Les plateformes de gestion de l'apprentissage centralisent les ressources pédagogiques et facilitent le suivi des progrès des apprenants.</a:t>
            </a:r>
          </a:p>
          <a:p>
            <a:pPr marL="0" indent="0">
              <a:spcBef>
                <a:spcPts val="2500"/>
              </a:spcBef>
              <a:buNone/>
            </a:pPr>
            <a:r>
              <a:rPr lang="fr-FR" sz="1400" b="1"/>
              <a:t>Ressources pédagogiques en ligne</a:t>
            </a:r>
          </a:p>
          <a:p>
            <a:pPr marL="0" lvl="1" indent="0">
              <a:buNone/>
            </a:pPr>
            <a:r>
              <a:rPr lang="fr-FR" sz="1400"/>
              <a:t>Des ressources pédagogiques en ligne variées sont disponibles pour enrichir l'apprentissage et fournir un soutien supplémentaire aux apprenants.</a:t>
            </a:r>
          </a:p>
          <a:p>
            <a:pPr marL="0" indent="0">
              <a:spcBef>
                <a:spcPts val="2500"/>
              </a:spcBef>
              <a:buNone/>
            </a:pPr>
            <a:r>
              <a:rPr lang="fr-FR" sz="1400" b="1"/>
              <a:t>Outils de communication</a:t>
            </a:r>
          </a:p>
          <a:p>
            <a:pPr marL="0" lvl="1" indent="0">
              <a:buNone/>
            </a:pPr>
            <a:r>
              <a:rPr lang="fr-FR" sz="1400"/>
              <a:t>Les outils de communication permettent un contact fluide entre apprenants et formateurs, favorisant l'interaction et le partage d'idées.</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24076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femme est assise sur le canapé de son salon à l’aide de son application de maison intelligente. Elle vérifie l’état de l’éclairage de la maison sur sa tablette numérique. Elle est capable de contrôler chaque pièce individuellement. D’autres commandes de l’application sont visibles sur l’interface. Cette image de l’application a été créée par moi-même.">
            <a:extLst>
              <a:ext uri="{FF2B5EF4-FFF2-40B4-BE49-F238E27FC236}">
                <a16:creationId xmlns:a16="http://schemas.microsoft.com/office/drawing/2014/main" id="{E5392FDC-9F63-4DAD-9F90-F891F90C6382}"/>
              </a:ext>
            </a:extLst>
          </p:cNvPr>
          <p:cNvPicPr>
            <a:picLocks noGrp="1" noChangeAspect="1"/>
          </p:cNvPicPr>
          <p:nvPr>
            <p:ph sz="half" idx="1"/>
          </p:nvPr>
        </p:nvPicPr>
        <p:blipFill>
          <a:blip r:embed="rId3"/>
          <a:srcRect l="32515" r="12134" b="-1"/>
          <a:stretch/>
        </p:blipFill>
        <p:spPr>
          <a:xfrm>
            <a:off x="20" y="10"/>
            <a:ext cx="5686740" cy="6857990"/>
          </a:xfrm>
          <a:prstGeom prst="rect">
            <a:avLst/>
          </a:prstGeom>
        </p:spPr>
      </p:pic>
      <p:sp>
        <p:nvSpPr>
          <p:cNvPr id="2" name="Titre 1">
            <a:extLst>
              <a:ext uri="{FF2B5EF4-FFF2-40B4-BE49-F238E27FC236}">
                <a16:creationId xmlns:a16="http://schemas.microsoft.com/office/drawing/2014/main" id="{765127B1-8FDB-7F04-5159-273210F6CACE}"/>
              </a:ext>
            </a:extLst>
          </p:cNvPr>
          <p:cNvSpPr>
            <a:spLocks noGrp="1"/>
          </p:cNvSpPr>
          <p:nvPr>
            <p:ph type="title"/>
          </p:nvPr>
        </p:nvSpPr>
        <p:spPr>
          <a:xfrm>
            <a:off x="6284749" y="909638"/>
            <a:ext cx="5201121" cy="1318062"/>
          </a:xfrm>
        </p:spPr>
        <p:txBody>
          <a:bodyPr vert="horz" lIns="91440" tIns="45720" rIns="91440" bIns="45720" rtlCol="0" anchor="t">
            <a:normAutofit/>
          </a:bodyPr>
          <a:lstStyle/>
          <a:p>
            <a:r>
              <a:rPr lang="en-US"/>
              <a:t>Technologies d'apprentissage</a:t>
            </a:r>
          </a:p>
        </p:txBody>
      </p:sp>
      <p:sp>
        <p:nvSpPr>
          <p:cNvPr id="4" name="Espace réservé du contenu 3">
            <a:extLst>
              <a:ext uri="{FF2B5EF4-FFF2-40B4-BE49-F238E27FC236}">
                <a16:creationId xmlns:a16="http://schemas.microsoft.com/office/drawing/2014/main" id="{72BB6E8F-E74F-4936-CC19-ADE171D92CB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90838" y="2236843"/>
            <a:ext cx="5201121" cy="3931920"/>
          </a:xfrm>
        </p:spPr>
        <p:txBody>
          <a:bodyPr>
            <a:normAutofit/>
          </a:bodyPr>
          <a:lstStyle/>
          <a:p>
            <a:pPr marL="0" indent="0">
              <a:spcBef>
                <a:spcPts val="2500"/>
              </a:spcBef>
              <a:buNone/>
            </a:pPr>
            <a:r>
              <a:rPr lang="fr-FR" sz="1400" b="1"/>
              <a:t>Plateformes de e-learning</a:t>
            </a:r>
          </a:p>
          <a:p>
            <a:pPr marL="0" lvl="1" indent="0">
              <a:buNone/>
            </a:pPr>
            <a:r>
              <a:rPr lang="fr-FR" sz="1400"/>
              <a:t>Les plateformes de e-learning facilitent l'accès à l'éducation et permettent aux formateurs de suivre les progrès des apprenants en temps réel.</a:t>
            </a:r>
          </a:p>
          <a:p>
            <a:pPr marL="0" indent="0">
              <a:spcBef>
                <a:spcPts val="2500"/>
              </a:spcBef>
              <a:buNone/>
            </a:pPr>
            <a:r>
              <a:rPr lang="fr-FR" sz="1400" b="1"/>
              <a:t>Applications éducatives</a:t>
            </a:r>
          </a:p>
          <a:p>
            <a:pPr marL="0" lvl="1" indent="0">
              <a:buNone/>
            </a:pPr>
            <a:r>
              <a:rPr lang="fr-FR" sz="1400"/>
              <a:t>Les applications éducatives offrent des ressources variées et soutiennent un apprentissage autonome et engagé, favorisant la motivation des apprenants.</a:t>
            </a:r>
          </a:p>
          <a:p>
            <a:pPr marL="0" indent="0">
              <a:spcBef>
                <a:spcPts val="2500"/>
              </a:spcBef>
              <a:buNone/>
            </a:pPr>
            <a:r>
              <a:rPr lang="fr-FR" sz="1400" b="1"/>
              <a:t>Suivi des progrès</a:t>
            </a:r>
          </a:p>
          <a:p>
            <a:pPr marL="0" lvl="1" indent="0">
              <a:buNone/>
            </a:pPr>
            <a:r>
              <a:rPr lang="fr-FR" sz="1400"/>
              <a:t>Les technologies d'apprentissage permettent un suivi personnalisé des progrès des apprenants, garantissant un soutien ciblé et une amélioration continue.</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073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1" name="Straight Connector 10">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76DEA596-655E-B976-E417-E798462719F9}"/>
              </a:ext>
            </a:extLst>
          </p:cNvPr>
          <p:cNvSpPr>
            <a:spLocks noGrp="1"/>
          </p:cNvSpPr>
          <p:nvPr>
            <p:ph type="title"/>
          </p:nvPr>
        </p:nvSpPr>
        <p:spPr>
          <a:xfrm>
            <a:off x="702129" y="914760"/>
            <a:ext cx="2806615" cy="3543764"/>
          </a:xfrm>
        </p:spPr>
        <p:txBody>
          <a:bodyPr>
            <a:normAutofit/>
          </a:bodyPr>
          <a:lstStyle/>
          <a:p>
            <a:r>
              <a:rPr lang="fr-FR" sz="2800"/>
              <a:t>Ressources pédagogiques</a:t>
            </a:r>
          </a:p>
        </p:txBody>
      </p:sp>
      <p:graphicFrame>
        <p:nvGraphicFramePr>
          <p:cNvPr id="4" name="Espace réservé du contenu 4">
            <a:extLst>
              <a:ext uri="{FF2B5EF4-FFF2-40B4-BE49-F238E27FC236}">
                <a16:creationId xmlns:a16="http://schemas.microsoft.com/office/drawing/2014/main" id="{C2F70DFE-472E-45F3-99F8-BFA7F0642838}"/>
              </a:ext>
            </a:extLst>
          </p:cNvPr>
          <p:cNvGraphicFramePr>
            <a:graphicFrameLocks noGrp="1"/>
          </p:cNvGraphicFramePr>
          <p:nvPr>
            <p:ph idx="1"/>
            <p:extLst>
              <p:ext uri="{D42A27DB-BD31-4B8C-83A1-F6EECF244321}">
                <p14:modId xmlns:p14="http://schemas.microsoft.com/office/powerpoint/2010/main" val="315874381"/>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3902149" y="978558"/>
          <a:ext cx="7591859" cy="5091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23166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1" name="Straight Connector 10">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C933533D-AB30-2C26-DFA2-6CE023E6A5A3}"/>
              </a:ext>
            </a:extLst>
          </p:cNvPr>
          <p:cNvSpPr>
            <a:spLocks noGrp="1"/>
          </p:cNvSpPr>
          <p:nvPr>
            <p:ph type="title"/>
          </p:nvPr>
        </p:nvSpPr>
        <p:spPr>
          <a:xfrm>
            <a:off x="702129" y="914760"/>
            <a:ext cx="2806615" cy="3543764"/>
          </a:xfrm>
        </p:spPr>
        <p:txBody>
          <a:bodyPr>
            <a:normAutofit/>
          </a:bodyPr>
          <a:lstStyle/>
          <a:p>
            <a:r>
              <a:rPr lang="fr-FR" sz="3600"/>
              <a:t>Conclusion</a:t>
            </a:r>
          </a:p>
        </p:txBody>
      </p:sp>
      <p:graphicFrame>
        <p:nvGraphicFramePr>
          <p:cNvPr id="4" name="Espace réservé du contenu 4">
            <a:extLst>
              <a:ext uri="{FF2B5EF4-FFF2-40B4-BE49-F238E27FC236}">
                <a16:creationId xmlns:a16="http://schemas.microsoft.com/office/drawing/2014/main" id="{811D61C0-61D9-4294-9561-C9F1DE8648FC}"/>
              </a:ext>
            </a:extLst>
          </p:cNvPr>
          <p:cNvGraphicFramePr>
            <a:graphicFrameLocks noGrp="1"/>
          </p:cNvGraphicFramePr>
          <p:nvPr>
            <p:ph idx="1"/>
            <p:extLst>
              <p:ext uri="{D42A27DB-BD31-4B8C-83A1-F6EECF244321}">
                <p14:modId xmlns:p14="http://schemas.microsoft.com/office/powerpoint/2010/main" val="2658786651"/>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3902149" y="978558"/>
          <a:ext cx="7591859" cy="5091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5932706"/>
      </p:ext>
    </p:extLst>
  </p:cSld>
  <p:clrMapOvr>
    <a:masterClrMapping/>
  </p:clrMapOvr>
  <p:transition>
    <p:fade/>
  </p:transition>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TotalTime>
  <Words>1337</Words>
  <Application>Microsoft Office PowerPoint</Application>
  <PresentationFormat>Grand écran</PresentationFormat>
  <Paragraphs>105</Paragraphs>
  <Slides>12</Slides>
  <Notes>12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Aptos</vt:lpstr>
      <vt:lpstr>Arial</vt:lpstr>
      <vt:lpstr>Calisto MT</vt:lpstr>
      <vt:lpstr>Univers Condensed</vt:lpstr>
      <vt:lpstr>ChronicleVTI</vt:lpstr>
      <vt:lpstr>Accompagnement des apprenants en formation</vt:lpstr>
      <vt:lpstr>Aperçu de la présentation</vt:lpstr>
      <vt:lpstr>Importance de l'accompagnement</vt:lpstr>
      <vt:lpstr>Rôle de l'accompagnement</vt:lpstr>
      <vt:lpstr>Bénéfices pour les apprenants</vt:lpstr>
      <vt:lpstr>Méthodes d'accompagnement</vt:lpstr>
      <vt:lpstr>Accompagnement individuel</vt:lpstr>
      <vt:lpstr>Accompagnement groupé</vt:lpstr>
      <vt:lpstr>Outils et ressources</vt:lpstr>
      <vt:lpstr>Technologies d'apprentissage</vt:lpstr>
      <vt:lpstr>Ressources pédagogiques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2025-02-01T16:48:14Z</dcterms:created>
  <dcterms:modified xsi:type="dcterms:W3CDTF">2025-02-01T17:13:17Z</dcterms:modified>
</cp:coreProperties>
</file>