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65" r:id="rId4"/>
    <p:sldId id="266" r:id="rId5"/>
    <p:sldId id="267" r:id="rId6"/>
    <p:sldId id="268" r:id="rId7"/>
    <p:sldId id="269" r:id="rId8"/>
    <p:sldId id="270" r:id="rId9"/>
    <p:sldId id="271" r:id="rId10"/>
    <p:sldId id="272" r:id="rId11"/>
    <p:sldId id="273" r:id="rId12"/>
    <p:sldId id="274" r:id="rId13"/>
    <p:sldId id="258" r:id="rId14"/>
    <p:sldId id="275" r:id="rId15"/>
    <p:sldId id="277" r:id="rId16"/>
    <p:sldId id="276" r:id="rId17"/>
    <p:sldId id="278" r:id="rId18"/>
    <p:sldId id="279" r:id="rId19"/>
    <p:sldId id="280" r:id="rId20"/>
    <p:sldId id="281" r:id="rId21"/>
    <p:sldId id="259" r:id="rId22"/>
    <p:sldId id="260" r:id="rId23"/>
    <p:sldId id="261" r:id="rId24"/>
    <p:sldId id="262"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56"/>
    <p:restoredTop sz="94607"/>
  </p:normalViewPr>
  <p:slideViewPr>
    <p:cSldViewPr snapToGrid="0" snapToObjects="1">
      <p:cViewPr varScale="1">
        <p:scale>
          <a:sx n="76" d="100"/>
          <a:sy n="76" d="100"/>
        </p:scale>
        <p:origin x="84" y="64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9T19:01:09.829"/>
    </inkml:context>
    <inkml:brush xml:id="br0">
      <inkml:brushProperty name="width" value="0.35" units="cm"/>
      <inkml:brushProperty name="height" value="0.35" units="cm"/>
    </inkml:brush>
  </inkml:definitions>
  <inkml:trace contextRef="#ctx0" brushRef="#br0">1632 100 24575,'-36'-10'0,"-4"1"0,4 4 0,-7 2 0,2 0 0,5 2 0,6-1 0,6 2 0,4-1 0,2 0 0,5 1 0,3 0 0,2 0 0,-1-1 0,-2-2 0,-2-1 0,-6-3 0,-6 0 0,-7-1 0,-5 0 0,-1 1 0,4 2 0,2 2 0,5 1 0,4 1 0,2 0 0,4 1 0,1 1 0,2-1 0,-1 1 0,-3 0 0,-5-1 0,-7-1 0,-7-1 0,-9-1 0,-2 0 0,-4 2 0,2 1 0,0 0 0,6 2 0,9 0 0,9 0 0,10 0 0,3-2 0,-2 1 0,-6 0 0,-11-1 0,-12 1 0,-6 1 0,-5 0 0,3 0 0,4-1 0,7 0 0,13 0 0,11 1 0,15-1 0,57 0 0,10 0 0,-3 0 0,6-1 0,2 1 0,0 0 0,2-1 0,-1 2 0,-1-1 0,-3 0 0,-11 1 0,-4 0 0,31 1 0,-17 0 0,-17-1 0,-9-2 0,-10 0 0,-2 1 0,-2-1 0,-3 0 0,-3 0 0,-3 0 0,-4 0 0,2 0 0,5 0 0,14 0 0,19 1 0,12 0 0,7 0 0,-5-1 0,-15 0 0,-14 0 0,-14 0 0,-8 0 0,-4-1 0,0 1 0,3-2 0,4 1 0,2-1 0,-1 0 0,-2 1 0,-4 0 0,-2 1 0,-4 0 0,1 0 0,1 1 0,1 0 0,4 3 0,2-1 0,2 0 0,2-2 0,1 1 0,0-2 0,1 1 0,1-1 0,2 0 0,0-1 0,0-1 0,-6 1 0,-5-1 0,-3 1 0,-1 0 0,1 0 0,2 1 0,1 0 0,3 0 0,3 0 0,6 0 0,9 0 0,4 0 0,2 1 0,-3 0 0,-9 0 0,-8-1 0,-8 0 0,-5 0 0,-2 0 0,3 0 0,0 0 0,6 0 0,2 0 0,9 0 0,8 0 0,5 0 0,-2 0 0,-4 0 0,-2 0 0,-1 0 0,2-2 0,1 0 0,-3 0 0,-1-1 0,-1 2 0,2 0 0,5 0 0,-2 0 0,-2-1 0,-6 1 0,-4 0 0,0 1 0,1 0 0,5 0 0,2 0 0,2 0 0,4 0 0,0 1 0,3 0 0,0 0 0,-2-1 0,-6 0 0,-6 0 0,-3 0 0,0 0 0,2 0 0,3 0 0,2 0 0,-1 1 0,2 0 0,2 1 0,2-1 0,4 1 0,2-1 0,-1 0 0,4 1 0,-1-1 0,0 1 0,-4-1 0,-3 0 0,-1 0 0,-1-1 0,7 0 0,2 1 0,1 0 0,-1 0 0,-8-1 0,-6 0 0,-6 0 0,-4 0 0,-2 0 0,-1 0 0,-2 0 0,0 0 0,2 0 0,4 0 0,4 0 0,3 0 0,3 0 0,2-1 0,1 0 0,0 1 0,0 0 0,-1 2 0,0-1 0,-2 1 0,-5-2 0,-2 1 0,-1 0 0,1-1 0,-2 1 0,-1-1 0,0 0 0,1 0 0,4 0 0,3 0 0,3 0 0,1 0 0,0 1 0,1 0 0,-2 0 0,-1 0 0,-2 0 0,-4-1 0,0 1 0,3 0 0,0 0 0,3 1 0,-2-2 0,1 1 0,4-1 0,3 2 0,0-1 0,-1 2 0,-3-2 0,0 0 0,2 1 0,0-1 0,0 0 0,-1 0 0,3-1 0,3 1 0,4-2 0,3 0 0,0-2 0,-2 1 0,-4-1 0,-7 1 0,-6 0 0,-7 1 0,-2 0 0,-1 0 0,0 1 0,0 0 0,1 0 0,-1 0 0,4 1 0,4 0 0,4 1 0,5-1 0,2 1 0,1 0 0,2 0 0,-2-1 0,-1 0 0,-3 0 0,-4-2 0,-3 1 0,-2-1 0,1 0 0,4 0 0,0 0 0,-1 1 0,-3-1 0,-2 1 0,1-1 0,-1 1 0,1-1 0,-1 0 0,-1-1 0,0 1 0,0 0 0,0 0 0,1 0 0,0 0 0,-2 1 0,-1-1 0,-1 1 0,0-1 0,2 1 0,0 0 0,3 0 0,0 0 0,-1 0 0,0 0 0,-2 0 0,-1 0 0,0-1 0,-1 1 0,0-1 0,-3 1 0,0 0 0,-2 0 0,3 0 0,0 0 0,4 2 0,4 2 0,4 1 0,3 0 0,1 0 0,-1-1 0,-1 0 0,0-1 0,-2-1 0,-5-1 0,-4 0 0,-4-1 0,-3 0 0,0 0 0,-3-1 0,1 1 0,-1-1 0,-1 0 0,3 0 0,-1 1 0,1-1 0,1 1 0,-1 0 0,3-1 0,4 1 0,5-1 0,5 1 0,3 0 0,-2-1 0,-7 0 0,-7 1 0,-6-1 0,-2 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9T19:00:55.282"/>
    </inkml:context>
    <inkml:brush xml:id="br0">
      <inkml:brushProperty name="width" value="0.05" units="cm"/>
      <inkml:brushProperty name="height" value="0.05" units="cm"/>
    </inkml:brush>
  </inkml:definitions>
  <inkml:trace contextRef="#ctx0" brushRef="#br0">0 85 24575,'91'-3'0,"0"1"0,0 0 0,0 0 0,0-1 0,0 1 0,-1-7 0,-11-2 0,-45 2 0,-104 1 0,-40-6 0,34 2 0,86 10 0,42-3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9T19:00:55.976"/>
    </inkml:context>
    <inkml:brush xml:id="br0">
      <inkml:brushProperty name="width" value="0.05" units="cm"/>
      <inkml:brushProperty name="height" value="0.05" units="cm"/>
    </inkml:brush>
  </inkml:definitions>
  <inkml:trace contextRef="#ctx0" brushRef="#br0">121 1 24575,'-37'0'0,"3"0"0,1 0 0,16 0 0,25 2 0,30 2 0,32 1 0,19 1 0,3-1 0,-19-2 0,-28 0 0,-24-1 0,-16 0 0,-6-2 0,-3 0 0,-3-1 0,2 1 0,0-1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9T19:01:21.417"/>
    </inkml:context>
    <inkml:brush xml:id="br0">
      <inkml:brushProperty name="width" value="0.35" units="cm"/>
      <inkml:brushProperty name="height" value="0.35" units="cm"/>
    </inkml:brush>
  </inkml:definitions>
  <inkml:trace contextRef="#ctx0" brushRef="#br0">11430 90 24575,'-23'-3'0,"4"1"0,13 2 0,0 0 0,-5 0 0,3 0 0,-3 0 0,2 0 0,2 0 0,-6 0 0,5-1 0,-3 0 0,0 0 0,2 1 0,-2-1 0,2 0 0,2 1 0,-5 0 0,4 0 0,-3 0 0,2 1 0,0 0 0,-1-1 0,-1 1 0,-3-1 0,-1 0 0,-1 0 0,2 0 0,1 0 0,2 0 0,0 0 0,-1 0 0,1 0 0,0 0 0,1-1 0,1 1 0,-1-1 0,0 0 0,0 1 0,0 0 0,2 0 0,-1 0 0,-3-1 0,1 1 0,-4-1 0,3 1 0,0 0 0,0 0 0,0 0 0,-1 0 0,0 0 0,1 0 0,-1 0 0,-1 0 0,-1 0 0,1 0 0,2 0 0,3 0 0,1 1 0,-1 0 0,0-1 0,-2 1 0,2 0 0,-2 0 0,0-1 0,-1 0 0,0 1 0,1 0 0,0-1 0,1 0 0,-1 0 0,-3 0 0,-4 0 0,-4 0 0,-3 0 0,0 0 0,1 0 0,3 0 0,3 1 0,3-1 0,-1 1 0,0 0 0,1-1 0,-1 0 0,0 0 0,-3 1 0,-1 0 0,-5 0 0,-2-1 0,-4 1 0,-4 0 0,-10-1 0,-10 0 0,-12 0 0,-2 0 0,3 0 0,9 0 0,7 1 0,4 0 0,3 0 0,7-1 0,7 0 0,6 0 0,1 0 0,-5 0 0,-5-1 0,-11-1 0,-13-1 0,-6-1 0,-3 0 0,8 1 0,9 2 0,5 0 0,7 0 0,7 0 0,6 0 0,6 0 0,1 1 0,2-1 0,1 1 0,1-1 0,1 1 0,4 0 0,-3 0 0,3-1 0,-6 1 0,-1-1 0,-7 0 0,-3 0 0,-5 0 0,0 1 0,1-1 0,-1 0 0,3 1 0,1-1 0,3 0 0,1 0 0,-2 0 0,-4 0 0,-4 0 0,-4 0 0,-4 0 0,-3 1 0,2-1 0,5 1 0,7 0 0,6 0 0,4 0 0,2 0 0,2 0 0,3 0 0,0 0 0,0 0 0,-3 0 0,-2 0 0,-4 0 0,-6 0 0,-3 0 0,-4 0 0,-3 0 0,-1 0 0,-7 0 0,-1 0 0,-3 0 0,1 0 0,2 0 0,2 0 0,2 0 0,4 0 0,4 0 0,6-1 0,3 1 0,2-1 0,4 0 0,2 0 0,4 0 0,-2 0 0,-2 0 0,-4 0 0,-4 0 0,-2 0 0,1 1 0,-3 0 0,-1 0 0,-4 0 0,-6-2 0,-9 0 0,-13 1 0,-9-1 0,-7 1 0,-1-1 0,11 0 0,4-1 0,8 0 0,3 0 0,1 0 0,4 1 0,5 0 0,3 1 0,5 1 0,5 0 0,7 0 0,6-1 0,4 0 0,4 1 0,-1 0 0,-1 0 0,-2 0 0,-4 0 0,-4 1 0,-5 0 0,-5-1 0,0 0 0,-2-1 0,-11-1 0,-4 0 0,-5 0 0,-4 0 0,3 2 0,-9-2 0,-3 0 0,0 1 0,2 0 0,8 1 0,5 0 0,5 0 0,9-1 0,4 1 0,5 0 0,2 0 0,1 1 0,0 0 0,-1 0 0,4 1 0,-1-1 0,4 1 0,2-1 0,1 0 0,0 0 0,-2 0 0,-2-1 0,-3 1 0,-7 0 0,-4 0 0,-8 0 0,-8-1 0,-11 1 0,-5 0 0,-4 0 0,8-1 0,10 0 0,11 0 0,13 0 0,9 0 0,7 0 0,4 0 0,-3-1 0,1 1 0,-6-1 0,-2 1 0,-3-1 0,-2 1 0,-3 0 0,-3 0 0,0 0 0,1 0 0,3 0 0,4 0 0,3 1 0,1-1 0,2 1 0,0-1 0,-1 1 0,0 1 0,-1-1 0,1 1 0,-1-1 0,0 1 0,-2 0 0,-3 1 0,-2-1 0,-2 0 0,0-1 0,0 1 0,0-1 0,0 0 0,-4 0 0,-4-1 0,-4 0 0,-8 0 0,-2 1 0,-1 0 0,5-1 0,8 1 0,9-1 0,6 1 0,4 0 0,3-1 0,1 0 0,2 0 0,0 0 0,0 0 0,-3 0 0,-2 0 0,-1-1 0,-3 0 0,-2-1 0,-5-1 0,-6 1 0,-3 0 0,-4 0 0,-2 0 0,-2 0 0,-3 0 0,4 2 0,5 0 0,11 0 0,8 0 0,5 0 0,3 0 0,1 0 0,1 0 0,-1 0 0,-1 0 0,0 0 0,-1 0 0,-1 0 0,-3 0 0,-4 0 0,-2 0 0,-5 0 0,-1 0 0,-1 0 0,2 1 0,2 0 0,2 1 0,3-2 0,0 1 0,3-1 0,1 0 0,4 0 0,4 0 0,-3 0 0,2 0 0,-7 0 0,0 0 0,-5 1 0,-6 0 0,-4 0 0,-3 0 0,-4 0 0,-4 0 0,-4 0 0,3 0 0,4 0 0,10 0 0,10-1 0,5 0 0,3 1 0,-4-1 0,-3 0 0,-13 0 0,-15 0 0,-17 0 0,-12 0 0,-1-1 0,6 0 0,14 0 0,7-1 0,11 2 0,6-1 0,0 0 0,1 1 0,-2-1 0,-2 1 0,1-1 0,-2 1 0,3 0 0,2 0 0,2 0 0,1 0 0,0 1 0,-6 0 0,-5 1 0,-10-1 0,-7 1 0,-6-1 0,0 0 0,6 1 0,10-1 0,11 1 0,8-1 0,6-1 0,5 0 0,3 0 0,1 0 0,-1 0 0,-8 0 0,-11 0 0,-9 0 0,-8 1 0,0 2 0,4-1 0,6 1 0,8-2 0,6 0 0,5 0 0,4 1 0,0-1 0,0-1 0,-2 1 0,0-1 0,0 1 0,-2-1 0,-3 0 0,-8 0 0,-9 0 0,-3 0 0,1 0 0,6 0 0,10 0 0,6 0 0,4 0 0,-1 0 0,-5 0 0,1 0 0,-1 0 0,4 0 0,3 1 0,2 0 0,0-1 0,0 1 0,0-1 0,3 1 0,-1-1 0,2 1 0,-1 0 0,0-1 0,0 1 0,0-1 0,0-2 0,0-4 0,3 1 0,-1-5 0,4 5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70B3DC-47B0-094C-8E2D-7756C85D80DE}" type="datetimeFigureOut">
              <a:rPr lang="fr-FR" smtClean="0"/>
              <a:t>19/01/2025</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CA2F4A-3DDF-DD4B-A759-96E0CE48FB87}" type="slidenum">
              <a:rPr lang="fr-FR" smtClean="0"/>
              <a:t>‹N°›</a:t>
            </a:fld>
            <a:endParaRPr lang="fr-FR"/>
          </a:p>
        </p:txBody>
      </p:sp>
    </p:spTree>
    <p:extLst>
      <p:ext uri="{BB962C8B-B14F-4D97-AF65-F5344CB8AC3E}">
        <p14:creationId xmlns:p14="http://schemas.microsoft.com/office/powerpoint/2010/main" val="261339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2CA2F4A-3DDF-DD4B-A759-96E0CE48FB87}" type="slidenum">
              <a:rPr lang="fr-FR" smtClean="0"/>
              <a:t>15</a:t>
            </a:fld>
            <a:endParaRPr lang="fr-FR"/>
          </a:p>
        </p:txBody>
      </p:sp>
    </p:spTree>
    <p:extLst>
      <p:ext uri="{BB962C8B-B14F-4D97-AF65-F5344CB8AC3E}">
        <p14:creationId xmlns:p14="http://schemas.microsoft.com/office/powerpoint/2010/main" val="1274813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1/19/2025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cy-clope.com/entreprise-developpement-durable/"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www.cy-clope.com/piliers-rse/"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s://www.cy-clope.com/la-rse-et-le-marketing/"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customXml" Target="../ink/ink2.xml"/><Relationship Id="rId10" Type="http://schemas.openxmlformats.org/officeDocument/2006/relationships/image" Target="../media/image10.png"/><Relationship Id="rId4" Type="http://schemas.openxmlformats.org/officeDocument/2006/relationships/image" Target="../media/image7.png"/><Relationship Id="rId9" Type="http://schemas.openxmlformats.org/officeDocument/2006/relationships/customXml" Target="../ink/ink4.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71970"/>
            <a:ext cx="7772400" cy="1470025"/>
          </a:xfrm>
          <a:effectLst>
            <a:outerShdw blurRad="50800" dist="50800" dir="5400000" sx="103496" sy="103496" algn="ctr" rotWithShape="0">
              <a:srgbClr val="000000">
                <a:alpha val="73000"/>
              </a:srgbClr>
            </a:outerShdw>
            <a:reflection stA="45000" endPos="48892" dist="50800" dir="5400000" sy="-100000" algn="bl" rotWithShape="0"/>
          </a:effectLst>
        </p:spPr>
        <p:txBody>
          <a:bodyPr>
            <a:noAutofit/>
          </a:bodyPr>
          <a:lstStyle/>
          <a:p>
            <a:r>
              <a:rPr sz="4800" b="1" u="sng" dirty="0" err="1"/>
              <a:t>Responsabilité</a:t>
            </a:r>
            <a:r>
              <a:rPr sz="4800" b="1" u="sng" dirty="0"/>
              <a:t> </a:t>
            </a:r>
            <a:r>
              <a:rPr sz="4800" b="1" u="sng" dirty="0" err="1"/>
              <a:t>Sociale</a:t>
            </a:r>
            <a:r>
              <a:rPr sz="4800" b="1" u="sng" dirty="0"/>
              <a:t> et </a:t>
            </a:r>
            <a:r>
              <a:rPr sz="4800" b="1" u="sng" dirty="0" err="1"/>
              <a:t>Environnementale</a:t>
            </a:r>
            <a:r>
              <a:rPr sz="4800" b="1" u="sng" dirty="0"/>
              <a:t> (RSE)</a:t>
            </a:r>
          </a:p>
        </p:txBody>
      </p:sp>
      <p:sp>
        <p:nvSpPr>
          <p:cNvPr id="3" name="Subtitle 2"/>
          <p:cNvSpPr>
            <a:spLocks noGrp="1"/>
          </p:cNvSpPr>
          <p:nvPr>
            <p:ph type="subTitle" idx="1"/>
          </p:nvPr>
        </p:nvSpPr>
        <p:spPr>
          <a:xfrm>
            <a:off x="1371600" y="3429000"/>
            <a:ext cx="6400800" cy="1752600"/>
          </a:xfrm>
        </p:spPr>
        <p:txBody>
          <a:bodyPr>
            <a:normAutofit fontScale="85000" lnSpcReduction="20000"/>
          </a:bodyPr>
          <a:lstStyle/>
          <a:p>
            <a:r>
              <a:rPr dirty="0" err="1"/>
              <a:t>Objectifs</a:t>
            </a:r>
            <a:r>
              <a:rPr dirty="0"/>
              <a:t> de la séance :</a:t>
            </a:r>
          </a:p>
          <a:p>
            <a:r>
              <a:rPr dirty="0"/>
              <a:t>1. </a:t>
            </a:r>
            <a:r>
              <a:rPr dirty="0" err="1"/>
              <a:t>Comprendre</a:t>
            </a:r>
            <a:r>
              <a:rPr dirty="0"/>
              <a:t> la RSE</a:t>
            </a:r>
          </a:p>
          <a:p>
            <a:r>
              <a:rPr dirty="0"/>
              <a:t>2. </a:t>
            </a:r>
            <a:r>
              <a:rPr dirty="0" err="1"/>
              <a:t>Appréhender</a:t>
            </a:r>
            <a:r>
              <a:rPr dirty="0"/>
              <a:t> la non-discrimination</a:t>
            </a:r>
          </a:p>
          <a:p>
            <a:r>
              <a:rPr dirty="0"/>
              <a:t>3. </a:t>
            </a:r>
            <a:r>
              <a:rPr dirty="0" err="1"/>
              <a:t>Réduire</a:t>
            </a:r>
            <a:r>
              <a:rPr dirty="0"/>
              <a:t> </a:t>
            </a:r>
            <a:r>
              <a:rPr dirty="0" err="1"/>
              <a:t>l'empreinte</a:t>
            </a:r>
            <a:r>
              <a:rPr dirty="0"/>
              <a:t> </a:t>
            </a:r>
            <a:r>
              <a:rPr dirty="0" err="1"/>
              <a:t>carbone</a:t>
            </a:r>
            <a:endParaRPr dirty="0"/>
          </a:p>
        </p:txBody>
      </p:sp>
      <p:pic>
        <p:nvPicPr>
          <p:cNvPr id="5" name="Image 4">
            <a:extLst>
              <a:ext uri="{FF2B5EF4-FFF2-40B4-BE49-F238E27FC236}">
                <a16:creationId xmlns:a16="http://schemas.microsoft.com/office/drawing/2014/main" id="{771F1423-A015-8773-C69B-1BD112495542}"/>
              </a:ext>
            </a:extLst>
          </p:cNvPr>
          <p:cNvPicPr>
            <a:picLocks noChangeAspect="1"/>
          </p:cNvPicPr>
          <p:nvPr/>
        </p:nvPicPr>
        <p:blipFill>
          <a:blip r:embed="rId2"/>
          <a:stretch>
            <a:fillRect/>
          </a:stretch>
        </p:blipFill>
        <p:spPr>
          <a:xfrm>
            <a:off x="6444465" y="5087420"/>
            <a:ext cx="2655870" cy="1770580"/>
          </a:xfrm>
          <a:prstGeom prst="rect">
            <a:avLst/>
          </a:prstGeom>
          <a:effectLst>
            <a:softEdge rad="425705"/>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b="1" i="1" u="sng" dirty="0"/>
              <a:t>Introduction </a:t>
            </a:r>
            <a:r>
              <a:rPr b="1" i="1" u="sng" dirty="0" err="1"/>
              <a:t>à</a:t>
            </a:r>
            <a:r>
              <a:rPr b="1" i="1" u="sng" dirty="0"/>
              <a:t> la RSE</a:t>
            </a:r>
          </a:p>
        </p:txBody>
      </p:sp>
      <p:sp>
        <p:nvSpPr>
          <p:cNvPr id="3" name="Content Placeholder 2"/>
          <p:cNvSpPr>
            <a:spLocks noGrp="1"/>
          </p:cNvSpPr>
          <p:nvPr>
            <p:ph idx="1"/>
          </p:nvPr>
        </p:nvSpPr>
        <p:spPr>
          <a:xfrm>
            <a:off x="308225" y="2363055"/>
            <a:ext cx="8378575" cy="1428109"/>
          </a:xfrm>
        </p:spPr>
        <p:txBody>
          <a:bodyPr>
            <a:normAutofit/>
          </a:bodyPr>
          <a:lstStyle/>
          <a:p>
            <a:pPr algn="ctr"/>
            <a:r>
              <a:rPr sz="3600" dirty="0" err="1"/>
              <a:t>Définition</a:t>
            </a:r>
            <a:r>
              <a:rPr sz="3600" dirty="0"/>
              <a:t> de la RSE</a:t>
            </a:r>
          </a:p>
          <a:p>
            <a:pPr algn="ctr"/>
            <a:r>
              <a:rPr sz="3600" dirty="0"/>
              <a:t>Importance de la RSE pour les </a:t>
            </a:r>
            <a:r>
              <a:rPr sz="3600" dirty="0" err="1"/>
              <a:t>entreprises</a:t>
            </a:r>
            <a:endParaRPr sz="3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C353980-C597-046F-8AC4-B04277E35F44}"/>
              </a:ext>
            </a:extLst>
          </p:cNvPr>
          <p:cNvSpPr txBox="1"/>
          <p:nvPr/>
        </p:nvSpPr>
        <p:spPr>
          <a:xfrm>
            <a:off x="2286000" y="121447"/>
            <a:ext cx="4572000" cy="4524315"/>
          </a:xfrm>
          <a:prstGeom prst="rect">
            <a:avLst/>
          </a:prstGeom>
          <a:noFill/>
        </p:spPr>
        <p:txBody>
          <a:bodyPr wrap="square">
            <a:spAutoFit/>
          </a:bodyPr>
          <a:lstStyle/>
          <a:p>
            <a:pPr algn="just" fontAlgn="base"/>
            <a:r>
              <a:rPr lang="fr-FR" b="1" i="0" u="none" strike="noStrike" dirty="0">
                <a:solidFill>
                  <a:srgbClr val="000000"/>
                </a:solidFill>
                <a:effectLst/>
                <a:latin typeface="Lato" panose="020F0502020204030203" pitchFamily="34" charset="0"/>
              </a:rPr>
              <a:t>C’est quoi une politique RSE ?</a:t>
            </a:r>
            <a:endParaRPr lang="fr-FR" b="1" i="0" u="none" strike="noStrike" dirty="0">
              <a:solidFill>
                <a:srgbClr val="000000"/>
              </a:solidFill>
              <a:effectLst/>
              <a:latin typeface="Open Sans" panose="020B0606030504020204" pitchFamily="34" charset="0"/>
            </a:endParaRPr>
          </a:p>
          <a:p>
            <a:pPr algn="just" fontAlgn="base"/>
            <a:r>
              <a:rPr lang="fr-FR" b="1" i="0" u="none" strike="noStrike" dirty="0">
                <a:solidFill>
                  <a:srgbClr val="000000"/>
                </a:solidFill>
                <a:effectLst/>
                <a:latin typeface="Lato" panose="020F0502020204030203" pitchFamily="34" charset="0"/>
              </a:rPr>
              <a:t>Appelée responsabilité sociale ou responsabilité sociétale des entreprises, la RSE désigne la </a:t>
            </a:r>
            <a:r>
              <a:rPr lang="fr-FR" b="1" i="0" u="none" strike="noStrike" dirty="0">
                <a:solidFill>
                  <a:srgbClr val="96C121"/>
                </a:solidFill>
                <a:effectLst/>
                <a:latin typeface="inherit"/>
                <a:hlinkClick r:id="rId2"/>
              </a:rPr>
              <a:t>démarche de contribution volontaire des entreprises aux enjeux du développement durable</a:t>
            </a:r>
            <a:r>
              <a:rPr lang="fr-FR" b="1" i="0" u="none" strike="noStrike" dirty="0">
                <a:solidFill>
                  <a:srgbClr val="000000"/>
                </a:solidFill>
                <a:effectLst/>
                <a:latin typeface="Lato" panose="020F0502020204030203" pitchFamily="34" charset="0"/>
              </a:rPr>
              <a:t>.</a:t>
            </a:r>
            <a:r>
              <a:rPr lang="fr-FR" b="0" i="0" u="none" strike="noStrike" dirty="0">
                <a:solidFill>
                  <a:srgbClr val="000000"/>
                </a:solidFill>
                <a:effectLst/>
                <a:latin typeface="inherit"/>
              </a:rPr>
              <a:t> On parle aussi de RSO lorsque cette démarche concerne, plus globalement, des organisations. Concept défini au niveau européen en 2010, </a:t>
            </a:r>
            <a:r>
              <a:rPr lang="fr-FR" b="1" i="0" u="none" strike="noStrike" dirty="0">
                <a:solidFill>
                  <a:srgbClr val="000000"/>
                </a:solidFill>
                <a:effectLst/>
                <a:latin typeface="Lato" panose="020F0502020204030203" pitchFamily="34" charset="0"/>
              </a:rPr>
              <a:t>la RSE est encadrée par la norme ISO 26000</a:t>
            </a:r>
            <a:r>
              <a:rPr lang="fr-FR" b="0" i="0" u="none" strike="noStrike" dirty="0">
                <a:solidFill>
                  <a:srgbClr val="000000"/>
                </a:solidFill>
                <a:effectLst/>
                <a:latin typeface="inherit"/>
              </a:rPr>
              <a:t>, qui fait apparaître 7 lignes directrices pour la mise en pratique de la responsabilité sociétale en entreprise. Le comportement responsable d’une entreprise peut ainsi être évalué :</a:t>
            </a:r>
          </a:p>
          <a:p>
            <a:br>
              <a:rPr lang="fr-FR" dirty="0"/>
            </a:br>
            <a:endParaRPr lang="fr-FR" dirty="0"/>
          </a:p>
        </p:txBody>
      </p:sp>
    </p:spTree>
    <p:extLst>
      <p:ext uri="{BB962C8B-B14F-4D97-AF65-F5344CB8AC3E}">
        <p14:creationId xmlns:p14="http://schemas.microsoft.com/office/powerpoint/2010/main" val="1003737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2FDC6423-4BE8-655C-3A61-D5478AD0DC3B}"/>
              </a:ext>
            </a:extLst>
          </p:cNvPr>
          <p:cNvSpPr txBox="1"/>
          <p:nvPr/>
        </p:nvSpPr>
        <p:spPr>
          <a:xfrm>
            <a:off x="791109" y="177350"/>
            <a:ext cx="7613151" cy="3139321"/>
          </a:xfrm>
          <a:prstGeom prst="rect">
            <a:avLst/>
          </a:prstGeom>
          <a:noFill/>
        </p:spPr>
        <p:txBody>
          <a:bodyPr wrap="square">
            <a:spAutoFit/>
          </a:bodyPr>
          <a:lstStyle/>
          <a:p>
            <a:pPr algn="just" fontAlgn="base">
              <a:buFont typeface="Arial" panose="020B0604020202020204" pitchFamily="34" charset="0"/>
              <a:buChar char="•"/>
            </a:pPr>
            <a:r>
              <a:rPr lang="fr-FR" b="0" i="1" u="none" strike="noStrike" dirty="0">
                <a:solidFill>
                  <a:srgbClr val="FF0000"/>
                </a:solidFill>
                <a:effectLst/>
                <a:latin typeface="inherit"/>
              </a:rPr>
              <a:t>Au niveau de sa gouvernance</a:t>
            </a:r>
          </a:p>
          <a:p>
            <a:pPr algn="just" fontAlgn="base">
              <a:buFont typeface="Arial" panose="020B0604020202020204" pitchFamily="34" charset="0"/>
              <a:buChar char="•"/>
            </a:pPr>
            <a:r>
              <a:rPr lang="fr-FR" b="0" i="1" u="none" strike="noStrike" dirty="0">
                <a:solidFill>
                  <a:srgbClr val="FF0000"/>
                </a:solidFill>
                <a:effectLst/>
                <a:latin typeface="inherit"/>
              </a:rPr>
              <a:t>Dans son respect des droits humains</a:t>
            </a:r>
          </a:p>
          <a:p>
            <a:pPr algn="just" fontAlgn="base">
              <a:buFont typeface="Arial" panose="020B0604020202020204" pitchFamily="34" charset="0"/>
              <a:buChar char="•"/>
            </a:pPr>
            <a:r>
              <a:rPr lang="fr-FR" b="0" i="1" u="none" strike="noStrike" dirty="0">
                <a:solidFill>
                  <a:srgbClr val="FF0000"/>
                </a:solidFill>
                <a:effectLst/>
                <a:latin typeface="inherit"/>
              </a:rPr>
              <a:t>Sur les conditions de travail de ses employés</a:t>
            </a:r>
          </a:p>
          <a:p>
            <a:pPr algn="just" fontAlgn="base">
              <a:buFont typeface="Arial" panose="020B0604020202020204" pitchFamily="34" charset="0"/>
              <a:buChar char="•"/>
            </a:pPr>
            <a:r>
              <a:rPr lang="fr-FR" b="0" i="1" u="none" strike="noStrike" dirty="0">
                <a:solidFill>
                  <a:srgbClr val="FF0000"/>
                </a:solidFill>
                <a:effectLst/>
                <a:latin typeface="inherit"/>
              </a:rPr>
              <a:t>Par rapport à son impact sur l’environnement</a:t>
            </a:r>
          </a:p>
          <a:p>
            <a:pPr algn="just" fontAlgn="base">
              <a:buFont typeface="Arial" panose="020B0604020202020204" pitchFamily="34" charset="0"/>
              <a:buChar char="•"/>
            </a:pPr>
            <a:r>
              <a:rPr lang="fr-FR" b="0" i="1" u="none" strike="noStrike" dirty="0">
                <a:solidFill>
                  <a:srgbClr val="FF0000"/>
                </a:solidFill>
                <a:effectLst/>
                <a:latin typeface="inherit"/>
              </a:rPr>
              <a:t>Au sujet de la loyauté de ses pratiques</a:t>
            </a:r>
          </a:p>
          <a:p>
            <a:pPr algn="just" fontAlgn="base">
              <a:buFont typeface="Arial" panose="020B0604020202020204" pitchFamily="34" charset="0"/>
              <a:buChar char="•"/>
            </a:pPr>
            <a:r>
              <a:rPr lang="fr-FR" b="0" i="1" u="none" strike="noStrike" dirty="0">
                <a:solidFill>
                  <a:srgbClr val="FF0000"/>
                </a:solidFill>
                <a:effectLst/>
                <a:latin typeface="inherit"/>
              </a:rPr>
              <a:t>Sur son respect des consommateurs</a:t>
            </a:r>
          </a:p>
          <a:p>
            <a:pPr algn="just" fontAlgn="base">
              <a:buFont typeface="Arial" panose="020B0604020202020204" pitchFamily="34" charset="0"/>
              <a:buChar char="•"/>
            </a:pPr>
            <a:r>
              <a:rPr lang="fr-FR" b="0" i="1" u="none" strike="noStrike" dirty="0">
                <a:solidFill>
                  <a:srgbClr val="FF0000"/>
                </a:solidFill>
                <a:effectLst/>
                <a:latin typeface="inherit"/>
              </a:rPr>
              <a:t>Pour la positivité de son impact sur les communautés locales et le développement des territoires.</a:t>
            </a:r>
          </a:p>
          <a:p>
            <a:pPr algn="just" fontAlgn="base"/>
            <a:endParaRPr lang="fr-FR" b="0" i="0" u="none" strike="noStrike" dirty="0">
              <a:solidFill>
                <a:srgbClr val="000000"/>
              </a:solidFill>
              <a:effectLst/>
              <a:latin typeface="inherit"/>
            </a:endParaRPr>
          </a:p>
          <a:p>
            <a:pPr algn="just" fontAlgn="base"/>
            <a:r>
              <a:rPr lang="fr-FR" b="0" i="0" u="none" strike="noStrike" dirty="0">
                <a:solidFill>
                  <a:srgbClr val="000000"/>
                </a:solidFill>
                <a:effectLst/>
                <a:latin typeface="Lato" panose="020F0502020204030203" pitchFamily="34" charset="0"/>
              </a:rPr>
              <a:t>Une politique RSE désigne la stratégie et l’ensemble des mesures prises pour améliorer la réponse d’une entreprise à ces grandes problématiques.</a:t>
            </a:r>
          </a:p>
        </p:txBody>
      </p:sp>
      <p:pic>
        <p:nvPicPr>
          <p:cNvPr id="5" name="Image 4">
            <a:extLst>
              <a:ext uri="{FF2B5EF4-FFF2-40B4-BE49-F238E27FC236}">
                <a16:creationId xmlns:a16="http://schemas.microsoft.com/office/drawing/2014/main" id="{A88F4F4C-1852-A7A8-540B-22DDD49A31CD}"/>
              </a:ext>
            </a:extLst>
          </p:cNvPr>
          <p:cNvPicPr>
            <a:picLocks noChangeAspect="1"/>
          </p:cNvPicPr>
          <p:nvPr/>
        </p:nvPicPr>
        <p:blipFill>
          <a:blip r:embed="rId2"/>
          <a:stretch>
            <a:fillRect/>
          </a:stretch>
        </p:blipFill>
        <p:spPr>
          <a:xfrm>
            <a:off x="2013735" y="3039672"/>
            <a:ext cx="5435029" cy="3818328"/>
          </a:xfrm>
          <a:prstGeom prst="rect">
            <a:avLst/>
          </a:prstGeom>
          <a:effectLst>
            <a:softEdge rad="660453"/>
          </a:effectLst>
        </p:spPr>
      </p:pic>
    </p:spTree>
    <p:extLst>
      <p:ext uri="{BB962C8B-B14F-4D97-AF65-F5344CB8AC3E}">
        <p14:creationId xmlns:p14="http://schemas.microsoft.com/office/powerpoint/2010/main" val="346470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DAB82AF-4B0D-5739-A070-9B754AEC859B}"/>
              </a:ext>
            </a:extLst>
          </p:cNvPr>
          <p:cNvSpPr txBox="1"/>
          <p:nvPr/>
        </p:nvSpPr>
        <p:spPr>
          <a:xfrm>
            <a:off x="482885" y="678267"/>
            <a:ext cx="8178230" cy="4247317"/>
          </a:xfrm>
          <a:prstGeom prst="rect">
            <a:avLst/>
          </a:prstGeom>
          <a:noFill/>
        </p:spPr>
        <p:txBody>
          <a:bodyPr wrap="square">
            <a:spAutoFit/>
          </a:bodyPr>
          <a:lstStyle/>
          <a:p>
            <a:pPr algn="just" fontAlgn="base"/>
            <a:r>
              <a:rPr lang="fr-FR" b="1" i="0" u="none" strike="noStrike" dirty="0">
                <a:solidFill>
                  <a:srgbClr val="000000"/>
                </a:solidFill>
                <a:effectLst/>
                <a:latin typeface="Lato" panose="020F0502020204030203" pitchFamily="34" charset="0"/>
              </a:rPr>
              <a:t>Quel est le but de la RSE ?</a:t>
            </a:r>
            <a:endParaRPr lang="fr-FR" b="1" i="0" u="none" strike="noStrike" dirty="0">
              <a:solidFill>
                <a:srgbClr val="000000"/>
              </a:solidFill>
              <a:effectLst/>
              <a:latin typeface="Open Sans" panose="020B0606030504020204" pitchFamily="34" charset="0"/>
            </a:endParaRPr>
          </a:p>
          <a:p>
            <a:pPr algn="just" fontAlgn="base"/>
            <a:r>
              <a:rPr lang="fr-FR" b="0" i="0" u="none" strike="noStrike" dirty="0">
                <a:solidFill>
                  <a:srgbClr val="000000"/>
                </a:solidFill>
                <a:effectLst/>
                <a:latin typeface="Lato" panose="020F0502020204030203" pitchFamily="34" charset="0"/>
              </a:rPr>
              <a:t>La RSE s’inscrit globalement dans une </a:t>
            </a:r>
            <a:r>
              <a:rPr lang="fr-FR" b="1" i="0" u="none" strike="noStrike" dirty="0">
                <a:solidFill>
                  <a:srgbClr val="000000"/>
                </a:solidFill>
                <a:effectLst/>
                <a:latin typeface="Lato" panose="020F0502020204030203" pitchFamily="34" charset="0"/>
              </a:rPr>
              <a:t>démarche de développement durable</a:t>
            </a:r>
            <a:r>
              <a:rPr lang="fr-FR" b="0" i="0" u="none" strike="noStrike" dirty="0">
                <a:solidFill>
                  <a:srgbClr val="000000"/>
                </a:solidFill>
                <a:effectLst/>
                <a:latin typeface="Lato" panose="020F0502020204030203" pitchFamily="34" charset="0"/>
              </a:rPr>
              <a:t> : le concept développé par la Commission européenne incite à un ensemble d’efforts pour un meilleur respect de l’environnement, avec des actions qui vont au-delà du cadre légal. La RSE est en effet conçue comme une contribution volontaire de la part des entreprises, et non obligatoire. À ce titre, elle est aussi pensée comme un tout cohérent qui bénéficie à l’entreprise elle-même et à son développement économique, autant qu’à l’environnement, aux personnes et aux territoires. Il s’agit, pour les entreprises, d’adopter des bonnes pratiques, voire de repenser leur business model afin de </a:t>
            </a:r>
            <a:r>
              <a:rPr lang="fr-FR" b="1" i="0" u="none" strike="noStrike" dirty="0">
                <a:solidFill>
                  <a:srgbClr val="000000"/>
                </a:solidFill>
                <a:effectLst/>
                <a:latin typeface="Lato" panose="020F0502020204030203" pitchFamily="34" charset="0"/>
              </a:rPr>
              <a:t>limiter leur impact négatif sur l’environnement et de chercher, au contraire, à avoir un impact positif sur la société</a:t>
            </a:r>
            <a:r>
              <a:rPr lang="fr-FR" b="0" i="0" u="none" strike="noStrike" dirty="0">
                <a:solidFill>
                  <a:srgbClr val="000000"/>
                </a:solidFill>
                <a:effectLst/>
                <a:latin typeface="Lato" panose="020F0502020204030203" pitchFamily="34" charset="0"/>
              </a:rPr>
              <a:t>.</a:t>
            </a:r>
          </a:p>
          <a:p>
            <a:pPr algn="just" fontAlgn="base"/>
            <a:r>
              <a:rPr lang="fr-FR" b="0" i="0" u="none" strike="noStrike" dirty="0">
                <a:solidFill>
                  <a:srgbClr val="000000"/>
                </a:solidFill>
                <a:effectLst/>
                <a:latin typeface="Lato" panose="020F0502020204030203" pitchFamily="34" charset="0"/>
              </a:rPr>
              <a:t>Le but de la RSE, au niveau européen, est d’inciter les entreprises à modifier leurs comportements </a:t>
            </a:r>
            <a:r>
              <a:rPr lang="fr-FR" b="1" i="0" u="none" strike="noStrike" dirty="0">
                <a:solidFill>
                  <a:srgbClr val="000000"/>
                </a:solidFill>
                <a:effectLst/>
                <a:latin typeface="Lato" panose="020F0502020204030203" pitchFamily="34" charset="0"/>
              </a:rPr>
              <a:t>pour réduire trois grands types d’impacts : sociaux, environnementaux, et de gouvernance.</a:t>
            </a:r>
            <a:endParaRPr lang="fr-FR" b="0" i="0" u="none" strike="noStrike" dirty="0">
              <a:solidFill>
                <a:srgbClr val="000000"/>
              </a:solidFill>
              <a:effectLst/>
              <a:latin typeface="Lato" panose="020F0502020204030203" pitchFamily="34" charset="0"/>
            </a:endParaRPr>
          </a:p>
        </p:txBody>
      </p:sp>
    </p:spTree>
    <p:extLst>
      <p:ext uri="{BB962C8B-B14F-4D97-AF65-F5344CB8AC3E}">
        <p14:creationId xmlns:p14="http://schemas.microsoft.com/office/powerpoint/2010/main" val="343043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715F5F3-BEDB-F2C5-2F14-E9FE984EB290}"/>
              </a:ext>
            </a:extLst>
          </p:cNvPr>
          <p:cNvSpPr txBox="1"/>
          <p:nvPr/>
        </p:nvSpPr>
        <p:spPr>
          <a:xfrm>
            <a:off x="441789" y="109559"/>
            <a:ext cx="8301519" cy="1477328"/>
          </a:xfrm>
          <a:prstGeom prst="rect">
            <a:avLst/>
          </a:prstGeom>
          <a:noFill/>
        </p:spPr>
        <p:txBody>
          <a:bodyPr wrap="square">
            <a:spAutoFit/>
          </a:bodyPr>
          <a:lstStyle/>
          <a:p>
            <a:pPr algn="just" fontAlgn="base"/>
            <a:r>
              <a:rPr lang="fr-FR" b="0" i="0" u="none" strike="noStrike" dirty="0">
                <a:solidFill>
                  <a:srgbClr val="000000"/>
                </a:solidFill>
                <a:effectLst/>
                <a:latin typeface="inherit"/>
              </a:rPr>
              <a:t>D’un point de vue sociétal, les activités des entreprises peuvent porter atteinte à la santé humaine à travers des émissions polluantes ou à travers l’exposition de leurs salariés à des risques multiples (surcharge de travail, produits toxiques, etc.).</a:t>
            </a:r>
          </a:p>
          <a:p>
            <a:br>
              <a:rPr lang="fr-FR" dirty="0"/>
            </a:br>
            <a:endParaRPr lang="fr-FR" dirty="0"/>
          </a:p>
        </p:txBody>
      </p:sp>
      <p:pic>
        <p:nvPicPr>
          <p:cNvPr id="5" name="Image 4">
            <a:extLst>
              <a:ext uri="{FF2B5EF4-FFF2-40B4-BE49-F238E27FC236}">
                <a16:creationId xmlns:a16="http://schemas.microsoft.com/office/drawing/2014/main" id="{E6CA9634-E463-CF49-EFEB-FF862C79E950}"/>
              </a:ext>
            </a:extLst>
          </p:cNvPr>
          <p:cNvPicPr>
            <a:picLocks noChangeAspect="1"/>
          </p:cNvPicPr>
          <p:nvPr/>
        </p:nvPicPr>
        <p:blipFill>
          <a:blip r:embed="rId2"/>
          <a:stretch>
            <a:fillRect/>
          </a:stretch>
        </p:blipFill>
        <p:spPr>
          <a:xfrm>
            <a:off x="2137025" y="1586887"/>
            <a:ext cx="4674741" cy="4397340"/>
          </a:xfrm>
          <a:prstGeom prst="rect">
            <a:avLst/>
          </a:prstGeom>
          <a:effectLst>
            <a:softEdge rad="169236"/>
          </a:effectLst>
        </p:spPr>
      </p:pic>
    </p:spTree>
    <p:extLst>
      <p:ext uri="{BB962C8B-B14F-4D97-AF65-F5344CB8AC3E}">
        <p14:creationId xmlns:p14="http://schemas.microsoft.com/office/powerpoint/2010/main" val="80845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4C72C45-4E72-C4BC-2D95-C6BBAA15FE26}"/>
              </a:ext>
            </a:extLst>
          </p:cNvPr>
          <p:cNvSpPr txBox="1"/>
          <p:nvPr/>
        </p:nvSpPr>
        <p:spPr>
          <a:xfrm>
            <a:off x="0" y="338414"/>
            <a:ext cx="9144000" cy="3139321"/>
          </a:xfrm>
          <a:prstGeom prst="rect">
            <a:avLst/>
          </a:prstGeom>
          <a:noFill/>
        </p:spPr>
        <p:txBody>
          <a:bodyPr wrap="square">
            <a:spAutoFit/>
          </a:bodyPr>
          <a:lstStyle/>
          <a:p>
            <a:pPr algn="just" fontAlgn="base"/>
            <a:r>
              <a:rPr lang="fr-FR" b="0" i="0" u="none" strike="noStrike" dirty="0">
                <a:solidFill>
                  <a:srgbClr val="000000"/>
                </a:solidFill>
                <a:effectLst/>
                <a:latin typeface="Lato" panose="020F0502020204030203" pitchFamily="34" charset="0"/>
              </a:rPr>
              <a:t>D’un point de vue environnemental, les entreprises peuvent avoir un impact négatif considérable sur la biodiversité (en participant à la pollution des eaux et des sols, à la destruction des habitats, à la surexploitation des ressources et au déséquilibre des écosystèmes), et contribuer au dérèglement climatique par leur impact carbone.</a:t>
            </a:r>
          </a:p>
          <a:p>
            <a:pPr algn="just" fontAlgn="base"/>
            <a:r>
              <a:rPr lang="fr-FR" b="0" i="0" u="none" strike="noStrike" dirty="0">
                <a:solidFill>
                  <a:srgbClr val="000000"/>
                </a:solidFill>
                <a:effectLst/>
                <a:latin typeface="Lato" panose="020F0502020204030203" pitchFamily="34" charset="0"/>
              </a:rPr>
              <a:t>Les enjeux de gouvernance désignent enfin l’impact économique des décisions et comportements des entreprises qui peuvent opter pour des stratégies d’optimisation fiscales déloyales, favoriser la corruption et contribuer à la dégradation des services publics des pays dont elles utilisent les ressources.</a:t>
            </a:r>
          </a:p>
          <a:p>
            <a:pPr algn="just" fontAlgn="base"/>
            <a:r>
              <a:rPr lang="fr-FR" b="0" i="0" u="none" strike="noStrike" dirty="0">
                <a:solidFill>
                  <a:srgbClr val="96C121"/>
                </a:solidFill>
                <a:effectLst/>
                <a:latin typeface="inherit"/>
                <a:hlinkClick r:id="rId2"/>
              </a:rPr>
              <a:t>Ces trois grands types d’impacts sont envisagés par la RSE</a:t>
            </a:r>
            <a:r>
              <a:rPr lang="fr-FR" b="0" i="0" u="none" strike="noStrike" dirty="0">
                <a:solidFill>
                  <a:srgbClr val="000000"/>
                </a:solidFill>
                <a:effectLst/>
                <a:latin typeface="Lato" panose="020F0502020204030203" pitchFamily="34" charset="0"/>
              </a:rPr>
              <a:t>, qui incite à l’adoption de pratiques vertueuses, mais qui restent aussi compatibles et cohérentes avec la recherche de performance des entreprises.</a:t>
            </a:r>
          </a:p>
        </p:txBody>
      </p:sp>
    </p:spTree>
    <p:extLst>
      <p:ext uri="{BB962C8B-B14F-4D97-AF65-F5344CB8AC3E}">
        <p14:creationId xmlns:p14="http://schemas.microsoft.com/office/powerpoint/2010/main" val="4178443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2C5AE962-E8AD-4F4B-D627-E9590C196452}"/>
              </a:ext>
            </a:extLst>
          </p:cNvPr>
          <p:cNvSpPr txBox="1"/>
          <p:nvPr/>
        </p:nvSpPr>
        <p:spPr>
          <a:xfrm>
            <a:off x="0" y="197346"/>
            <a:ext cx="9144000" cy="6463308"/>
          </a:xfrm>
          <a:prstGeom prst="rect">
            <a:avLst/>
          </a:prstGeom>
          <a:noFill/>
        </p:spPr>
        <p:txBody>
          <a:bodyPr wrap="square">
            <a:spAutoFit/>
          </a:bodyPr>
          <a:lstStyle/>
          <a:p>
            <a:pPr algn="just" fontAlgn="base"/>
            <a:r>
              <a:rPr lang="fr-FR" b="1" i="0" u="none" strike="noStrike" dirty="0">
                <a:solidFill>
                  <a:srgbClr val="000000"/>
                </a:solidFill>
                <a:effectLst/>
                <a:latin typeface="Lato" panose="020F0502020204030203" pitchFamily="34" charset="0"/>
              </a:rPr>
              <a:t>Quelles sont les entreprises concernées par la RSE ?</a:t>
            </a:r>
            <a:endParaRPr lang="fr-FR" b="1" i="0" u="none" strike="noStrike" dirty="0">
              <a:solidFill>
                <a:srgbClr val="000000"/>
              </a:solidFill>
              <a:effectLst/>
              <a:latin typeface="Open Sans" panose="020B0606030504020204" pitchFamily="34" charset="0"/>
            </a:endParaRPr>
          </a:p>
          <a:p>
            <a:pPr algn="just" fontAlgn="base"/>
            <a:r>
              <a:rPr lang="fr-FR" b="0" i="0" u="none" strike="noStrike" dirty="0">
                <a:solidFill>
                  <a:srgbClr val="000000"/>
                </a:solidFill>
                <a:effectLst/>
                <a:latin typeface="Lato" panose="020F0502020204030203" pitchFamily="34" charset="0"/>
              </a:rPr>
              <a:t>N’importe quelle entreprise, quel que soit son secteur d’activités et quel que soit son statut fiscal, peut mettre en place une politique RSE et y est encouragée par la Commission européenne. En France, la </a:t>
            </a:r>
            <a:r>
              <a:rPr lang="fr-FR" b="1" i="0" u="none" strike="noStrike" dirty="0">
                <a:solidFill>
                  <a:srgbClr val="000000"/>
                </a:solidFill>
                <a:effectLst/>
                <a:latin typeface="Lato" panose="020F0502020204030203" pitchFamily="34" charset="0"/>
              </a:rPr>
              <a:t>loi Pacte</a:t>
            </a:r>
            <a:r>
              <a:rPr lang="fr-FR" b="0" i="0" u="none" strike="noStrike" dirty="0">
                <a:solidFill>
                  <a:srgbClr val="000000"/>
                </a:solidFill>
                <a:effectLst/>
                <a:latin typeface="Lato" panose="020F0502020204030203" pitchFamily="34" charset="0"/>
              </a:rPr>
              <a:t> adoptée en 2019 offre un cadre législatif à la notion de Responsabilité Sociétale des Entreprises. La modification du Code civil ainsi que la création du statut d’entreprise à mission ont vocation à renforcer la RSE en permettant notamment des avancées en matière de finance durable. </a:t>
            </a:r>
            <a:r>
              <a:rPr lang="fr-FR" b="1" i="0" u="none" strike="noStrike" dirty="0">
                <a:solidFill>
                  <a:srgbClr val="000000"/>
                </a:solidFill>
                <a:effectLst/>
                <a:latin typeface="Lato" panose="020F0502020204030203" pitchFamily="34" charset="0"/>
              </a:rPr>
              <a:t>En France, la loi Pacte oblige désormais toutes les entreprises, sans exception, à intégrer des considérations relatives à la RSE dans la gestion de leurs affaires économiques.</a:t>
            </a:r>
            <a:endParaRPr lang="fr-FR" b="0" i="0" u="none" strike="noStrike" dirty="0">
              <a:solidFill>
                <a:srgbClr val="000000"/>
              </a:solidFill>
              <a:effectLst/>
              <a:latin typeface="Lato" panose="020F0502020204030203" pitchFamily="34" charset="0"/>
            </a:endParaRPr>
          </a:p>
          <a:p>
            <a:pPr algn="just" fontAlgn="base"/>
            <a:r>
              <a:rPr lang="fr-FR" b="0" i="0" u="none" strike="noStrike" dirty="0">
                <a:solidFill>
                  <a:srgbClr val="000000"/>
                </a:solidFill>
                <a:effectLst/>
                <a:latin typeface="Lato" panose="020F0502020204030203" pitchFamily="34" charset="0"/>
              </a:rPr>
              <a:t>Les entreprises les plus grandes, et notamment les entreprises cotées, peuvent être soumises à des réglementations spécifiques, comme l’obligation de </a:t>
            </a:r>
            <a:r>
              <a:rPr lang="fr-FR" b="0" i="0" u="none" strike="noStrike" dirty="0" err="1">
                <a:solidFill>
                  <a:srgbClr val="000000"/>
                </a:solidFill>
                <a:effectLst/>
                <a:latin typeface="Lato" panose="020F0502020204030203" pitchFamily="34" charset="0"/>
              </a:rPr>
              <a:t>reporting</a:t>
            </a:r>
            <a:r>
              <a:rPr lang="fr-FR" b="0" i="0" u="none" strike="noStrike" dirty="0">
                <a:solidFill>
                  <a:srgbClr val="000000"/>
                </a:solidFill>
                <a:effectLst/>
                <a:latin typeface="Lato" panose="020F0502020204030203" pitchFamily="34" charset="0"/>
              </a:rPr>
              <a:t> ESG qui consiste à publier les données relatives à leur impact environnemental et sociétal. En amont de la loi Pacte, </a:t>
            </a:r>
            <a:r>
              <a:rPr lang="fr-FR" b="1" i="0" u="none" strike="noStrike" dirty="0">
                <a:solidFill>
                  <a:srgbClr val="000000"/>
                </a:solidFill>
                <a:effectLst/>
                <a:latin typeface="Lato" panose="020F0502020204030203" pitchFamily="34" charset="0"/>
              </a:rPr>
              <a:t>la loi sur le devoir de vigilance</a:t>
            </a:r>
            <a:r>
              <a:rPr lang="fr-FR" b="0" i="0" u="none" strike="noStrike" dirty="0">
                <a:solidFill>
                  <a:srgbClr val="000000"/>
                </a:solidFill>
                <a:effectLst/>
                <a:latin typeface="Lato" panose="020F0502020204030203" pitchFamily="34" charset="0"/>
              </a:rPr>
              <a:t> adoptée en 2017 prévoyait déjà la mise en place de mesures de surveillance des risques environnementaux et sociaux dans les grandes entreprises.</a:t>
            </a:r>
          </a:p>
          <a:p>
            <a:pPr algn="just" fontAlgn="base"/>
            <a:r>
              <a:rPr lang="fr-FR" b="0" i="0" u="none" strike="noStrike" dirty="0">
                <a:solidFill>
                  <a:srgbClr val="000000"/>
                </a:solidFill>
                <a:effectLst/>
                <a:latin typeface="Lato" panose="020F0502020204030203" pitchFamily="34" charset="0"/>
              </a:rPr>
              <a:t>Si le sujet est moins encadré du côté des PME, les entreprises de petite et moyenne taille de tous secteurs sont néanmoins de plus en plus incitées à adopter, elles aussi, une démarche responsable. Non seulement elles se doivent d’intégrer à leur gestion un minimum de considération pour les enjeux sociaux et environnementaux, mais en plus elles sont soumises à la pression croissante des grands groupes, avec des appels d’offres dont le cahier des charges intègre des critères et précisions d’ordre environnemental, social ou de gouvernance. La RSE des grandes entreprises passe en effet par le choix de fournisseurs et de sous-traitants également vertueux.</a:t>
            </a:r>
          </a:p>
        </p:txBody>
      </p:sp>
    </p:spTree>
    <p:extLst>
      <p:ext uri="{BB962C8B-B14F-4D97-AF65-F5344CB8AC3E}">
        <p14:creationId xmlns:p14="http://schemas.microsoft.com/office/powerpoint/2010/main" val="3666909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E1A3CA5-EB56-B8C3-7ADB-1ED1E32A8605}"/>
              </a:ext>
            </a:extLst>
          </p:cNvPr>
          <p:cNvSpPr txBox="1"/>
          <p:nvPr/>
        </p:nvSpPr>
        <p:spPr>
          <a:xfrm>
            <a:off x="0" y="940461"/>
            <a:ext cx="9144000" cy="4247317"/>
          </a:xfrm>
          <a:prstGeom prst="rect">
            <a:avLst/>
          </a:prstGeom>
          <a:noFill/>
        </p:spPr>
        <p:txBody>
          <a:bodyPr wrap="square">
            <a:spAutoFit/>
          </a:bodyPr>
          <a:lstStyle/>
          <a:p>
            <a:pPr algn="l"/>
            <a:r>
              <a:rPr lang="fr-FR" b="0" i="0" u="none" strike="noStrike" dirty="0">
                <a:solidFill>
                  <a:srgbClr val="000000"/>
                </a:solidFill>
                <a:effectLst/>
              </a:rPr>
              <a:t>La Responsabilité Sociétale des Entreprises (RSE) en France est encadrée par plusieurs lois, notamment l'ordonnance de juillet 2017, transposant une directive européenne de 2014 sur le </a:t>
            </a:r>
            <a:r>
              <a:rPr lang="fr-FR" b="0" i="0" u="none" strike="noStrike" dirty="0" err="1">
                <a:solidFill>
                  <a:srgbClr val="000000"/>
                </a:solidFill>
                <a:effectLst/>
              </a:rPr>
              <a:t>reporting</a:t>
            </a:r>
            <a:r>
              <a:rPr lang="fr-FR" b="0" i="0" u="none" strike="noStrike" dirty="0">
                <a:solidFill>
                  <a:srgbClr val="000000"/>
                </a:solidFill>
                <a:effectLst/>
              </a:rPr>
              <a:t> extra-financier. Les grandes entreprises doivent inclure dans leur rapport de gestion des informations sur leurs actions environnementales et sociales.</a:t>
            </a:r>
          </a:p>
          <a:p>
            <a:pPr algn="l"/>
            <a:r>
              <a:rPr lang="fr-FR" b="0" i="0" u="none" strike="noStrike" dirty="0">
                <a:solidFill>
                  <a:srgbClr val="000000"/>
                </a:solidFill>
                <a:effectLst/>
              </a:rPr>
              <a:t>La loi anti-corruption de novembre 2016 et la loi de mars 2017 imposent aussi aux entreprises de publier un plan de vigilance pour prévenir les risques liés aux droits humains et à l’environnement, y compris les risques de corruption.</a:t>
            </a:r>
          </a:p>
          <a:p>
            <a:pPr algn="l"/>
            <a:r>
              <a:rPr lang="fr-FR" b="0" i="0" u="none" strike="noStrike" dirty="0">
                <a:solidFill>
                  <a:srgbClr val="000000"/>
                </a:solidFill>
                <a:effectLst/>
              </a:rPr>
              <a:t>En tout, les entreprises doivent communiquer sur 43 points couvrant des thèmes sociaux et environnementaux.</a:t>
            </a:r>
          </a:p>
          <a:p>
            <a:pPr algn="l"/>
            <a:r>
              <a:rPr lang="fr-FR" b="0" i="0" u="none" strike="noStrike" dirty="0">
                <a:solidFill>
                  <a:srgbClr val="000000"/>
                </a:solidFill>
                <a:effectLst/>
              </a:rPr>
              <a:t>La norme ISO 26000 offre des lignes directrices pour la RSE sans être réglementaire. Des certifications spécifiques comme l'ISO 14001 existent pour certaines thématiques.</a:t>
            </a:r>
          </a:p>
          <a:p>
            <a:pPr algn="l"/>
            <a:r>
              <a:rPr lang="fr-FR" b="0" i="0" u="none" strike="noStrike" dirty="0">
                <a:solidFill>
                  <a:srgbClr val="000000"/>
                </a:solidFill>
                <a:effectLst/>
              </a:rPr>
              <a:t>Le label Lucie, basé sur la norme ISO 26000, aide les entreprises à mettre en œuvre des actions concrètes en RSE et propose des formations pour les accompagner. Créé en 2007, il regroupe 800 entreprises labellisées.</a:t>
            </a:r>
          </a:p>
          <a:p>
            <a:pPr algn="l"/>
            <a:r>
              <a:rPr lang="fr-FR" b="0" i="0" u="none" strike="noStrike" dirty="0">
                <a:solidFill>
                  <a:srgbClr val="000000"/>
                </a:solidFill>
                <a:effectLst/>
              </a:rPr>
              <a:t>4o</a:t>
            </a:r>
          </a:p>
        </p:txBody>
      </p:sp>
    </p:spTree>
    <p:extLst>
      <p:ext uri="{BB962C8B-B14F-4D97-AF65-F5344CB8AC3E}">
        <p14:creationId xmlns:p14="http://schemas.microsoft.com/office/powerpoint/2010/main" val="937686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AC74C9E-38BE-B039-DF34-7FF43F697497}"/>
              </a:ext>
            </a:extLst>
          </p:cNvPr>
          <p:cNvPicPr>
            <a:picLocks noChangeAspect="1"/>
          </p:cNvPicPr>
          <p:nvPr/>
        </p:nvPicPr>
        <p:blipFill>
          <a:blip r:embed="rId2"/>
          <a:stretch>
            <a:fillRect/>
          </a:stretch>
        </p:blipFill>
        <p:spPr>
          <a:xfrm>
            <a:off x="1166117" y="1736333"/>
            <a:ext cx="6811766" cy="3359649"/>
          </a:xfrm>
          <a:prstGeom prst="rect">
            <a:avLst/>
          </a:prstGeom>
          <a:effectLst>
            <a:softEdge rad="156116"/>
          </a:effectLst>
        </p:spPr>
      </p:pic>
    </p:spTree>
    <p:extLst>
      <p:ext uri="{BB962C8B-B14F-4D97-AF65-F5344CB8AC3E}">
        <p14:creationId xmlns:p14="http://schemas.microsoft.com/office/powerpoint/2010/main" val="1104977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B5E5775-472A-68C8-9957-9D6FBA3ADFB4}"/>
              </a:ext>
            </a:extLst>
          </p:cNvPr>
          <p:cNvSpPr txBox="1"/>
          <p:nvPr/>
        </p:nvSpPr>
        <p:spPr>
          <a:xfrm>
            <a:off x="0" y="474345"/>
            <a:ext cx="9144000" cy="5909310"/>
          </a:xfrm>
          <a:prstGeom prst="rect">
            <a:avLst/>
          </a:prstGeom>
          <a:noFill/>
        </p:spPr>
        <p:txBody>
          <a:bodyPr wrap="square">
            <a:spAutoFit/>
          </a:bodyPr>
          <a:lstStyle/>
          <a:p>
            <a:pPr algn="just" fontAlgn="base"/>
            <a:r>
              <a:rPr lang="fr-FR" b="1" i="0" u="none" strike="noStrike" dirty="0">
                <a:solidFill>
                  <a:srgbClr val="000000"/>
                </a:solidFill>
                <a:effectLst/>
                <a:latin typeface="Lato" panose="020F0502020204030203" pitchFamily="34" charset="0"/>
              </a:rPr>
              <a:t>Quels sont les bénéfices de la RSE pour les entreprises ?</a:t>
            </a:r>
            <a:endParaRPr lang="fr-FR" b="1" i="0" u="none" strike="noStrike" dirty="0">
              <a:solidFill>
                <a:srgbClr val="000000"/>
              </a:solidFill>
              <a:effectLst/>
              <a:latin typeface="Open Sans" panose="020B0606030504020204" pitchFamily="34" charset="0"/>
            </a:endParaRPr>
          </a:p>
          <a:p>
            <a:pPr algn="just" fontAlgn="base"/>
            <a:r>
              <a:rPr lang="fr-FR" b="0" i="0" u="none" strike="noStrike" dirty="0">
                <a:solidFill>
                  <a:srgbClr val="000000"/>
                </a:solidFill>
                <a:effectLst/>
                <a:latin typeface="Lato" panose="020F0502020204030203" pitchFamily="34" charset="0"/>
              </a:rPr>
              <a:t>La Responsabilité Sociétale des Entreprises est loin d’être une démarche unilatérale qui n’aurait que des contraintes pour l’entreprise et relèverait donc d’un comportement désintéressé et vertueux. D’une part, le concept de RSE a été développé en prenant compte les intérêts économiques des entreprises, véritables arbitres dans la mise en pratique des principes de la RSE : </a:t>
            </a:r>
            <a:r>
              <a:rPr lang="fr-FR" b="1" i="0" u="none" strike="noStrike" dirty="0">
                <a:solidFill>
                  <a:srgbClr val="000000"/>
                </a:solidFill>
                <a:effectLst/>
                <a:latin typeface="Lato" panose="020F0502020204030203" pitchFamily="34" charset="0"/>
              </a:rPr>
              <a:t>au cœur de la notion de développement durable figure bien celle de « développement »</a:t>
            </a:r>
            <a:r>
              <a:rPr lang="fr-FR" b="0" i="0" u="none" strike="noStrike" dirty="0">
                <a:solidFill>
                  <a:srgbClr val="000000"/>
                </a:solidFill>
                <a:effectLst/>
                <a:latin typeface="Lato" panose="020F0502020204030203" pitchFamily="34" charset="0"/>
              </a:rPr>
              <a:t>.</a:t>
            </a:r>
          </a:p>
          <a:p>
            <a:pPr algn="just" fontAlgn="base"/>
            <a:r>
              <a:rPr lang="fr-FR" b="0" i="0" u="none" strike="noStrike" dirty="0">
                <a:solidFill>
                  <a:srgbClr val="000000"/>
                </a:solidFill>
                <a:effectLst/>
                <a:latin typeface="Lato" panose="020F0502020204030203" pitchFamily="34" charset="0"/>
              </a:rPr>
              <a:t>D’autre part, les risques environnementaux et sociétaux sont encourus par les entreprises elles-mêmes, destinées à en subir les impacts en retour : l’épuisement des matières premières, le taux d’accidents du travail, les coûts des dépenses énergétiques ou de la consommation d’eau sont autant de problématiques qui peuvent directement peser sur les professionnels. Parce que les entreprises sont parties prenantes des sociétés, elles sont aussi amenées à subir de plein fouet les effets du dérèglement climatique, auquel elles n’ont donc aucun intérêt à participer : sécheresses qui mettent à mal les cultures, phénomènes météorologiques destructeurs qui mettent les usines et autres locaux hors d’usage, ralentissements massifs d’activités, etc. Par ailleurs, les entreprises qui ne prennent pas en compte les enjeux environnementaux et sociétaux et l’impact sur eux de leurs activités sont plus volontiers boudées par les consommateurs. Elles encourent d’importants risques réputationnels. En d’autres termes, </a:t>
            </a:r>
            <a:r>
              <a:rPr lang="fr-FR" b="1" i="0" u="none" strike="noStrike" dirty="0">
                <a:solidFill>
                  <a:srgbClr val="000000"/>
                </a:solidFill>
                <a:effectLst/>
                <a:latin typeface="Lato" panose="020F0502020204030203" pitchFamily="34" charset="0"/>
              </a:rPr>
              <a:t>la mise en place d’une politique de Responsabilité Sociétale des Entreprises est d’abord une démarche nécessaire pour leur propre pérennité</a:t>
            </a:r>
            <a:r>
              <a:rPr lang="fr-FR" b="0" i="0" u="none" strike="noStrike" dirty="0">
                <a:solidFill>
                  <a:srgbClr val="000000"/>
                </a:solidFill>
                <a:effectLst/>
                <a:latin typeface="Lato" panose="020F0502020204030203" pitchFamily="34" charset="0"/>
              </a:rPr>
              <a:t>.</a:t>
            </a:r>
          </a:p>
        </p:txBody>
      </p:sp>
    </p:spTree>
    <p:extLst>
      <p:ext uri="{BB962C8B-B14F-4D97-AF65-F5344CB8AC3E}">
        <p14:creationId xmlns:p14="http://schemas.microsoft.com/office/powerpoint/2010/main" val="151900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4D6AF04-D3AE-D609-A9F9-91127E79F8C3}"/>
              </a:ext>
            </a:extLst>
          </p:cNvPr>
          <p:cNvSpPr txBox="1"/>
          <p:nvPr/>
        </p:nvSpPr>
        <p:spPr>
          <a:xfrm>
            <a:off x="791110" y="582075"/>
            <a:ext cx="7561780" cy="5355312"/>
          </a:xfrm>
          <a:prstGeom prst="rect">
            <a:avLst/>
          </a:prstGeom>
          <a:noFill/>
        </p:spPr>
        <p:txBody>
          <a:bodyPr wrap="square">
            <a:spAutoFit/>
          </a:bodyPr>
          <a:lstStyle/>
          <a:p>
            <a:pPr algn="just" fontAlgn="base"/>
            <a:r>
              <a:rPr lang="fr-FR" b="0" i="0" u="none" strike="noStrike" dirty="0">
                <a:solidFill>
                  <a:srgbClr val="000000"/>
                </a:solidFill>
                <a:effectLst/>
                <a:latin typeface="Lato" panose="020F0502020204030203" pitchFamily="34" charset="0"/>
              </a:rPr>
              <a:t>D’une manière plus positive, au-delà de la seule limitation du risque,</a:t>
            </a:r>
            <a:r>
              <a:rPr lang="fr-FR" b="1" i="0" u="none" strike="noStrike" dirty="0">
                <a:solidFill>
                  <a:srgbClr val="96C121"/>
                </a:solidFill>
                <a:effectLst/>
                <a:latin typeface="Lato" panose="020F0502020204030203" pitchFamily="34" charset="0"/>
                <a:hlinkClick r:id="rId2"/>
              </a:rPr>
              <a:t> la RSE peut être également considérée comme une véritable plus-value pour les entreprises</a:t>
            </a:r>
            <a:r>
              <a:rPr lang="fr-FR" b="0" i="0" u="none" strike="noStrike" dirty="0">
                <a:solidFill>
                  <a:srgbClr val="000000"/>
                </a:solidFill>
                <a:effectLst/>
                <a:latin typeface="Lato" panose="020F0502020204030203" pitchFamily="34" charset="0"/>
              </a:rPr>
              <a:t>. Il est prouvé qu’une démarche de RSE entraîne une meilleure performance économique globale : l’entreprise sécurise son approvisionnement en matières premières, maîtrise la gestion des risques, et réalise des économies sur différents postes de dépenses (consommables, énergie, etc.). Davantage encore, une entreprise engagée dans une démarche volontaire de RSE au-delà du cadre réglementaire bénéficie d’une meilleure image de marque : elle attire et fidélise les consommateurs. C’est tout son fonctionnement qui est amélioré et optimisé, à travers :</a:t>
            </a:r>
          </a:p>
          <a:p>
            <a:pPr algn="just" fontAlgn="base">
              <a:buFont typeface="Arial" panose="020B0604020202020204" pitchFamily="34" charset="0"/>
              <a:buChar char="•"/>
            </a:pPr>
            <a:r>
              <a:rPr lang="fr-FR" b="0" i="0" u="none" strike="noStrike" dirty="0">
                <a:solidFill>
                  <a:srgbClr val="000000"/>
                </a:solidFill>
                <a:effectLst/>
                <a:latin typeface="inherit"/>
              </a:rPr>
              <a:t>Des meilleures conditions de travail pour les salariés, une meilleure réputation employeur, et donc des facilités de recrutement</a:t>
            </a:r>
          </a:p>
          <a:p>
            <a:pPr algn="just" fontAlgn="base">
              <a:buFont typeface="Arial" panose="020B0604020202020204" pitchFamily="34" charset="0"/>
              <a:buChar char="•"/>
            </a:pPr>
            <a:r>
              <a:rPr lang="fr-FR" b="0" i="0" u="none" strike="noStrike" dirty="0">
                <a:solidFill>
                  <a:srgbClr val="000000"/>
                </a:solidFill>
                <a:effectLst/>
                <a:latin typeface="inherit"/>
              </a:rPr>
              <a:t>Des meilleures relations avec les fournisseurs et les entreprises sous-traitantes</a:t>
            </a:r>
          </a:p>
          <a:p>
            <a:pPr algn="just" fontAlgn="base">
              <a:buFont typeface="Arial" panose="020B0604020202020204" pitchFamily="34" charset="0"/>
              <a:buChar char="•"/>
            </a:pPr>
            <a:r>
              <a:rPr lang="fr-FR" b="0" i="0" u="none" strike="noStrike" dirty="0">
                <a:solidFill>
                  <a:srgbClr val="000000"/>
                </a:solidFill>
                <a:effectLst/>
                <a:latin typeface="inherit"/>
              </a:rPr>
              <a:t>Un dialogue plus ouvert avec les ONG, qui peuvent agir sur la réputation de l’entreprise et qui facilitent le développement sur de nouveaux marchés</a:t>
            </a:r>
          </a:p>
          <a:p>
            <a:pPr algn="just" fontAlgn="base">
              <a:buFont typeface="Arial" panose="020B0604020202020204" pitchFamily="34" charset="0"/>
              <a:buChar char="•"/>
            </a:pPr>
            <a:r>
              <a:rPr lang="fr-FR" b="0" i="0" u="none" strike="noStrike" dirty="0">
                <a:solidFill>
                  <a:srgbClr val="000000"/>
                </a:solidFill>
                <a:effectLst/>
                <a:latin typeface="inherit"/>
              </a:rPr>
              <a:t>Une reconnaissance des besoins des communautés locales, qui limite le risque social</a:t>
            </a:r>
          </a:p>
          <a:p>
            <a:pPr algn="just" fontAlgn="base">
              <a:buFont typeface="Arial" panose="020B0604020202020204" pitchFamily="34" charset="0"/>
              <a:buChar char="•"/>
            </a:pPr>
            <a:r>
              <a:rPr lang="fr-FR" b="0" i="0" u="none" strike="noStrike" dirty="0">
                <a:solidFill>
                  <a:srgbClr val="000000"/>
                </a:solidFill>
                <a:effectLst/>
                <a:latin typeface="inherit"/>
              </a:rPr>
              <a:t>Une meilleure gestion globale des risques pour les actionnaires</a:t>
            </a:r>
          </a:p>
        </p:txBody>
      </p:sp>
    </p:spTree>
    <p:extLst>
      <p:ext uri="{BB962C8B-B14F-4D97-AF65-F5344CB8AC3E}">
        <p14:creationId xmlns:p14="http://schemas.microsoft.com/office/powerpoint/2010/main" val="358312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La Non-Discrimination</a:t>
            </a:r>
          </a:p>
        </p:txBody>
      </p:sp>
      <p:sp>
        <p:nvSpPr>
          <p:cNvPr id="3" name="Content Placeholder 2"/>
          <p:cNvSpPr>
            <a:spLocks noGrp="1"/>
          </p:cNvSpPr>
          <p:nvPr>
            <p:ph idx="1"/>
          </p:nvPr>
        </p:nvSpPr>
        <p:spPr/>
        <p:txBody>
          <a:bodyPr/>
          <a:lstStyle/>
          <a:p>
            <a:r>
              <a:rPr lang="fr-FR" dirty="0"/>
              <a:t>Définition et exemples</a:t>
            </a:r>
          </a:p>
          <a:p>
            <a:r>
              <a:rPr lang="fr-FR" dirty="0"/>
              <a:t>Cadre légal (France et Europe)</a:t>
            </a:r>
          </a:p>
          <a:p>
            <a:r>
              <a:rPr lang="fr-FR" dirty="0"/>
              <a:t>Mesures à mettre en place en entreprise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3059"/>
            <a:lum/>
          </a:blip>
          <a:srcRect/>
          <a:stretch>
            <a:fillRect l="-17000" r="-17000"/>
          </a:stretch>
        </a:blipFill>
        <a:effectLst/>
      </p:bgPr>
    </p:bg>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BF85AD28-56A5-95BB-CDB2-5973CD5DB72E}"/>
              </a:ext>
            </a:extLst>
          </p:cNvPr>
          <p:cNvSpPr txBox="1"/>
          <p:nvPr/>
        </p:nvSpPr>
        <p:spPr>
          <a:xfrm>
            <a:off x="2286000" y="243512"/>
            <a:ext cx="4572000" cy="5632311"/>
          </a:xfrm>
          <a:prstGeom prst="rect">
            <a:avLst/>
          </a:prstGeom>
          <a:noFill/>
        </p:spPr>
        <p:txBody>
          <a:bodyPr wrap="square">
            <a:spAutoFit/>
          </a:bodyPr>
          <a:lstStyle/>
          <a:p>
            <a:pPr algn="l"/>
            <a:r>
              <a:rPr lang="fr-FR" sz="2400" b="1" i="0" u="sng" strike="noStrike" dirty="0">
                <a:solidFill>
                  <a:srgbClr val="000000"/>
                </a:solidFill>
                <a:effectLst/>
              </a:rPr>
              <a:t>Principe de Non-Discrimination en France</a:t>
            </a:r>
          </a:p>
          <a:p>
            <a:pPr algn="l"/>
            <a:endParaRPr lang="fr-FR" sz="2400" b="1" i="0" u="none" strike="noStrike" dirty="0">
              <a:solidFill>
                <a:srgbClr val="000000"/>
              </a:solidFill>
              <a:effectLst/>
            </a:endParaRPr>
          </a:p>
          <a:p>
            <a:pPr algn="l"/>
            <a:endParaRPr lang="fr-FR" sz="2400" b="0" i="0" u="none" strike="noStrike" dirty="0">
              <a:solidFill>
                <a:srgbClr val="000000"/>
              </a:solidFill>
              <a:effectLst/>
            </a:endParaRPr>
          </a:p>
          <a:p>
            <a:pPr algn="l">
              <a:buFont typeface="Arial" panose="020B0604020202020204" pitchFamily="34" charset="0"/>
              <a:buChar char="•"/>
            </a:pPr>
            <a:r>
              <a:rPr lang="fr-FR" sz="2400" b="1" i="0" u="sng" strike="noStrike" dirty="0">
                <a:solidFill>
                  <a:srgbClr val="000000"/>
                </a:solidFill>
                <a:effectLst/>
              </a:rPr>
              <a:t>Définition</a:t>
            </a:r>
            <a:r>
              <a:rPr lang="fr-FR" sz="2400" b="0" i="0" u="sng" strike="noStrike" dirty="0">
                <a:solidFill>
                  <a:srgbClr val="000000"/>
                </a:solidFill>
                <a:effectLst/>
              </a:rPr>
              <a:t>:</a:t>
            </a:r>
          </a:p>
          <a:p>
            <a:pPr marL="742950" lvl="1" indent="-285750" algn="l">
              <a:buFont typeface="Arial" panose="020B0604020202020204" pitchFamily="34" charset="0"/>
              <a:buChar char="•"/>
            </a:pPr>
            <a:r>
              <a:rPr lang="fr-FR" sz="2400" b="0" i="0" u="none" strike="noStrike" dirty="0">
                <a:solidFill>
                  <a:srgbClr val="000000"/>
                </a:solidFill>
                <a:effectLst/>
              </a:rPr>
              <a:t>Le principe de non-discrimination vise à assurer l'égalité de traitement et des opportunités pour tous, sans distinction basée sur des caractéristiques personnelles comme l'origine, le sexe, l'âge, le handicap, l'orientation sexuelle, la religion, etc.</a:t>
            </a:r>
          </a:p>
        </p:txBody>
      </p:sp>
    </p:spTree>
    <p:extLst>
      <p:ext uri="{BB962C8B-B14F-4D97-AF65-F5344CB8AC3E}">
        <p14:creationId xmlns:p14="http://schemas.microsoft.com/office/powerpoint/2010/main" val="4224109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599B853-9253-26F9-5E44-DB481230C4E5}"/>
              </a:ext>
            </a:extLst>
          </p:cNvPr>
          <p:cNvSpPr txBox="1"/>
          <p:nvPr/>
        </p:nvSpPr>
        <p:spPr>
          <a:xfrm>
            <a:off x="703780" y="321187"/>
            <a:ext cx="7736440" cy="2862322"/>
          </a:xfrm>
          <a:prstGeom prst="rect">
            <a:avLst/>
          </a:prstGeom>
          <a:noFill/>
        </p:spPr>
        <p:txBody>
          <a:bodyPr wrap="square">
            <a:spAutoFit/>
          </a:bodyPr>
          <a:lstStyle/>
          <a:p>
            <a:pPr algn="ctr"/>
            <a:r>
              <a:rPr lang="fr-FR" sz="2400" b="1" i="0" u="sng" strike="noStrike" dirty="0">
                <a:solidFill>
                  <a:srgbClr val="000000"/>
                </a:solidFill>
                <a:effectLst/>
              </a:rPr>
              <a:t>Exemples de Discrimination</a:t>
            </a:r>
          </a:p>
          <a:p>
            <a:pPr algn="ctr"/>
            <a:endParaRPr lang="fr-FR" sz="2400" b="1" i="0" u="sng" strike="noStrike" dirty="0">
              <a:solidFill>
                <a:srgbClr val="000000"/>
              </a:solidFill>
              <a:effectLst/>
            </a:endParaRPr>
          </a:p>
          <a:p>
            <a:pPr algn="ctr"/>
            <a:endParaRPr lang="fr-FR" sz="2400" b="1" i="0" u="sng" strike="noStrike" dirty="0">
              <a:solidFill>
                <a:srgbClr val="000000"/>
              </a:solidFill>
              <a:effectLst/>
            </a:endParaRPr>
          </a:p>
          <a:p>
            <a:pPr algn="l">
              <a:buFont typeface="Arial" panose="020B0604020202020204" pitchFamily="34" charset="0"/>
              <a:buChar char="•"/>
            </a:pPr>
            <a:r>
              <a:rPr lang="fr-FR" b="1" i="0" u="none" strike="noStrike" dirty="0">
                <a:solidFill>
                  <a:srgbClr val="000000"/>
                </a:solidFill>
                <a:effectLst/>
              </a:rPr>
              <a:t>Exemples courants</a:t>
            </a:r>
            <a:r>
              <a:rPr lang="fr-FR" b="0" i="0" u="none" strike="noStrike" dirty="0">
                <a:solidFill>
                  <a:srgbClr val="000000"/>
                </a:solidFill>
                <a:effectLst/>
              </a:rPr>
              <a:t>:</a:t>
            </a:r>
          </a:p>
          <a:p>
            <a:pPr marL="742950" lvl="1" indent="-285750" algn="l">
              <a:buFont typeface="Arial" panose="020B0604020202020204" pitchFamily="34" charset="0"/>
              <a:buChar char="•"/>
            </a:pPr>
            <a:r>
              <a:rPr lang="fr-FR" b="0" i="0" u="none" strike="noStrike" dirty="0">
                <a:solidFill>
                  <a:srgbClr val="000000"/>
                </a:solidFill>
                <a:effectLst/>
              </a:rPr>
              <a:t>Refus d'embauche basé sur l'origine ethnique ou la religion.</a:t>
            </a:r>
          </a:p>
          <a:p>
            <a:pPr marL="742950" lvl="1" indent="-285750" algn="l">
              <a:buFont typeface="Arial" panose="020B0604020202020204" pitchFamily="34" charset="0"/>
              <a:buChar char="•"/>
            </a:pPr>
            <a:r>
              <a:rPr lang="fr-FR" b="0" i="0" u="none" strike="noStrike" dirty="0">
                <a:solidFill>
                  <a:srgbClr val="000000"/>
                </a:solidFill>
                <a:effectLst/>
              </a:rPr>
              <a:t>Différence de salaire pour un même poste en fonction du sexe.</a:t>
            </a:r>
          </a:p>
          <a:p>
            <a:pPr marL="742950" lvl="1" indent="-285750" algn="l">
              <a:buFont typeface="Arial" panose="020B0604020202020204" pitchFamily="34" charset="0"/>
              <a:buChar char="•"/>
            </a:pPr>
            <a:r>
              <a:rPr lang="fr-FR" b="0" i="0" u="none" strike="noStrike" dirty="0">
                <a:solidFill>
                  <a:srgbClr val="000000"/>
                </a:solidFill>
                <a:effectLst/>
              </a:rPr>
              <a:t>Harcèlement ou traitement injuste en raison de l'orientation sexuelle.</a:t>
            </a:r>
          </a:p>
          <a:p>
            <a:pPr marL="742950" lvl="1" indent="-285750" algn="l">
              <a:buFont typeface="Arial" panose="020B0604020202020204" pitchFamily="34" charset="0"/>
              <a:buChar char="•"/>
            </a:pPr>
            <a:r>
              <a:rPr lang="fr-FR" b="0" i="0" u="none" strike="noStrike" dirty="0">
                <a:solidFill>
                  <a:srgbClr val="000000"/>
                </a:solidFill>
                <a:effectLst/>
              </a:rPr>
              <a:t>Difficulté d'accès à la formation pour les personnes en situation de handicap.</a:t>
            </a:r>
          </a:p>
        </p:txBody>
      </p:sp>
    </p:spTree>
    <p:extLst>
      <p:ext uri="{BB962C8B-B14F-4D97-AF65-F5344CB8AC3E}">
        <p14:creationId xmlns:p14="http://schemas.microsoft.com/office/powerpoint/2010/main" val="4252712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A1A668D-A08B-7F62-736C-3BB01BBC2407}"/>
              </a:ext>
            </a:extLst>
          </p:cNvPr>
          <p:cNvPicPr>
            <a:picLocks noChangeAspect="1"/>
          </p:cNvPicPr>
          <p:nvPr/>
        </p:nvPicPr>
        <p:blipFill>
          <a:blip r:embed="rId2"/>
          <a:stretch>
            <a:fillRect/>
          </a:stretch>
        </p:blipFill>
        <p:spPr>
          <a:xfrm>
            <a:off x="0" y="4762"/>
            <a:ext cx="9144000" cy="6853238"/>
          </a:xfrm>
          <a:prstGeom prst="rect">
            <a:avLst/>
          </a:prstGeom>
        </p:spPr>
      </p:pic>
      <mc:AlternateContent xmlns:mc="http://schemas.openxmlformats.org/markup-compatibility/2006" xmlns:p14="http://schemas.microsoft.com/office/powerpoint/2010/main">
        <mc:Choice Requires="p14">
          <p:contentPart p14:bwMode="auto" r:id="rId3">
            <p14:nvContentPartPr>
              <p14:cNvPr id="7" name="Encre 6">
                <a:extLst>
                  <a:ext uri="{FF2B5EF4-FFF2-40B4-BE49-F238E27FC236}">
                    <a16:creationId xmlns:a16="http://schemas.microsoft.com/office/drawing/2014/main" id="{89182B6C-74FD-88E7-BC69-29E00FA0DB85}"/>
                  </a:ext>
                </a:extLst>
              </p14:cNvPr>
              <p14:cNvContentPartPr/>
              <p14:nvPr/>
            </p14:nvContentPartPr>
            <p14:xfrm>
              <a:off x="345770" y="6715683"/>
              <a:ext cx="2848320" cy="36000"/>
            </p14:xfrm>
          </p:contentPart>
        </mc:Choice>
        <mc:Fallback xmlns="">
          <p:pic>
            <p:nvPicPr>
              <p:cNvPr id="7" name="Encre 6">
                <a:extLst>
                  <a:ext uri="{FF2B5EF4-FFF2-40B4-BE49-F238E27FC236}">
                    <a16:creationId xmlns:a16="http://schemas.microsoft.com/office/drawing/2014/main" id="{89182B6C-74FD-88E7-BC69-29E00FA0DB85}"/>
                  </a:ext>
                </a:extLst>
              </p:cNvPr>
              <p:cNvPicPr/>
              <p:nvPr/>
            </p:nvPicPr>
            <p:blipFill>
              <a:blip r:embed="rId4"/>
              <a:stretch>
                <a:fillRect/>
              </a:stretch>
            </p:blipFill>
            <p:spPr>
              <a:xfrm>
                <a:off x="283130" y="6653043"/>
                <a:ext cx="2973960" cy="161640"/>
              </a:xfrm>
              <a:prstGeom prst="rect">
                <a:avLst/>
              </a:prstGeom>
            </p:spPr>
          </p:pic>
        </mc:Fallback>
      </mc:AlternateContent>
      <p:grpSp>
        <p:nvGrpSpPr>
          <p:cNvPr id="10" name="Groupe 9">
            <a:extLst>
              <a:ext uri="{FF2B5EF4-FFF2-40B4-BE49-F238E27FC236}">
                <a16:creationId xmlns:a16="http://schemas.microsoft.com/office/drawing/2014/main" id="{4A5B742F-8785-93B0-84CA-ED8ABCF6DA1A}"/>
              </a:ext>
            </a:extLst>
          </p:cNvPr>
          <p:cNvGrpSpPr/>
          <p:nvPr/>
        </p:nvGrpSpPr>
        <p:grpSpPr>
          <a:xfrm>
            <a:off x="1068650" y="6706323"/>
            <a:ext cx="7897680" cy="64080"/>
            <a:chOff x="1068650" y="6706323"/>
            <a:chExt cx="7897680" cy="64080"/>
          </a:xfrm>
        </p:grpSpPr>
        <mc:AlternateContent xmlns:mc="http://schemas.openxmlformats.org/markup-compatibility/2006" xmlns:p14="http://schemas.microsoft.com/office/powerpoint/2010/main">
          <mc:Choice Requires="p14">
            <p:contentPart p14:bwMode="auto" r:id="rId5">
              <p14:nvContentPartPr>
                <p14:cNvPr id="4" name="Encre 3">
                  <a:extLst>
                    <a:ext uri="{FF2B5EF4-FFF2-40B4-BE49-F238E27FC236}">
                      <a16:creationId xmlns:a16="http://schemas.microsoft.com/office/drawing/2014/main" id="{A2255187-0D78-2E78-8456-4345AD72C1FF}"/>
                    </a:ext>
                  </a:extLst>
                </p14:cNvPr>
                <p14:cNvContentPartPr/>
                <p14:nvPr/>
              </p14:nvContentPartPr>
              <p14:xfrm>
                <a:off x="1068650" y="6709923"/>
                <a:ext cx="270000" cy="30600"/>
              </p14:xfrm>
            </p:contentPart>
          </mc:Choice>
          <mc:Fallback xmlns="">
            <p:pic>
              <p:nvPicPr>
                <p:cNvPr id="4" name="Encre 3">
                  <a:extLst>
                    <a:ext uri="{FF2B5EF4-FFF2-40B4-BE49-F238E27FC236}">
                      <a16:creationId xmlns:a16="http://schemas.microsoft.com/office/drawing/2014/main" id="{A2255187-0D78-2E78-8456-4345AD72C1FF}"/>
                    </a:ext>
                  </a:extLst>
                </p:cNvPr>
                <p:cNvPicPr/>
                <p:nvPr/>
              </p:nvPicPr>
              <p:blipFill>
                <a:blip r:embed="rId6"/>
                <a:stretch>
                  <a:fillRect/>
                </a:stretch>
              </p:blipFill>
              <p:spPr>
                <a:xfrm>
                  <a:off x="1059650" y="6701283"/>
                  <a:ext cx="28764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Encre 4">
                  <a:extLst>
                    <a:ext uri="{FF2B5EF4-FFF2-40B4-BE49-F238E27FC236}">
                      <a16:creationId xmlns:a16="http://schemas.microsoft.com/office/drawing/2014/main" id="{07E3F73B-6DF2-0EA9-D6A7-36F222EDACB2}"/>
                    </a:ext>
                  </a:extLst>
                </p14:cNvPr>
                <p14:cNvContentPartPr/>
                <p14:nvPr/>
              </p14:nvContentPartPr>
              <p14:xfrm>
                <a:off x="1134170" y="6706323"/>
                <a:ext cx="159120" cy="12240"/>
              </p14:xfrm>
            </p:contentPart>
          </mc:Choice>
          <mc:Fallback xmlns="">
            <p:pic>
              <p:nvPicPr>
                <p:cNvPr id="5" name="Encre 4">
                  <a:extLst>
                    <a:ext uri="{FF2B5EF4-FFF2-40B4-BE49-F238E27FC236}">
                      <a16:creationId xmlns:a16="http://schemas.microsoft.com/office/drawing/2014/main" id="{07E3F73B-6DF2-0EA9-D6A7-36F222EDACB2}"/>
                    </a:ext>
                  </a:extLst>
                </p:cNvPr>
                <p:cNvPicPr/>
                <p:nvPr/>
              </p:nvPicPr>
              <p:blipFill>
                <a:blip r:embed="rId8"/>
                <a:stretch>
                  <a:fillRect/>
                </a:stretch>
              </p:blipFill>
              <p:spPr>
                <a:xfrm>
                  <a:off x="1125170" y="6697683"/>
                  <a:ext cx="17676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Encre 8">
                  <a:extLst>
                    <a:ext uri="{FF2B5EF4-FFF2-40B4-BE49-F238E27FC236}">
                      <a16:creationId xmlns:a16="http://schemas.microsoft.com/office/drawing/2014/main" id="{76036A05-03B2-3B13-0A73-B089D29D4AB5}"/>
                    </a:ext>
                  </a:extLst>
                </p14:cNvPr>
                <p14:cNvContentPartPr/>
                <p14:nvPr/>
              </p14:nvContentPartPr>
              <p14:xfrm>
                <a:off x="4851170" y="6735843"/>
                <a:ext cx="4115160" cy="34560"/>
              </p14:xfrm>
            </p:contentPart>
          </mc:Choice>
          <mc:Fallback xmlns="">
            <p:pic>
              <p:nvPicPr>
                <p:cNvPr id="9" name="Encre 8">
                  <a:extLst>
                    <a:ext uri="{FF2B5EF4-FFF2-40B4-BE49-F238E27FC236}">
                      <a16:creationId xmlns:a16="http://schemas.microsoft.com/office/drawing/2014/main" id="{76036A05-03B2-3B13-0A73-B089D29D4AB5}"/>
                    </a:ext>
                  </a:extLst>
                </p:cNvPr>
                <p:cNvPicPr/>
                <p:nvPr/>
              </p:nvPicPr>
              <p:blipFill>
                <a:blip r:embed="rId10"/>
                <a:stretch>
                  <a:fillRect/>
                </a:stretch>
              </p:blipFill>
              <p:spPr>
                <a:xfrm>
                  <a:off x="4788170" y="6672843"/>
                  <a:ext cx="4240800" cy="160200"/>
                </a:xfrm>
                <a:prstGeom prst="rect">
                  <a:avLst/>
                </a:prstGeom>
              </p:spPr>
            </p:pic>
          </mc:Fallback>
        </mc:AlternateContent>
      </p:grpSp>
    </p:spTree>
    <p:extLst>
      <p:ext uri="{BB962C8B-B14F-4D97-AF65-F5344CB8AC3E}">
        <p14:creationId xmlns:p14="http://schemas.microsoft.com/office/powerpoint/2010/main" val="477087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67BBD70-EFA9-F1AC-5639-58E66F2DF687}"/>
              </a:ext>
            </a:extLst>
          </p:cNvPr>
          <p:cNvSpPr txBox="1"/>
          <p:nvPr/>
        </p:nvSpPr>
        <p:spPr>
          <a:xfrm>
            <a:off x="2286000" y="433800"/>
            <a:ext cx="4572000" cy="2954655"/>
          </a:xfrm>
          <a:prstGeom prst="rect">
            <a:avLst/>
          </a:prstGeom>
          <a:noFill/>
        </p:spPr>
        <p:txBody>
          <a:bodyPr wrap="square">
            <a:spAutoFit/>
          </a:bodyPr>
          <a:lstStyle/>
          <a:p>
            <a:pPr algn="ctr"/>
            <a:r>
              <a:rPr lang="fr-FR" sz="2400" b="1" i="0" u="sng" strike="noStrike" dirty="0">
                <a:solidFill>
                  <a:srgbClr val="000000"/>
                </a:solidFill>
                <a:effectLst/>
              </a:rPr>
              <a:t>Cadre Légal en France</a:t>
            </a:r>
          </a:p>
          <a:p>
            <a:pPr algn="l"/>
            <a:endParaRPr lang="fr-FR" b="1" i="0" u="none" strike="noStrike" dirty="0">
              <a:solidFill>
                <a:srgbClr val="000000"/>
              </a:solidFill>
              <a:effectLst/>
            </a:endParaRPr>
          </a:p>
          <a:p>
            <a:pPr algn="l">
              <a:buFont typeface="Arial" panose="020B0604020202020204" pitchFamily="34" charset="0"/>
              <a:buChar char="•"/>
            </a:pPr>
            <a:r>
              <a:rPr lang="fr-FR" b="1" i="0" u="none" strike="noStrike" dirty="0">
                <a:solidFill>
                  <a:srgbClr val="000000"/>
                </a:solidFill>
                <a:effectLst/>
              </a:rPr>
              <a:t>Lois nationales</a:t>
            </a:r>
            <a:r>
              <a:rPr lang="fr-FR" b="0" i="0" u="none" strike="noStrike" dirty="0">
                <a:solidFill>
                  <a:srgbClr val="000000"/>
                </a:solidFill>
                <a:effectLst/>
              </a:rPr>
              <a:t>:</a:t>
            </a:r>
          </a:p>
          <a:p>
            <a:pPr marL="742950" lvl="1" indent="-285750" algn="l">
              <a:buFont typeface="Arial" panose="020B0604020202020204" pitchFamily="34" charset="0"/>
              <a:buChar char="•"/>
            </a:pPr>
            <a:r>
              <a:rPr lang="fr-FR" b="1" i="0" u="none" strike="noStrike" dirty="0">
                <a:solidFill>
                  <a:srgbClr val="000000"/>
                </a:solidFill>
                <a:effectLst/>
              </a:rPr>
              <a:t>Code du Travail</a:t>
            </a:r>
            <a:r>
              <a:rPr lang="fr-FR" b="0" i="0" u="none" strike="noStrike" dirty="0">
                <a:solidFill>
                  <a:srgbClr val="000000"/>
                </a:solidFill>
                <a:effectLst/>
              </a:rPr>
              <a:t>: Articles L1132-1 à L1134-5 interdisant les discriminations au travail.</a:t>
            </a:r>
          </a:p>
          <a:p>
            <a:pPr marL="742950" lvl="1" indent="-285750" algn="l">
              <a:buFont typeface="Arial" panose="020B0604020202020204" pitchFamily="34" charset="0"/>
              <a:buChar char="•"/>
            </a:pPr>
            <a:r>
              <a:rPr lang="fr-FR" b="1" i="0" u="none" strike="noStrike" dirty="0">
                <a:solidFill>
                  <a:srgbClr val="000000"/>
                </a:solidFill>
                <a:effectLst/>
              </a:rPr>
              <a:t>Loi n° 2008-496</a:t>
            </a:r>
            <a:r>
              <a:rPr lang="fr-FR" b="0" i="0" u="none" strike="noStrike" dirty="0">
                <a:solidFill>
                  <a:srgbClr val="000000"/>
                </a:solidFill>
                <a:effectLst/>
              </a:rPr>
              <a:t>: Renforcement de la lutte contre les discriminations.</a:t>
            </a:r>
          </a:p>
          <a:p>
            <a:pPr algn="l"/>
            <a:r>
              <a:rPr lang="fr-FR" b="1" i="0" u="none" strike="noStrike" dirty="0">
                <a:solidFill>
                  <a:srgbClr val="000000"/>
                </a:solidFill>
                <a:effectLst/>
              </a:rPr>
              <a:t>Image</a:t>
            </a:r>
            <a:r>
              <a:rPr lang="fr-FR" b="0" i="0" u="none" strike="noStrike" dirty="0">
                <a:solidFill>
                  <a:srgbClr val="000000"/>
                </a:solidFill>
                <a:effectLst/>
              </a:rPr>
              <a:t>: Une illustration de la couverture du Code du Travail français.</a:t>
            </a:r>
          </a:p>
        </p:txBody>
      </p:sp>
      <p:pic>
        <p:nvPicPr>
          <p:cNvPr id="5" name="Image 4">
            <a:extLst>
              <a:ext uri="{FF2B5EF4-FFF2-40B4-BE49-F238E27FC236}">
                <a16:creationId xmlns:a16="http://schemas.microsoft.com/office/drawing/2014/main" id="{6FB198BC-957E-78BA-38AA-97BA52EB986B}"/>
              </a:ext>
            </a:extLst>
          </p:cNvPr>
          <p:cNvPicPr>
            <a:picLocks noChangeAspect="1"/>
          </p:cNvPicPr>
          <p:nvPr/>
        </p:nvPicPr>
        <p:blipFill>
          <a:blip r:embed="rId2"/>
          <a:stretch>
            <a:fillRect/>
          </a:stretch>
        </p:blipFill>
        <p:spPr>
          <a:xfrm>
            <a:off x="4572000" y="4297450"/>
            <a:ext cx="2275654" cy="1773935"/>
          </a:xfrm>
          <a:prstGeom prst="rect">
            <a:avLst/>
          </a:prstGeom>
          <a:effectLst>
            <a:softEdge rad="345341"/>
          </a:effectLst>
        </p:spPr>
      </p:pic>
    </p:spTree>
    <p:extLst>
      <p:ext uri="{BB962C8B-B14F-4D97-AF65-F5344CB8AC3E}">
        <p14:creationId xmlns:p14="http://schemas.microsoft.com/office/powerpoint/2010/main" val="36889035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2D070C59-5F85-22D3-F545-6AAD0B003E85}"/>
              </a:ext>
            </a:extLst>
          </p:cNvPr>
          <p:cNvSpPr txBox="1"/>
          <p:nvPr/>
        </p:nvSpPr>
        <p:spPr>
          <a:xfrm>
            <a:off x="2481209" y="289679"/>
            <a:ext cx="4572000" cy="3170099"/>
          </a:xfrm>
          <a:prstGeom prst="rect">
            <a:avLst/>
          </a:prstGeom>
          <a:noFill/>
        </p:spPr>
        <p:txBody>
          <a:bodyPr wrap="square">
            <a:spAutoFit/>
          </a:bodyPr>
          <a:lstStyle/>
          <a:p>
            <a:pPr algn="ctr"/>
            <a:r>
              <a:rPr lang="fr-FR" sz="2800" b="1" i="0" u="sng" strike="noStrike" dirty="0">
                <a:solidFill>
                  <a:srgbClr val="000000"/>
                </a:solidFill>
                <a:effectLst/>
              </a:rPr>
              <a:t>Cadre Légal Européen</a:t>
            </a:r>
          </a:p>
          <a:p>
            <a:pPr algn="ctr"/>
            <a:endParaRPr lang="fr-FR" sz="2800" b="1" i="0" u="sng" strike="noStrike" dirty="0">
              <a:solidFill>
                <a:srgbClr val="000000"/>
              </a:solidFill>
              <a:effectLst/>
            </a:endParaRPr>
          </a:p>
          <a:p>
            <a:pPr algn="l">
              <a:buFont typeface="Arial" panose="020B0604020202020204" pitchFamily="34" charset="0"/>
              <a:buChar char="•"/>
            </a:pPr>
            <a:r>
              <a:rPr lang="fr-FR" b="1" i="0" u="none" strike="noStrike" dirty="0">
                <a:solidFill>
                  <a:srgbClr val="000000"/>
                </a:solidFill>
                <a:effectLst/>
              </a:rPr>
              <a:t>Directives de l’UE</a:t>
            </a:r>
            <a:r>
              <a:rPr lang="fr-FR" b="0" i="0" u="none" strike="noStrike" dirty="0">
                <a:solidFill>
                  <a:srgbClr val="000000"/>
                </a:solidFill>
                <a:effectLst/>
              </a:rPr>
              <a:t>:</a:t>
            </a:r>
          </a:p>
          <a:p>
            <a:pPr algn="l"/>
            <a:endParaRPr lang="fr-FR" b="0" i="0" u="none" strike="noStrike" dirty="0">
              <a:solidFill>
                <a:srgbClr val="000000"/>
              </a:solidFill>
              <a:effectLst/>
            </a:endParaRPr>
          </a:p>
          <a:p>
            <a:pPr marL="742950" lvl="1" indent="-285750" algn="l">
              <a:buFont typeface="Arial" panose="020B0604020202020204" pitchFamily="34" charset="0"/>
              <a:buChar char="•"/>
            </a:pPr>
            <a:r>
              <a:rPr lang="fr-FR" b="1" i="0" u="none" strike="noStrike" dirty="0">
                <a:solidFill>
                  <a:srgbClr val="000000"/>
                </a:solidFill>
                <a:effectLst/>
              </a:rPr>
              <a:t>Directive 2000/43/CE</a:t>
            </a:r>
            <a:r>
              <a:rPr lang="fr-FR" b="0" i="0" u="none" strike="noStrike" dirty="0">
                <a:solidFill>
                  <a:srgbClr val="000000"/>
                </a:solidFill>
                <a:effectLst/>
              </a:rPr>
              <a:t>: Égalité raciale.</a:t>
            </a:r>
          </a:p>
          <a:p>
            <a:pPr marL="742950" lvl="1" indent="-285750" algn="l">
              <a:buFont typeface="Arial" panose="020B0604020202020204" pitchFamily="34" charset="0"/>
              <a:buChar char="•"/>
            </a:pPr>
            <a:r>
              <a:rPr lang="fr-FR" b="1" i="0" u="none" strike="noStrike" dirty="0">
                <a:solidFill>
                  <a:srgbClr val="000000"/>
                </a:solidFill>
                <a:effectLst/>
              </a:rPr>
              <a:t>Directive 2000/78/CE</a:t>
            </a:r>
            <a:r>
              <a:rPr lang="fr-FR" b="0" i="0" u="none" strike="noStrike" dirty="0">
                <a:solidFill>
                  <a:srgbClr val="000000"/>
                </a:solidFill>
                <a:effectLst/>
              </a:rPr>
              <a:t>: Égalité en matière d'emploi et de travail.</a:t>
            </a:r>
          </a:p>
          <a:p>
            <a:pPr marL="742950" lvl="1" indent="-285750" algn="l">
              <a:buFont typeface="Arial" panose="020B0604020202020204" pitchFamily="34" charset="0"/>
              <a:buChar char="•"/>
            </a:pPr>
            <a:r>
              <a:rPr lang="fr-FR" b="1" i="0" u="none" strike="noStrike" dirty="0">
                <a:solidFill>
                  <a:srgbClr val="000000"/>
                </a:solidFill>
                <a:effectLst/>
              </a:rPr>
              <a:t>Charte des droits fondamentaux de l'Union européenne</a:t>
            </a:r>
            <a:r>
              <a:rPr lang="fr-FR" b="0" i="0" u="none" strike="noStrike" dirty="0">
                <a:solidFill>
                  <a:srgbClr val="000000"/>
                </a:solidFill>
                <a:effectLst/>
              </a:rPr>
              <a:t>: Article 21 sur la non-discrimination.</a:t>
            </a:r>
          </a:p>
        </p:txBody>
      </p:sp>
      <p:pic>
        <p:nvPicPr>
          <p:cNvPr id="5" name="Image 4">
            <a:extLst>
              <a:ext uri="{FF2B5EF4-FFF2-40B4-BE49-F238E27FC236}">
                <a16:creationId xmlns:a16="http://schemas.microsoft.com/office/drawing/2014/main" id="{11BEFB23-0E15-0540-CE1B-B6454FDC2439}"/>
              </a:ext>
            </a:extLst>
          </p:cNvPr>
          <p:cNvPicPr>
            <a:picLocks noChangeAspect="1"/>
          </p:cNvPicPr>
          <p:nvPr/>
        </p:nvPicPr>
        <p:blipFill>
          <a:blip r:embed="rId2"/>
          <a:stretch>
            <a:fillRect/>
          </a:stretch>
        </p:blipFill>
        <p:spPr>
          <a:xfrm>
            <a:off x="2835668" y="4419600"/>
            <a:ext cx="3657600" cy="2438400"/>
          </a:xfrm>
          <a:prstGeom prst="rect">
            <a:avLst/>
          </a:prstGeom>
          <a:effectLst>
            <a:softEdge rad="341822"/>
          </a:effectLst>
        </p:spPr>
      </p:pic>
    </p:spTree>
    <p:extLst>
      <p:ext uri="{BB962C8B-B14F-4D97-AF65-F5344CB8AC3E}">
        <p14:creationId xmlns:p14="http://schemas.microsoft.com/office/powerpoint/2010/main" val="34787542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3FB8F56-4ECE-B35D-7987-67FCDC5BBBFA}"/>
              </a:ext>
            </a:extLst>
          </p:cNvPr>
          <p:cNvSpPr txBox="1"/>
          <p:nvPr/>
        </p:nvSpPr>
        <p:spPr>
          <a:xfrm>
            <a:off x="1309955" y="239801"/>
            <a:ext cx="6524090" cy="3570208"/>
          </a:xfrm>
          <a:prstGeom prst="rect">
            <a:avLst/>
          </a:prstGeom>
          <a:noFill/>
        </p:spPr>
        <p:txBody>
          <a:bodyPr wrap="square">
            <a:spAutoFit/>
          </a:bodyPr>
          <a:lstStyle/>
          <a:p>
            <a:pPr algn="ctr"/>
            <a:r>
              <a:rPr lang="fr-FR" sz="3200" b="1" i="0" u="sng" strike="noStrike" dirty="0">
                <a:solidFill>
                  <a:srgbClr val="000000"/>
                </a:solidFill>
                <a:effectLst/>
              </a:rPr>
              <a:t>Diapositive 5: Mesures à Mettre en Œuvre en Entreprise</a:t>
            </a:r>
          </a:p>
          <a:p>
            <a:pPr algn="l">
              <a:buFont typeface="Arial" panose="020B0604020202020204" pitchFamily="34" charset="0"/>
              <a:buChar char="•"/>
            </a:pPr>
            <a:endParaRPr lang="fr-FR" b="1" i="0" u="none" strike="noStrike" dirty="0">
              <a:solidFill>
                <a:srgbClr val="000000"/>
              </a:solidFill>
              <a:effectLst/>
            </a:endParaRPr>
          </a:p>
          <a:p>
            <a:pPr algn="l">
              <a:buFont typeface="Arial" panose="020B0604020202020204" pitchFamily="34" charset="0"/>
              <a:buChar char="•"/>
            </a:pPr>
            <a:r>
              <a:rPr lang="fr-FR" b="1" i="1" u="sng" strike="noStrike" dirty="0">
                <a:solidFill>
                  <a:srgbClr val="000000"/>
                </a:solidFill>
                <a:effectLst/>
              </a:rPr>
              <a:t>Politiques et pratiques</a:t>
            </a:r>
            <a:r>
              <a:rPr lang="fr-FR" b="0" i="1" u="sng" strike="noStrike" dirty="0">
                <a:solidFill>
                  <a:srgbClr val="000000"/>
                </a:solidFill>
                <a:effectLst/>
              </a:rPr>
              <a:t>:</a:t>
            </a:r>
          </a:p>
          <a:p>
            <a:pPr algn="l"/>
            <a:endParaRPr lang="fr-FR" b="0" i="0" u="none" strike="noStrike" dirty="0">
              <a:solidFill>
                <a:srgbClr val="000000"/>
              </a:solidFill>
              <a:effectLst/>
            </a:endParaRPr>
          </a:p>
          <a:p>
            <a:pPr marL="742950" lvl="1" indent="-285750" algn="l">
              <a:buFont typeface="Arial" panose="020B0604020202020204" pitchFamily="34" charset="0"/>
              <a:buChar char="•"/>
            </a:pPr>
            <a:r>
              <a:rPr lang="fr-FR" b="0" i="0" u="none" strike="noStrike" dirty="0">
                <a:solidFill>
                  <a:srgbClr val="000000"/>
                </a:solidFill>
                <a:effectLst/>
              </a:rPr>
              <a:t>Formation du personnel sur la diversité et l'inclusion.</a:t>
            </a:r>
          </a:p>
          <a:p>
            <a:pPr marL="742950" lvl="1" indent="-285750" algn="l">
              <a:buFont typeface="Arial" panose="020B0604020202020204" pitchFamily="34" charset="0"/>
              <a:buChar char="•"/>
            </a:pPr>
            <a:r>
              <a:rPr lang="fr-FR" b="0" i="0" u="none" strike="noStrike" dirty="0">
                <a:solidFill>
                  <a:srgbClr val="000000"/>
                </a:solidFill>
                <a:effectLst/>
              </a:rPr>
              <a:t>Mise en place de procédures de recrutement anonymes.</a:t>
            </a:r>
          </a:p>
          <a:p>
            <a:pPr marL="742950" lvl="1" indent="-285750" algn="l">
              <a:buFont typeface="Arial" panose="020B0604020202020204" pitchFamily="34" charset="0"/>
              <a:buChar char="•"/>
            </a:pPr>
            <a:r>
              <a:rPr lang="fr-FR" b="0" i="0" u="none" strike="noStrike" dirty="0">
                <a:solidFill>
                  <a:srgbClr val="000000"/>
                </a:solidFill>
                <a:effectLst/>
              </a:rPr>
              <a:t>Création d'un comité de diversité et d'inclusion.</a:t>
            </a:r>
          </a:p>
          <a:p>
            <a:pPr marL="742950" lvl="1" indent="-285750" algn="l">
              <a:buFont typeface="Arial" panose="020B0604020202020204" pitchFamily="34" charset="0"/>
              <a:buChar char="•"/>
            </a:pPr>
            <a:r>
              <a:rPr lang="fr-FR" b="0" i="0" u="none" strike="noStrike" dirty="0">
                <a:solidFill>
                  <a:srgbClr val="000000"/>
                </a:solidFill>
                <a:effectLst/>
              </a:rPr>
              <a:t>Mise en place de mécanismes de signalement et de traitement des plaintes de discrimination.</a:t>
            </a:r>
          </a:p>
          <a:p>
            <a:pPr marL="742950" lvl="1" indent="-285750" algn="l">
              <a:buFont typeface="Arial" panose="020B0604020202020204" pitchFamily="34" charset="0"/>
              <a:buChar char="•"/>
            </a:pPr>
            <a:r>
              <a:rPr lang="fr-FR" b="0" i="0" u="none" strike="noStrike" dirty="0">
                <a:solidFill>
                  <a:srgbClr val="000000"/>
                </a:solidFill>
                <a:effectLst/>
              </a:rPr>
              <a:t>Suivi et évaluation réguliers des pratiques d'égalité.</a:t>
            </a:r>
          </a:p>
        </p:txBody>
      </p:sp>
      <p:pic>
        <p:nvPicPr>
          <p:cNvPr id="5" name="Image 4">
            <a:extLst>
              <a:ext uri="{FF2B5EF4-FFF2-40B4-BE49-F238E27FC236}">
                <a16:creationId xmlns:a16="http://schemas.microsoft.com/office/drawing/2014/main" id="{FE72B627-1DE0-8709-4CD8-D9BA34B756B5}"/>
              </a:ext>
            </a:extLst>
          </p:cNvPr>
          <p:cNvPicPr>
            <a:picLocks noChangeAspect="1"/>
          </p:cNvPicPr>
          <p:nvPr/>
        </p:nvPicPr>
        <p:blipFill>
          <a:blip r:embed="rId2"/>
          <a:stretch>
            <a:fillRect/>
          </a:stretch>
        </p:blipFill>
        <p:spPr>
          <a:xfrm>
            <a:off x="2590800" y="4243155"/>
            <a:ext cx="3962400" cy="2501900"/>
          </a:xfrm>
          <a:prstGeom prst="rect">
            <a:avLst/>
          </a:prstGeom>
          <a:effectLst>
            <a:softEdge rad="225013"/>
          </a:effectLst>
        </p:spPr>
      </p:pic>
    </p:spTree>
    <p:extLst>
      <p:ext uri="{BB962C8B-B14F-4D97-AF65-F5344CB8AC3E}">
        <p14:creationId xmlns:p14="http://schemas.microsoft.com/office/powerpoint/2010/main" val="5740328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08238986-CB9A-053B-7CCF-50C3F56B92E6}"/>
              </a:ext>
            </a:extLst>
          </p:cNvPr>
          <p:cNvSpPr txBox="1"/>
          <p:nvPr/>
        </p:nvSpPr>
        <p:spPr>
          <a:xfrm>
            <a:off x="2286000" y="208575"/>
            <a:ext cx="4572000" cy="3908762"/>
          </a:xfrm>
          <a:prstGeom prst="rect">
            <a:avLst/>
          </a:prstGeom>
          <a:noFill/>
        </p:spPr>
        <p:txBody>
          <a:bodyPr wrap="square">
            <a:spAutoFit/>
          </a:bodyPr>
          <a:lstStyle/>
          <a:p>
            <a:pPr algn="ctr"/>
            <a:r>
              <a:rPr lang="fr-FR" sz="3200" b="1" i="0" u="sng" strike="noStrike" dirty="0">
                <a:solidFill>
                  <a:srgbClr val="000000"/>
                </a:solidFill>
                <a:effectLst/>
              </a:rPr>
              <a:t>Conclusion</a:t>
            </a:r>
          </a:p>
          <a:p>
            <a:pPr algn="l">
              <a:buFont typeface="Arial" panose="020B0604020202020204" pitchFamily="34" charset="0"/>
              <a:buChar char="•"/>
            </a:pPr>
            <a:endParaRPr lang="fr-FR" b="1" i="0" u="none" strike="noStrike" dirty="0">
              <a:solidFill>
                <a:srgbClr val="000000"/>
              </a:solidFill>
              <a:effectLst/>
            </a:endParaRPr>
          </a:p>
          <a:p>
            <a:pPr algn="l">
              <a:buFont typeface="Arial" panose="020B0604020202020204" pitchFamily="34" charset="0"/>
              <a:buChar char="•"/>
            </a:pPr>
            <a:r>
              <a:rPr lang="fr-FR" b="1" i="1" u="sng" strike="noStrike" dirty="0">
                <a:solidFill>
                  <a:srgbClr val="000000"/>
                </a:solidFill>
                <a:effectLst/>
              </a:rPr>
              <a:t>Récapitulatif</a:t>
            </a:r>
            <a:r>
              <a:rPr lang="fr-FR" b="0" i="1" u="sng" strike="noStrike" dirty="0">
                <a:solidFill>
                  <a:srgbClr val="000000"/>
                </a:solidFill>
                <a:effectLst/>
              </a:rPr>
              <a:t>:</a:t>
            </a:r>
          </a:p>
          <a:p>
            <a:pPr algn="l"/>
            <a:endParaRPr lang="fr-FR" b="0" i="0" u="none" strike="noStrike" dirty="0">
              <a:solidFill>
                <a:srgbClr val="000000"/>
              </a:solidFill>
              <a:effectLst/>
            </a:endParaRPr>
          </a:p>
          <a:p>
            <a:pPr marL="742950" lvl="1" indent="-285750" algn="l">
              <a:buFont typeface="Arial" panose="020B0604020202020204" pitchFamily="34" charset="0"/>
              <a:buChar char="•"/>
            </a:pPr>
            <a:r>
              <a:rPr lang="fr-FR" b="0" i="0" u="none" strike="noStrike" dirty="0">
                <a:solidFill>
                  <a:srgbClr val="000000"/>
                </a:solidFill>
                <a:effectLst/>
              </a:rPr>
              <a:t>La non-discrimination est un principe fondamental pour garantir l'égalité des chances.</a:t>
            </a:r>
          </a:p>
          <a:p>
            <a:pPr marL="742950" lvl="1" indent="-285750" algn="l">
              <a:buFont typeface="Arial" panose="020B0604020202020204" pitchFamily="34" charset="0"/>
              <a:buChar char="•"/>
            </a:pPr>
            <a:r>
              <a:rPr lang="fr-FR" b="0" i="0" u="none" strike="noStrike" dirty="0">
                <a:solidFill>
                  <a:srgbClr val="000000"/>
                </a:solidFill>
                <a:effectLst/>
              </a:rPr>
              <a:t>Des cadres légaux stricts existent à la fois en France et en Europe.</a:t>
            </a:r>
          </a:p>
          <a:p>
            <a:pPr marL="742950" lvl="1" indent="-285750" algn="l">
              <a:buFont typeface="Arial" panose="020B0604020202020204" pitchFamily="34" charset="0"/>
              <a:buChar char="•"/>
            </a:pPr>
            <a:r>
              <a:rPr lang="fr-FR" b="0" i="0" u="none" strike="noStrike" dirty="0">
                <a:solidFill>
                  <a:srgbClr val="000000"/>
                </a:solidFill>
                <a:effectLst/>
              </a:rPr>
              <a:t>Les entreprises ont un rôle crucial dans la mise en œuvre de mesures concrètes pour promouvoir l'égalité et lutter contre les discriminations.</a:t>
            </a:r>
          </a:p>
        </p:txBody>
      </p:sp>
      <p:pic>
        <p:nvPicPr>
          <p:cNvPr id="5" name="Image 4">
            <a:extLst>
              <a:ext uri="{FF2B5EF4-FFF2-40B4-BE49-F238E27FC236}">
                <a16:creationId xmlns:a16="http://schemas.microsoft.com/office/drawing/2014/main" id="{3E99EF05-D8C5-2ADF-1877-6459DDCF2F9B}"/>
              </a:ext>
            </a:extLst>
          </p:cNvPr>
          <p:cNvPicPr>
            <a:picLocks noChangeAspect="1"/>
          </p:cNvPicPr>
          <p:nvPr/>
        </p:nvPicPr>
        <p:blipFill>
          <a:blip r:embed="rId2"/>
          <a:stretch>
            <a:fillRect/>
          </a:stretch>
        </p:blipFill>
        <p:spPr>
          <a:xfrm>
            <a:off x="7667090" y="5281488"/>
            <a:ext cx="1371600" cy="1473200"/>
          </a:xfrm>
          <a:prstGeom prst="rect">
            <a:avLst/>
          </a:prstGeom>
          <a:effectLst>
            <a:softEdge rad="65049"/>
          </a:effectLst>
        </p:spPr>
      </p:pic>
    </p:spTree>
    <p:extLst>
      <p:ext uri="{BB962C8B-B14F-4D97-AF65-F5344CB8AC3E}">
        <p14:creationId xmlns:p14="http://schemas.microsoft.com/office/powerpoint/2010/main" val="24074175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Empreinte Carbone</a:t>
            </a:r>
          </a:p>
        </p:txBody>
      </p:sp>
      <p:sp>
        <p:nvSpPr>
          <p:cNvPr id="3" name="Content Placeholder 2"/>
          <p:cNvSpPr>
            <a:spLocks noGrp="1"/>
          </p:cNvSpPr>
          <p:nvPr>
            <p:ph idx="1"/>
          </p:nvPr>
        </p:nvSpPr>
        <p:spPr/>
        <p:txBody>
          <a:bodyPr/>
          <a:lstStyle/>
          <a:p>
            <a:r>
              <a:rPr dirty="0" err="1"/>
              <a:t>Qu'est-ce</a:t>
            </a:r>
            <a:r>
              <a:rPr dirty="0"/>
              <a:t> que </a:t>
            </a:r>
            <a:r>
              <a:rPr dirty="0" err="1"/>
              <a:t>l'empreinte</a:t>
            </a:r>
            <a:r>
              <a:rPr dirty="0"/>
              <a:t> </a:t>
            </a:r>
            <a:r>
              <a:rPr dirty="0" err="1"/>
              <a:t>carbone</a:t>
            </a:r>
            <a:r>
              <a:rPr dirty="0"/>
              <a:t> ?</a:t>
            </a:r>
          </a:p>
          <a:p>
            <a:r>
              <a:rPr dirty="0"/>
              <a:t>Importance de la </a:t>
            </a:r>
            <a:r>
              <a:rPr dirty="0" err="1"/>
              <a:t>réduire</a:t>
            </a:r>
            <a:endParaRPr dirty="0"/>
          </a:p>
          <a:p>
            <a:r>
              <a:rPr dirty="0" err="1"/>
              <a:t>Principales</a:t>
            </a:r>
            <a:r>
              <a:rPr dirty="0"/>
              <a:t> sources </a:t>
            </a:r>
            <a:r>
              <a:rPr dirty="0" err="1"/>
              <a:t>d'émissions</a:t>
            </a:r>
            <a:r>
              <a:rPr dirty="0"/>
              <a:t> </a:t>
            </a:r>
            <a:r>
              <a:rPr dirty="0" err="1"/>
              <a:t>en</a:t>
            </a:r>
            <a:r>
              <a:rPr dirty="0"/>
              <a:t> </a:t>
            </a:r>
            <a:r>
              <a:rPr dirty="0" err="1"/>
              <a:t>entreprise</a:t>
            </a:r>
            <a:endParaRPr dirty="0"/>
          </a:p>
        </p:txBody>
      </p:sp>
      <p:sp>
        <p:nvSpPr>
          <p:cNvPr id="5" name="ZoneTexte 4">
            <a:extLst>
              <a:ext uri="{FF2B5EF4-FFF2-40B4-BE49-F238E27FC236}">
                <a16:creationId xmlns:a16="http://schemas.microsoft.com/office/drawing/2014/main" id="{4A5D9716-1D7E-5B30-A133-B31C4941DC52}"/>
              </a:ext>
            </a:extLst>
          </p:cNvPr>
          <p:cNvSpPr txBox="1"/>
          <p:nvPr/>
        </p:nvSpPr>
        <p:spPr>
          <a:xfrm>
            <a:off x="580490" y="4020234"/>
            <a:ext cx="4572000" cy="646331"/>
          </a:xfrm>
          <a:prstGeom prst="rect">
            <a:avLst/>
          </a:prstGeom>
          <a:noFill/>
        </p:spPr>
        <p:txBody>
          <a:bodyPr wrap="square">
            <a:spAutoFit/>
          </a:bodyPr>
          <a:lstStyle/>
          <a:p>
            <a:r>
              <a:rPr lang="fr-FR" dirty="0"/>
              <a:t>https://</a:t>
            </a:r>
            <a:r>
              <a:rPr lang="fr-FR" dirty="0" err="1"/>
              <a:t>climate.selectra.com</a:t>
            </a:r>
            <a:r>
              <a:rPr lang="fr-FR" dirty="0"/>
              <a:t>/</a:t>
            </a:r>
            <a:r>
              <a:rPr lang="fr-FR" dirty="0" err="1"/>
              <a:t>fr</a:t>
            </a:r>
            <a:r>
              <a:rPr lang="fr-FR" dirty="0"/>
              <a:t>/empreinte-carbone</a:t>
            </a:r>
          </a:p>
        </p:txBody>
      </p:sp>
      <p:pic>
        <p:nvPicPr>
          <p:cNvPr id="7" name="Image 6">
            <a:extLst>
              <a:ext uri="{FF2B5EF4-FFF2-40B4-BE49-F238E27FC236}">
                <a16:creationId xmlns:a16="http://schemas.microsoft.com/office/drawing/2014/main" id="{266311A5-CD28-9011-699C-EDFD7C91BCF8}"/>
              </a:ext>
            </a:extLst>
          </p:cNvPr>
          <p:cNvPicPr>
            <a:picLocks noChangeAspect="1"/>
          </p:cNvPicPr>
          <p:nvPr/>
        </p:nvPicPr>
        <p:blipFill>
          <a:blip r:embed="rId2"/>
          <a:stretch>
            <a:fillRect/>
          </a:stretch>
        </p:blipFill>
        <p:spPr>
          <a:xfrm>
            <a:off x="6537859" y="5257800"/>
            <a:ext cx="1763659" cy="1325562"/>
          </a:xfrm>
          <a:prstGeom prst="rect">
            <a:avLst/>
          </a:prstGeom>
          <a:effectLst>
            <a:softEdge rad="118260"/>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Réduire l'Empreinte Carbone</a:t>
            </a:r>
          </a:p>
        </p:txBody>
      </p:sp>
      <p:sp>
        <p:nvSpPr>
          <p:cNvPr id="3" name="Content Placeholder 2"/>
          <p:cNvSpPr>
            <a:spLocks noGrp="1"/>
          </p:cNvSpPr>
          <p:nvPr>
            <p:ph idx="1"/>
          </p:nvPr>
        </p:nvSpPr>
        <p:spPr/>
        <p:txBody>
          <a:bodyPr/>
          <a:lstStyle/>
          <a:p>
            <a:r>
              <a:t>Stratégies et actions concrètes</a:t>
            </a:r>
          </a:p>
          <a:p>
            <a:r>
              <a:t>Exemples de bonnes pratiques</a:t>
            </a:r>
          </a:p>
        </p:txBody>
      </p:sp>
      <p:pic>
        <p:nvPicPr>
          <p:cNvPr id="5" name="Image 4">
            <a:extLst>
              <a:ext uri="{FF2B5EF4-FFF2-40B4-BE49-F238E27FC236}">
                <a16:creationId xmlns:a16="http://schemas.microsoft.com/office/drawing/2014/main" id="{647F8FDB-F800-0E09-7DE0-4D53BCA0584E}"/>
              </a:ext>
            </a:extLst>
          </p:cNvPr>
          <p:cNvPicPr>
            <a:picLocks noChangeAspect="1"/>
          </p:cNvPicPr>
          <p:nvPr/>
        </p:nvPicPr>
        <p:blipFill>
          <a:blip r:embed="rId2"/>
          <a:stretch>
            <a:fillRect/>
          </a:stretch>
        </p:blipFill>
        <p:spPr>
          <a:xfrm>
            <a:off x="3714749" y="2959099"/>
            <a:ext cx="4175803" cy="2455381"/>
          </a:xfrm>
          <a:prstGeom prst="rect">
            <a:avLst/>
          </a:prstGeom>
          <a:effectLst>
            <a:softEdge rad="284553"/>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Outils de Calcul de l'Empreinte Carbone</a:t>
            </a:r>
          </a:p>
        </p:txBody>
      </p:sp>
      <p:sp>
        <p:nvSpPr>
          <p:cNvPr id="3" name="Content Placeholder 2"/>
          <p:cNvSpPr>
            <a:spLocks noGrp="1"/>
          </p:cNvSpPr>
          <p:nvPr>
            <p:ph idx="1"/>
          </p:nvPr>
        </p:nvSpPr>
        <p:spPr/>
        <p:txBody>
          <a:bodyPr/>
          <a:lstStyle/>
          <a:p>
            <a:r>
              <a:t>Présentation de quelques outils gratuits et payants</a:t>
            </a:r>
          </a:p>
          <a:p>
            <a:r>
              <a:t>Démonstration rapide d'un outil</a:t>
            </a:r>
          </a:p>
        </p:txBody>
      </p:sp>
      <p:pic>
        <p:nvPicPr>
          <p:cNvPr id="5" name="Image 4">
            <a:extLst>
              <a:ext uri="{FF2B5EF4-FFF2-40B4-BE49-F238E27FC236}">
                <a16:creationId xmlns:a16="http://schemas.microsoft.com/office/drawing/2014/main" id="{143CB6EB-1173-4F0E-CE73-767FF3E7AFB9}"/>
              </a:ext>
            </a:extLst>
          </p:cNvPr>
          <p:cNvPicPr>
            <a:picLocks noChangeAspect="1"/>
          </p:cNvPicPr>
          <p:nvPr/>
        </p:nvPicPr>
        <p:blipFill>
          <a:blip r:embed="rId2"/>
          <a:stretch>
            <a:fillRect/>
          </a:stretch>
        </p:blipFill>
        <p:spPr>
          <a:xfrm>
            <a:off x="1841500" y="3546082"/>
            <a:ext cx="5461000" cy="3238500"/>
          </a:xfrm>
          <a:prstGeom prst="rect">
            <a:avLst/>
          </a:prstGeom>
          <a:effectLst>
            <a:softEdge rad="456055"/>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Études de Cas RSE</a:t>
            </a:r>
          </a:p>
        </p:txBody>
      </p:sp>
      <p:sp>
        <p:nvSpPr>
          <p:cNvPr id="3" name="Content Placeholder 2"/>
          <p:cNvSpPr>
            <a:spLocks noGrp="1"/>
          </p:cNvSpPr>
          <p:nvPr>
            <p:ph idx="1"/>
          </p:nvPr>
        </p:nvSpPr>
        <p:spPr/>
        <p:txBody>
          <a:bodyPr/>
          <a:lstStyle/>
          <a:p>
            <a:r>
              <a:t>Présentation de 2-3 études de cas d'entreprises exemplaires</a:t>
            </a:r>
          </a:p>
          <a:p>
            <a:r>
              <a:t>Analyse des actions mises en place</a:t>
            </a:r>
          </a:p>
        </p:txBody>
      </p:sp>
      <p:pic>
        <p:nvPicPr>
          <p:cNvPr id="5" name="Image 4">
            <a:extLst>
              <a:ext uri="{FF2B5EF4-FFF2-40B4-BE49-F238E27FC236}">
                <a16:creationId xmlns:a16="http://schemas.microsoft.com/office/drawing/2014/main" id="{F74C1DD1-554C-FBAB-F347-FF6E5EE31D85}"/>
              </a:ext>
            </a:extLst>
          </p:cNvPr>
          <p:cNvPicPr>
            <a:picLocks noChangeAspect="1"/>
          </p:cNvPicPr>
          <p:nvPr/>
        </p:nvPicPr>
        <p:blipFill>
          <a:blip r:embed="rId2"/>
          <a:stretch>
            <a:fillRect/>
          </a:stretch>
        </p:blipFill>
        <p:spPr>
          <a:xfrm>
            <a:off x="804381" y="3779177"/>
            <a:ext cx="1905000" cy="1066800"/>
          </a:xfrm>
          <a:prstGeom prst="rect">
            <a:avLst/>
          </a:prstGeom>
        </p:spPr>
      </p:pic>
      <p:pic>
        <p:nvPicPr>
          <p:cNvPr id="7" name="Image 6">
            <a:extLst>
              <a:ext uri="{FF2B5EF4-FFF2-40B4-BE49-F238E27FC236}">
                <a16:creationId xmlns:a16="http://schemas.microsoft.com/office/drawing/2014/main" id="{0C6D184A-AD35-1FF8-06B3-E24219601B70}"/>
              </a:ext>
            </a:extLst>
          </p:cNvPr>
          <p:cNvPicPr>
            <a:picLocks noChangeAspect="1"/>
          </p:cNvPicPr>
          <p:nvPr/>
        </p:nvPicPr>
        <p:blipFill>
          <a:blip r:embed="rId3"/>
          <a:stretch>
            <a:fillRect/>
          </a:stretch>
        </p:blipFill>
        <p:spPr>
          <a:xfrm>
            <a:off x="5879601" y="5257800"/>
            <a:ext cx="1638300" cy="1231900"/>
          </a:xfrm>
          <a:prstGeom prst="rect">
            <a:avLst/>
          </a:prstGeom>
          <a:effectLst>
            <a:softEdge rad="160447"/>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396</TotalTime>
  <Words>1913</Words>
  <Application>Microsoft Office PowerPoint</Application>
  <PresentationFormat>Affichage à l'écran (4:3)</PresentationFormat>
  <Paragraphs>108</Paragraphs>
  <Slides>24</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24</vt:i4>
      </vt:variant>
    </vt:vector>
  </HeadingPairs>
  <TitlesOfParts>
    <vt:vector size="30" baseType="lpstr">
      <vt:lpstr>Arial</vt:lpstr>
      <vt:lpstr>Calibri</vt:lpstr>
      <vt:lpstr>inherit</vt:lpstr>
      <vt:lpstr>Lato</vt:lpstr>
      <vt:lpstr>Open Sans</vt:lpstr>
      <vt:lpstr>Office Theme</vt:lpstr>
      <vt:lpstr>Responsabilité Sociale et Environnementale (RSE)</vt:lpstr>
      <vt:lpstr>Introduction à la RSE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La Non-Discrimination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Empreinte Carbone</vt:lpstr>
      <vt:lpstr>Réduire l'Empreinte Carbone</vt:lpstr>
      <vt:lpstr>Outils de Calcul de l'Empreinte Carbone</vt:lpstr>
      <vt:lpstr>Études de Cas RSE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Responsabilité Sociale et Environnementale (RSE)</dc:title>
  <dc:subject/>
  <dc:creator/>
  <cp:keywords/>
  <dc:description>generated using python-pptx</dc:description>
  <cp:lastModifiedBy>Fabrice Cerceau</cp:lastModifiedBy>
  <cp:revision>3</cp:revision>
  <dcterms:created xsi:type="dcterms:W3CDTF">2013-01-27T09:14:16Z</dcterms:created>
  <dcterms:modified xsi:type="dcterms:W3CDTF">2025-01-19T21:31:37Z</dcterms:modified>
  <cp:category/>
</cp:coreProperties>
</file>