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80" r:id="rId2"/>
    <p:sldMasterId id="2147483768" r:id="rId3"/>
    <p:sldMasterId id="2147483756" r:id="rId4"/>
  </p:sldMasterIdLst>
  <p:notesMasterIdLst>
    <p:notesMasterId r:id="rId25"/>
  </p:notesMasterIdLst>
  <p:handoutMasterIdLst>
    <p:handoutMasterId r:id="rId26"/>
  </p:handoutMasterIdLst>
  <p:sldIdLst>
    <p:sldId id="256" r:id="rId5"/>
    <p:sldId id="259" r:id="rId6"/>
    <p:sldId id="257" r:id="rId7"/>
    <p:sldId id="260" r:id="rId8"/>
    <p:sldId id="273" r:id="rId9"/>
    <p:sldId id="274" r:id="rId10"/>
    <p:sldId id="276" r:id="rId11"/>
    <p:sldId id="275" r:id="rId12"/>
    <p:sldId id="277" r:id="rId13"/>
    <p:sldId id="262" r:id="rId14"/>
    <p:sldId id="279" r:id="rId15"/>
    <p:sldId id="278" r:id="rId16"/>
    <p:sldId id="263" r:id="rId17"/>
    <p:sldId id="280" r:id="rId18"/>
    <p:sldId id="265" r:id="rId19"/>
    <p:sldId id="266" r:id="rId20"/>
    <p:sldId id="267" r:id="rId21"/>
    <p:sldId id="264" r:id="rId22"/>
    <p:sldId id="268" r:id="rId23"/>
    <p:sldId id="26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BA8"/>
    <a:srgbClr val="E851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F3F4FB7-225B-8014-4E5B-C42B3580E0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2B70F4A8-2E8F-3228-9BBB-949DE9546AD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486C2F-0509-4BB9-8B95-9E11C598D37C}" type="datetimeFigureOut">
              <a:rPr lang="fr-FR" smtClean="0"/>
              <a:t>26/09/2024</a:t>
            </a:fld>
            <a:endParaRPr lang="fr-FR"/>
          </a:p>
        </p:txBody>
      </p:sp>
      <p:sp>
        <p:nvSpPr>
          <p:cNvPr id="4" name="Espace réservé du pied de page 3">
            <a:extLst>
              <a:ext uri="{FF2B5EF4-FFF2-40B4-BE49-F238E27FC236}">
                <a16:creationId xmlns:a16="http://schemas.microsoft.com/office/drawing/2014/main" id="{4C758546-64EF-CBED-5A35-2E6BC923AE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A4AB1391-D429-F873-F67A-8DB4E0FE2F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ACD4A3-52AA-4130-A5F6-BAFF122C09C4}" type="slidenum">
              <a:rPr lang="fr-FR" smtClean="0"/>
              <a:t>‹N°›</a:t>
            </a:fld>
            <a:endParaRPr lang="fr-FR"/>
          </a:p>
        </p:txBody>
      </p:sp>
    </p:spTree>
    <p:extLst>
      <p:ext uri="{BB962C8B-B14F-4D97-AF65-F5344CB8AC3E}">
        <p14:creationId xmlns:p14="http://schemas.microsoft.com/office/powerpoint/2010/main" val="348552995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5E646B-9F37-462A-B0D3-88FFB9F3A5AC}" type="datetimeFigureOut">
              <a:rPr lang="fr-FR" smtClean="0"/>
              <a:t>26/09/2024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562145-F09D-4B04-BCDE-1C031AAB6EE6}" type="slidenum">
              <a:rPr lang="fr-FR" smtClean="0"/>
              <a:t>‹N°›</a:t>
            </a:fld>
            <a:endParaRPr lang="fr-FR"/>
          </a:p>
        </p:txBody>
      </p:sp>
    </p:spTree>
    <p:extLst>
      <p:ext uri="{BB962C8B-B14F-4D97-AF65-F5344CB8AC3E}">
        <p14:creationId xmlns:p14="http://schemas.microsoft.com/office/powerpoint/2010/main" val="26542125"/>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016BA8"/>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rgbClr val="E8511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dirty="0"/>
              <a:t>Modifiez le style du titre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575485F-3F2A-4B03-8326-AE6E05EF8CF3}" type="datetimeFigureOut">
              <a:rPr lang="fr-FR" smtClean="0"/>
              <a:t>26/09/2024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09F0F28-ABBC-40D3-B3D9-F55538634398}" type="slidenum">
              <a:rPr lang="fr-FR" smtClean="0"/>
              <a:t>‹N°›</a:t>
            </a:fld>
            <a:endParaRPr lang="fr-FR"/>
          </a:p>
        </p:txBody>
      </p:sp>
      <p:sp>
        <p:nvSpPr>
          <p:cNvPr id="10" name="Rectangle 9">
            <a:extLst>
              <a:ext uri="{FF2B5EF4-FFF2-40B4-BE49-F238E27FC236}">
                <a16:creationId xmlns:a16="http://schemas.microsoft.com/office/drawing/2014/main" id="{84C94B87-43F8-88D2-4471-8C3BBC1C6220}"/>
              </a:ext>
            </a:extLst>
          </p:cNvPr>
          <p:cNvSpPr/>
          <p:nvPr userDrawn="1"/>
        </p:nvSpPr>
        <p:spPr>
          <a:xfrm>
            <a:off x="126460" y="97277"/>
            <a:ext cx="2723744" cy="1293778"/>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4100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2130169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575485F-3F2A-4B03-8326-AE6E05EF8CF3}" type="datetimeFigureOut">
              <a:rPr lang="fr-FR" smtClean="0"/>
              <a:t>26/09/2024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09F0F28-ABBC-40D3-B3D9-F55538634398}"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256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575485F-3F2A-4B03-8326-AE6E05EF8CF3}" type="datetimeFigureOut">
              <a:rPr lang="fr-FR" smtClean="0"/>
              <a:t>26/09/2024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09F0F28-ABBC-40D3-B3D9-F55538634398}" type="slidenum">
              <a:rPr lang="fr-FR" smtClean="0"/>
              <a:t>‹N°›</a:t>
            </a:fld>
            <a:endParaRPr lang="fr-FR"/>
          </a:p>
        </p:txBody>
      </p:sp>
    </p:spTree>
    <p:extLst>
      <p:ext uri="{BB962C8B-B14F-4D97-AF65-F5344CB8AC3E}">
        <p14:creationId xmlns:p14="http://schemas.microsoft.com/office/powerpoint/2010/main" val="301275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5"/>
            <a:ext cx="4937760" cy="32867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2867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575485F-3F2A-4B03-8326-AE6E05EF8CF3}" type="datetimeFigureOut">
              <a:rPr lang="fr-FR" smtClean="0"/>
              <a:t>26/09/2024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09F0F28-ABBC-40D3-B3D9-F55538634398}" type="slidenum">
              <a:rPr lang="fr-FR" smtClean="0"/>
              <a:t>‹N°›</a:t>
            </a:fld>
            <a:endParaRPr lang="fr-FR"/>
          </a:p>
        </p:txBody>
      </p:sp>
    </p:spTree>
    <p:extLst>
      <p:ext uri="{BB962C8B-B14F-4D97-AF65-F5344CB8AC3E}">
        <p14:creationId xmlns:p14="http://schemas.microsoft.com/office/powerpoint/2010/main" val="100808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575485F-3F2A-4B03-8326-AE6E05EF8CF3}" type="datetimeFigureOut">
              <a:rPr lang="fr-FR" smtClean="0"/>
              <a:t>26/09/2024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09F0F28-ABBC-40D3-B3D9-F55538634398}" type="slidenum">
              <a:rPr lang="fr-FR" smtClean="0"/>
              <a:t>‹N°›</a:t>
            </a:fld>
            <a:endParaRPr lang="fr-FR"/>
          </a:p>
        </p:txBody>
      </p:sp>
    </p:spTree>
    <p:extLst>
      <p:ext uri="{BB962C8B-B14F-4D97-AF65-F5344CB8AC3E}">
        <p14:creationId xmlns:p14="http://schemas.microsoft.com/office/powerpoint/2010/main" val="3105192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2537C1-8AAB-A1CD-3225-AFE25D578B89}"/>
              </a:ext>
            </a:extLst>
          </p:cNvPr>
          <p:cNvSpPr/>
          <p:nvPr userDrawn="1"/>
        </p:nvSpPr>
        <p:spPr>
          <a:xfrm>
            <a:off x="71021" y="88777"/>
            <a:ext cx="1899822" cy="10564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8B14EB46-12A6-640A-E3EE-70614AACF9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7730" y="285523"/>
            <a:ext cx="1083072" cy="593366"/>
          </a:xfrm>
          <a:prstGeom prst="rect">
            <a:avLst/>
          </a:prstGeom>
        </p:spPr>
      </p:pic>
    </p:spTree>
    <p:extLst>
      <p:ext uri="{BB962C8B-B14F-4D97-AF65-F5344CB8AC3E}">
        <p14:creationId xmlns:p14="http://schemas.microsoft.com/office/powerpoint/2010/main" val="3464232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575485F-3F2A-4B03-8326-AE6E05EF8CF3}" type="datetimeFigureOut">
              <a:rPr lang="fr-FR" smtClean="0"/>
              <a:t>26/09/2024</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09F0F28-ABBC-40D3-B3D9-F55538634398}" type="slidenum">
              <a:rPr lang="fr-FR" smtClean="0"/>
              <a:t>‹N°›</a:t>
            </a:fld>
            <a:endParaRPr lang="fr-FR"/>
          </a:p>
        </p:txBody>
      </p:sp>
      <p:sp>
        <p:nvSpPr>
          <p:cNvPr id="10" name="Rectangle 9">
            <a:extLst>
              <a:ext uri="{FF2B5EF4-FFF2-40B4-BE49-F238E27FC236}">
                <a16:creationId xmlns:a16="http://schemas.microsoft.com/office/drawing/2014/main" id="{1247DA5D-8EA9-00A2-BA75-DD0B8D015337}"/>
              </a:ext>
            </a:extLst>
          </p:cNvPr>
          <p:cNvSpPr/>
          <p:nvPr userDrawn="1"/>
        </p:nvSpPr>
        <p:spPr>
          <a:xfrm>
            <a:off x="0" y="0"/>
            <a:ext cx="1180730" cy="5943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22795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575485F-3F2A-4B03-8326-AE6E05EF8CF3}" type="datetimeFigureOut">
              <a:rPr lang="fr-FR" smtClean="0"/>
              <a:t>26/09/2024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09F0F28-ABBC-40D3-B3D9-F55538634398}" type="slidenum">
              <a:rPr lang="fr-FR" smtClean="0"/>
              <a:t>‹N°›</a:t>
            </a:fld>
            <a:endParaRPr lang="fr-FR"/>
          </a:p>
        </p:txBody>
      </p:sp>
    </p:spTree>
    <p:extLst>
      <p:ext uri="{BB962C8B-B14F-4D97-AF65-F5344CB8AC3E}">
        <p14:creationId xmlns:p14="http://schemas.microsoft.com/office/powerpoint/2010/main" val="862516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75485F-3F2A-4B03-8326-AE6E05EF8CF3}" type="datetimeFigureOut">
              <a:rPr lang="fr-FR" smtClean="0"/>
              <a:t>26/09/2024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09F0F28-ABBC-40D3-B3D9-F55538634398}" type="slidenum">
              <a:rPr lang="fr-FR" smtClean="0"/>
              <a:t>‹N°›</a:t>
            </a:fld>
            <a:endParaRPr lang="fr-FR"/>
          </a:p>
        </p:txBody>
      </p:sp>
    </p:spTree>
    <p:extLst>
      <p:ext uri="{BB962C8B-B14F-4D97-AF65-F5344CB8AC3E}">
        <p14:creationId xmlns:p14="http://schemas.microsoft.com/office/powerpoint/2010/main" val="969385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75485F-3F2A-4B03-8326-AE6E05EF8CF3}" type="datetimeFigureOut">
              <a:rPr lang="fr-FR" smtClean="0"/>
              <a:t>26/09/2024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09F0F28-ABBC-40D3-B3D9-F55538634398}" type="slidenum">
              <a:rPr lang="fr-FR" smtClean="0"/>
              <a:t>‹N°›</a:t>
            </a:fld>
            <a:endParaRPr lang="fr-FR"/>
          </a:p>
        </p:txBody>
      </p:sp>
    </p:spTree>
    <p:extLst>
      <p:ext uri="{BB962C8B-B14F-4D97-AF65-F5344CB8AC3E}">
        <p14:creationId xmlns:p14="http://schemas.microsoft.com/office/powerpoint/2010/main" val="1724300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1B4F6B-853D-2C9C-78CD-EDFB665DBBF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9FFE332-963B-7D84-C7F4-7AB55FDB58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6F062CD-5D6D-EC43-B1F1-9A29EE0A169E}"/>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004479F6-032A-C0B4-2C93-E57CFF51147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DFDC606-2DDD-085A-2AB3-21D40BB2385F}"/>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1864650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4B08FF-2C8A-9A99-C429-48D66C27138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E2A54EF-A41C-53BB-A18C-6297FDF5FE1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87DBED7-674B-62D7-4848-41969EF4CA5C}"/>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74B353F0-CCEC-6BE3-71E8-F04CD0A0DD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7E3468-3737-67C1-77CE-73E8BBE44ADF}"/>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2061102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C5EC27-705C-9E63-6067-F00A7F639E2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B8DE532-0897-2027-0244-3F2C5BF1A0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DC84F5A-4A76-00EE-A91B-9792E4A8FE57}"/>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A2835542-4654-0EED-F258-EF24381633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5CBECC-4356-9212-DA22-CE3D55E3E6F7}"/>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2126818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97FF1E-D10F-FFA8-CA5E-0FE464E7F37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7BE55E1-8059-C0D4-9C03-C9A7281E7DE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F372173-54AB-38F7-01B7-FB0F7C561E1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937A713-1736-921A-B819-63CBA898F0C1}"/>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AC6C5DDD-ACAC-E2DF-91A8-B0249F0655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7DC0CAA-F2B9-83CC-1253-F52D18FF24A3}"/>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3426621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F7F834-C326-3AE0-328B-EE882996AD6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AFEAFE1-6884-2D4C-D95B-CD913F8D41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9929265-1A7F-91D7-77B6-62978C36B91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A089F36-6064-9389-4A3E-1A31C931AE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B20A74D-00F1-6A7C-4F71-A097DA85D46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1981E73-15FD-A82E-D38E-F620CB367EBA}"/>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8" name="Espace réservé du pied de page 7">
            <a:extLst>
              <a:ext uri="{FF2B5EF4-FFF2-40B4-BE49-F238E27FC236}">
                <a16:creationId xmlns:a16="http://schemas.microsoft.com/office/drawing/2014/main" id="{D7AA7C3B-090F-8B9D-D89B-015E7514CB4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0703FD9-395D-881A-2E37-B6AD9EFB5D2D}"/>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864954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2E958D-180A-2FAC-92C4-9622D736E5D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BA71976-3D20-76EC-B960-33B730665663}"/>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4" name="Espace réservé du pied de page 3">
            <a:extLst>
              <a:ext uri="{FF2B5EF4-FFF2-40B4-BE49-F238E27FC236}">
                <a16:creationId xmlns:a16="http://schemas.microsoft.com/office/drawing/2014/main" id="{1628A74D-A680-191B-118D-B85986E38C5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C881A8B-5A64-B470-425B-ABB14C5A6733}"/>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3734765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A277B85-B4A0-A751-4A5A-0776B35A9FE1}"/>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3" name="Espace réservé du pied de page 2">
            <a:extLst>
              <a:ext uri="{FF2B5EF4-FFF2-40B4-BE49-F238E27FC236}">
                <a16:creationId xmlns:a16="http://schemas.microsoft.com/office/drawing/2014/main" id="{47270021-7708-D15F-C7DC-54D48F40EFB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9D7AF76-9BB0-68B4-4E2E-925115A8BBF3}"/>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2319785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EB4A8C-3586-C376-6461-2C5947880BE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BD8353C-1C0C-DFEF-E2DB-647BE39C54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1BB8255-3346-7AA7-1B0F-1AE0A03E31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EFCD483-7147-87E2-EED8-91E1C1E648F7}"/>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C68CAD43-BF41-5FD9-02EC-1080AAE6C2E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4F6E496-F756-6421-E869-18113712D046}"/>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2161822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B67D55-11FB-FFD2-384D-8CBE7DD7324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B7F264B-FE3A-ED19-A40B-B457BD8DC4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F4D4069-DCA1-0BB6-9468-3A64E5CA7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0753F60-4E5F-A4BA-0FF1-DC1F0DAF2DE8}"/>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9EBC9565-9421-D5FC-053E-3033D98B7E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630FBF5-4BF4-2BB6-3072-922FD69E554E}"/>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2263397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17E4BB-4A25-579C-2BB2-4C55886A40F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3A6D87E-B3B4-7669-5824-F078BD47F5B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03EBA6-BAA6-363F-CF50-D2F16DD49209}"/>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8717814C-9085-FA73-A349-095FB5142F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A2D4BB4-A8C4-B839-F8A0-9E35AFC993BF}"/>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3927931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0D68918-79A7-B9BD-3756-C84C8189CF5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496FEE2-1787-6BF9-46FE-42AAE5A60B4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497418-E82A-BE69-AA2D-769944F63D99}"/>
              </a:ext>
            </a:extLst>
          </p:cNvPr>
          <p:cNvSpPr>
            <a:spLocks noGrp="1"/>
          </p:cNvSpPr>
          <p:nvPr>
            <p:ph type="dt" sz="half" idx="10"/>
          </p:nvPr>
        </p:nvSpPr>
        <p:spPr/>
        <p:txBody>
          <a:bodyPr/>
          <a:lstStyle/>
          <a:p>
            <a:fld id="{32FCEDC8-A1D7-4144-AC6C-23A88B86E2CC}"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F4E7E6B9-AEA4-9AC4-0F58-A308007579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0A55163-80CF-9359-E780-A8D15A85FFE2}"/>
              </a:ext>
            </a:extLst>
          </p:cNvPr>
          <p:cNvSpPr>
            <a:spLocks noGrp="1"/>
          </p:cNvSpPr>
          <p:nvPr>
            <p:ph type="sldNum" sz="quarter" idx="12"/>
          </p:nvPr>
        </p:nvSpPr>
        <p:spPr/>
        <p:txBody>
          <a:bodyPr/>
          <a:lstStyle/>
          <a:p>
            <a:fld id="{5EF59E73-151D-45D0-AB35-6ECF48AAF146}" type="slidenum">
              <a:rPr lang="fr-FR" smtClean="0"/>
              <a:t>‹N°›</a:t>
            </a:fld>
            <a:endParaRPr lang="fr-FR"/>
          </a:p>
        </p:txBody>
      </p:sp>
    </p:spTree>
    <p:extLst>
      <p:ext uri="{BB962C8B-B14F-4D97-AF65-F5344CB8AC3E}">
        <p14:creationId xmlns:p14="http://schemas.microsoft.com/office/powerpoint/2010/main" val="2600702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9943E4-8EED-F050-FD9D-F9A366425F9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842D7EC-4DC6-E8DC-03D9-205F243AD1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BA8B86F-B76D-1087-9F95-F22A52FBAB1D}"/>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34BB6D26-5BA5-BB7D-211C-B477458851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B5BBCCB-0E54-E8F0-4320-CDC0CF707F13}"/>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6837609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17A833-85AF-FF80-5A92-F76BDF5159D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BCD69C8-A434-D319-E558-7903CAFC532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B12114-695D-4BBC-18BE-4F3C87F3CAE5}"/>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20477AF7-5229-BE91-C86D-DF90F7A1061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8B56530-7F7B-CC3F-5CF9-77103B8B8279}"/>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3411536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F49360-88CF-C8FF-A0D7-01220BA3216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F7E20BA-DD5A-5352-D3D3-812EBE3EB2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185DB18-FD4B-D901-F298-288FA4C349A4}"/>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74D6F28E-74DC-D5C1-A7CB-2D2A4105AE4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4D28A46-FA7C-43A5-FAEB-C57D968487E4}"/>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1046905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A3C44D-0DE1-98F9-4F55-C6059C754C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E98C7D4-183F-EFD0-01EF-79123DAF4E9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065BF12-2ACF-5B34-4530-3CAEBB3DD6E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AE5F29E-FBC6-BB1C-0511-13867E6647F4}"/>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F867C98E-5F49-662C-E2CA-61B8040E9D4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C95DF42-20AA-0587-88F3-D1297EFF9CCA}"/>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32456221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A5ED3-3900-37AD-ED97-E16C1AD5F17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52A86E8-8CC3-5444-7172-432BEB761F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14914A0-12CF-197E-80D1-A292D36C67A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32CA7F8-BCF4-1E61-E4B2-D9B4BA159A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1C74D5E-5609-B42B-C6BF-0404519E4AE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13BCD4A-A854-C3AC-C2B5-3C0563E7891D}"/>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8" name="Espace réservé du pied de page 7">
            <a:extLst>
              <a:ext uri="{FF2B5EF4-FFF2-40B4-BE49-F238E27FC236}">
                <a16:creationId xmlns:a16="http://schemas.microsoft.com/office/drawing/2014/main" id="{66AA4063-4BFC-C6FD-C8AB-5F2D30C45D7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E8CFD29-A229-8683-8107-6AC01101AF72}"/>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28732998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A0C94-5A60-4CE3-FBE4-EED3F1273DD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BB31B8C-72A2-241E-9C9A-F5E26739D9DC}"/>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4" name="Espace réservé du pied de page 3">
            <a:extLst>
              <a:ext uri="{FF2B5EF4-FFF2-40B4-BE49-F238E27FC236}">
                <a16:creationId xmlns:a16="http://schemas.microsoft.com/office/drawing/2014/main" id="{B2BBFFA7-D25D-9219-8113-88C2B5BB665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2F99929-C0DC-2E6B-8CFD-C44BD96FB588}"/>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735720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6C27E1A-58D5-3F97-F42D-A8E1724A5640}"/>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3" name="Espace réservé du pied de page 2">
            <a:extLst>
              <a:ext uri="{FF2B5EF4-FFF2-40B4-BE49-F238E27FC236}">
                <a16:creationId xmlns:a16="http://schemas.microsoft.com/office/drawing/2014/main" id="{B10F5A42-E153-873F-952B-37A2CAC10CA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5E02CB1-5DF5-3C52-4BCC-3A5298B51C7A}"/>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24470928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85A8A4-5B87-D8B1-EF13-03BE75E73EB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D53C797-0626-3639-3812-5B5B8ABDBC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EEF9262-64A6-CE28-4E9B-7286189951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45281D2-D48F-064D-7F3A-E91B40306C82}"/>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F12FCBBE-9ABE-305F-2A2D-99F88B076C9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2B2E487-80AC-135B-C34D-29F5E4B44CD7}"/>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2790686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7B4D2D-B56B-1E3A-41A9-91A7D89A0D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96D44CF-9AFA-77D7-67FA-AE17F36CBE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199C4E5-2CEA-80F0-C7A9-AE8CA213B9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726932-EC70-B81C-B51B-BF1CA5069EA0}"/>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802CDC87-DCDD-D6EE-E841-F836E90B327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9217887-6501-2449-4900-0076F233DDB2}"/>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15485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71DB7B-D956-DD6F-E34F-AAC3EAD2BB3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28F58DD-807D-D374-7F77-8DC4B1BE889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9F3445-66D2-7275-CD4D-BE6F0E953283}"/>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B61B195F-AA18-7E9F-23DB-62AEFAC1872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C768B68-405D-CF46-FA30-4F781D4DA19E}"/>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20898861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9F874A0-7771-4F9C-A70B-8EF478E05AA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685ECA9-DBAC-A8E4-7B56-4494C986CBC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B43A2F-1510-2E2F-B99F-B93D357EB952}"/>
              </a:ext>
            </a:extLst>
          </p:cNvPr>
          <p:cNvSpPr>
            <a:spLocks noGrp="1"/>
          </p:cNvSpPr>
          <p:nvPr>
            <p:ph type="dt" sz="half" idx="10"/>
          </p:nvPr>
        </p:nvSpPr>
        <p:spPr/>
        <p:txBody>
          <a:bodyPr/>
          <a:lstStyle/>
          <a:p>
            <a:fld id="{FB7AB384-F900-4015-A2C1-68F0993486C2}"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A281FD84-4F56-FC15-A0B7-2CF2DF0F74D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03F7CA6-8188-B93B-8303-388485BBC2A7}"/>
              </a:ext>
            </a:extLst>
          </p:cNvPr>
          <p:cNvSpPr>
            <a:spLocks noGrp="1"/>
          </p:cNvSpPr>
          <p:nvPr>
            <p:ph type="sldNum" sz="quarter" idx="12"/>
          </p:nvPr>
        </p:nvSpPr>
        <p:spPr/>
        <p:txBody>
          <a:bodyPr/>
          <a:lstStyle/>
          <a:p>
            <a:fld id="{B252C9D8-027C-4E45-BCBF-E2AA402CE488}" type="slidenum">
              <a:rPr lang="fr-FR" smtClean="0"/>
              <a:t>‹N°›</a:t>
            </a:fld>
            <a:endParaRPr lang="fr-FR"/>
          </a:p>
        </p:txBody>
      </p:sp>
    </p:spTree>
    <p:extLst>
      <p:ext uri="{BB962C8B-B14F-4D97-AF65-F5344CB8AC3E}">
        <p14:creationId xmlns:p14="http://schemas.microsoft.com/office/powerpoint/2010/main" val="7213540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6DF25A-634F-16BB-A187-0CF1E1EE654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C6FE736-5C49-E89A-04A2-619132A44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D9C0EA3-4DF0-CE06-C372-85A5C56869B5}"/>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234A0A5E-4D24-7D11-00C8-4B441DD1D25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66A6693-8E81-1399-3CA1-DFA8E4AFAFE5}"/>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4373289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300716-DFCE-5CAF-8854-F0243B1003D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C8C6665-74CE-84E2-DECF-CD3778DCFC7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240D89-0AB2-F9AA-6956-C13DC44D46CB}"/>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C4885F0B-A6F5-B28A-CEBE-CC964F1FF0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F499366-3DA8-3204-A3FA-17E8817E95FC}"/>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42450961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1642A-910C-9DDC-9148-E4090C71368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2462F81-CDFE-0405-D91A-70BC9B2A8B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9F9345E-B1E0-B4FD-61FD-030E25A6450D}"/>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320D33FB-0AAD-ABD2-8AF2-5BC5CFC1B78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02D197-2DCD-3435-DD3A-4BC07B9F9A11}"/>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27341441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C7B928-BAE2-2871-A0EC-DB3DBDE60B9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AA63A2B-C507-CB4B-6802-0195624F819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7952589-C3F1-1D63-3007-E0BF74AE297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97DFD82-E604-BF6F-3946-6624765E6588}"/>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56DDBE41-2E37-4E5E-6591-6F9CCB67E77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0BA2E7B-8F1B-AE09-AF55-65DF4D7A4978}"/>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4725340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BD432-335B-A4A6-69F7-4990A5D95CD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956D4CC-3256-D5C2-21C1-A32976B875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4BBA8C1-25F6-8295-D44F-48EBBA90F64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9BA056D-E802-529B-70E0-542239B686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B7CA892-F0FB-7AC0-C407-DA0C9F5F298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E577CEB-6DE4-233B-63EE-77AB36A939EA}"/>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8" name="Espace réservé du pied de page 7">
            <a:extLst>
              <a:ext uri="{FF2B5EF4-FFF2-40B4-BE49-F238E27FC236}">
                <a16:creationId xmlns:a16="http://schemas.microsoft.com/office/drawing/2014/main" id="{141EAAD5-3EE6-D14C-26A0-2BA96723538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7869927-B34F-A427-3D4A-A79CB3B84051}"/>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32606827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55039B-B3B8-99CE-7B0A-77DEC5C70F6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D0BF06E-C2B3-C016-D749-8AB2604DE901}"/>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4" name="Espace réservé du pied de page 3">
            <a:extLst>
              <a:ext uri="{FF2B5EF4-FFF2-40B4-BE49-F238E27FC236}">
                <a16:creationId xmlns:a16="http://schemas.microsoft.com/office/drawing/2014/main" id="{B0EF4EA7-FB27-0615-6BCB-1DBF9AE7888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9DE9142-B3F0-57F8-6A50-9B992FECBC67}"/>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1882608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A4AA471-9970-DB14-EDE0-01AED15ECC85}"/>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3" name="Espace réservé du pied de page 2">
            <a:extLst>
              <a:ext uri="{FF2B5EF4-FFF2-40B4-BE49-F238E27FC236}">
                <a16:creationId xmlns:a16="http://schemas.microsoft.com/office/drawing/2014/main" id="{8D9FB922-5577-4B41-C407-B6915CBBF44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57A0EC6-0429-3275-4C59-2E497F056763}"/>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13185385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0F9AA7-D9D2-2666-495E-AA98A5F4B68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F26B534-C858-D876-AC68-857940A9A0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EDC9B4-9326-FCD6-3587-1EFD01CBBC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31C3A0-B012-A8BF-1978-D5AA28B1C444}"/>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07162E1A-9125-DD52-1A68-F4C7EE1BE6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D256496-AEDB-6E58-3C7C-6B4B00A55796}"/>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34156501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2A9D5-C8CF-52D8-9E26-71A0656E0EC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557F53C-EDF3-29D0-7C59-A712FB964F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D22962A-E82A-873A-34C5-CD12BC4E27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49FB761-DBC2-4B29-86A2-E11C63C762C9}"/>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6" name="Espace réservé du pied de page 5">
            <a:extLst>
              <a:ext uri="{FF2B5EF4-FFF2-40B4-BE49-F238E27FC236}">
                <a16:creationId xmlns:a16="http://schemas.microsoft.com/office/drawing/2014/main" id="{4D0E079A-3977-D22D-D01A-B17B19B278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3CD2B7C-D82C-5CCD-F16A-E59C8800BA87}"/>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616605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8105F-39A0-009F-DE42-8FD0A4A7E24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01D369B-F16D-425B-46A8-E0B546CA517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89BDAB-5272-842B-5699-93C609C8967C}"/>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ABF2B586-2EF5-3D10-0FEB-95CC84BACB2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54E879-041F-D0F6-8E3C-AFA3633ABD9D}"/>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9498444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411679E-03D1-E6B1-565A-C878E066DC5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D073599-413F-2E4F-4EE2-7352FCF51F1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8F5A14-5B72-6E25-4F12-B9148375C3FE}"/>
              </a:ext>
            </a:extLst>
          </p:cNvPr>
          <p:cNvSpPr>
            <a:spLocks noGrp="1"/>
          </p:cNvSpPr>
          <p:nvPr>
            <p:ph type="dt" sz="half" idx="10"/>
          </p:nvPr>
        </p:nvSpPr>
        <p:spPr/>
        <p:txBody>
          <a:bodyPr/>
          <a:lstStyle/>
          <a:p>
            <a:fld id="{87AAA879-2607-4B70-97D0-0920A7C75D4D}"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1D6A903B-89C0-07A3-2A6D-B6BC54429F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92C8FAA-8800-611F-C69F-ABEEB936B09A}"/>
              </a:ext>
            </a:extLst>
          </p:cNvPr>
          <p:cNvSpPr>
            <a:spLocks noGrp="1"/>
          </p:cNvSpPr>
          <p:nvPr>
            <p:ph type="sldNum" sz="quarter" idx="12"/>
          </p:nvPr>
        </p:nvSpPr>
        <p:spPr/>
        <p:txBody>
          <a:bodyPr/>
          <a:lstStyle/>
          <a:p>
            <a:fld id="{0AD64681-1FA8-4A3C-B098-06FEA29EA42D}" type="slidenum">
              <a:rPr lang="fr-FR" smtClean="0"/>
              <a:t>‹N°›</a:t>
            </a:fld>
            <a:endParaRPr lang="fr-FR"/>
          </a:p>
        </p:txBody>
      </p:sp>
    </p:spTree>
    <p:extLst>
      <p:ext uri="{BB962C8B-B14F-4D97-AF65-F5344CB8AC3E}">
        <p14:creationId xmlns:p14="http://schemas.microsoft.com/office/powerpoint/2010/main" val="3048398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dirty="0">
              <a:solidFill>
                <a:srgbClr val="016BA8"/>
              </a:solidFill>
            </a:endParaRPr>
          </a:p>
        </p:txBody>
      </p:sp>
      <p:sp>
        <p:nvSpPr>
          <p:cNvPr id="9" name="Rectangle 8"/>
          <p:cNvSpPr/>
          <p:nvPr/>
        </p:nvSpPr>
        <p:spPr>
          <a:xfrm>
            <a:off x="15" y="6334316"/>
            <a:ext cx="12188825" cy="64008"/>
          </a:xfrm>
          <a:prstGeom prst="rect">
            <a:avLst/>
          </a:prstGeom>
          <a:solidFill>
            <a:srgbClr val="E8511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575485F-3F2A-4B03-8326-AE6E05EF8CF3}" type="datetimeFigureOut">
              <a:rPr lang="fr-FR" smtClean="0"/>
              <a:t>26/09/2024</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09F0F28-ABBC-40D3-B3D9-F55538634398}" type="slidenum">
              <a:rPr lang="fr-FR" smtClean="0"/>
              <a:t>‹N°›</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702DDF4-7DE3-CCCC-D523-913755078A4D}"/>
              </a:ext>
            </a:extLst>
          </p:cNvPr>
          <p:cNvSpPr/>
          <p:nvPr userDrawn="1"/>
        </p:nvSpPr>
        <p:spPr>
          <a:xfrm>
            <a:off x="71021" y="79899"/>
            <a:ext cx="1376039" cy="772357"/>
          </a:xfrm>
          <a:prstGeom prst="rect">
            <a:avLst/>
          </a:prstGeom>
          <a:blipFill>
            <a:blip r:embed="rId1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744503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560C75A-BAF6-784E-44A4-DB96CCB4D1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917ACEA-ECF6-ABC5-DCB0-907AF863AF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D3C897-0E5B-0110-D5FE-483FA73856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FCEDC8-A1D7-4144-AC6C-23A88B86E2CC}"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B8428692-21A5-8D10-9964-15C9ED2C7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1142662-3999-5C07-BC1D-B8E1315D3D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F59E73-151D-45D0-AB35-6ECF48AAF146}" type="slidenum">
              <a:rPr lang="fr-FR" smtClean="0"/>
              <a:t>‹N°›</a:t>
            </a:fld>
            <a:endParaRPr lang="fr-FR"/>
          </a:p>
        </p:txBody>
      </p:sp>
    </p:spTree>
    <p:extLst>
      <p:ext uri="{BB962C8B-B14F-4D97-AF65-F5344CB8AC3E}">
        <p14:creationId xmlns:p14="http://schemas.microsoft.com/office/powerpoint/2010/main" val="321763200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7F805E4-D62D-1274-E75A-AA542A3E44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81D3D44-F4EF-BE61-0A28-F3F7E6BAB1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8356290-7E7A-4FD0-5F5F-CFC9ECFAE1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7AB384-F900-4015-A2C1-68F0993486C2}"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5ED8B0FB-C3AA-6007-22FE-04BF601779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625048C-7D57-E633-007F-3A99B2E26D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52C9D8-027C-4E45-BCBF-E2AA402CE488}" type="slidenum">
              <a:rPr lang="fr-FR" smtClean="0"/>
              <a:t>‹N°›</a:t>
            </a:fld>
            <a:endParaRPr lang="fr-FR"/>
          </a:p>
        </p:txBody>
      </p:sp>
    </p:spTree>
    <p:extLst>
      <p:ext uri="{BB962C8B-B14F-4D97-AF65-F5344CB8AC3E}">
        <p14:creationId xmlns:p14="http://schemas.microsoft.com/office/powerpoint/2010/main" val="45242217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4E474A0-4763-2458-B089-46ACC1024C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0F6E318-1BE4-2FF0-401B-BD30B0022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4D839B-71BB-A18C-C0FF-B995BEBF72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AA879-2607-4B70-97D0-0920A7C75D4D}" type="datetimeFigureOut">
              <a:rPr lang="fr-FR" smtClean="0"/>
              <a:t>26/09/2024</a:t>
            </a:fld>
            <a:endParaRPr lang="fr-FR"/>
          </a:p>
        </p:txBody>
      </p:sp>
      <p:sp>
        <p:nvSpPr>
          <p:cNvPr id="5" name="Espace réservé du pied de page 4">
            <a:extLst>
              <a:ext uri="{FF2B5EF4-FFF2-40B4-BE49-F238E27FC236}">
                <a16:creationId xmlns:a16="http://schemas.microsoft.com/office/drawing/2014/main" id="{F30664E5-F83A-EAA3-6496-B9BBDD3810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4EBF6CE-40E1-90D9-C95E-2232C54183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64681-1FA8-4A3C-B098-06FEA29EA42D}" type="slidenum">
              <a:rPr lang="fr-FR" smtClean="0"/>
              <a:t>‹N°›</a:t>
            </a:fld>
            <a:endParaRPr lang="fr-FR"/>
          </a:p>
        </p:txBody>
      </p:sp>
    </p:spTree>
    <p:extLst>
      <p:ext uri="{BB962C8B-B14F-4D97-AF65-F5344CB8AC3E}">
        <p14:creationId xmlns:p14="http://schemas.microsoft.com/office/powerpoint/2010/main" val="88642282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www.formagora.fr/actualites/tout-savoir-cours-magistral/"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formagora.fr/actualites/linfographie-comme-outil-pedagogique-du-formateu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BAD4F6-6279-BA51-3E54-C2D58AA85C0F}"/>
              </a:ext>
            </a:extLst>
          </p:cNvPr>
          <p:cNvSpPr>
            <a:spLocks noGrp="1"/>
          </p:cNvSpPr>
          <p:nvPr>
            <p:ph type="ctrTitle"/>
          </p:nvPr>
        </p:nvSpPr>
        <p:spPr>
          <a:xfrm>
            <a:off x="1462135" y="1785093"/>
            <a:ext cx="9267730" cy="3287813"/>
          </a:xfrm>
        </p:spPr>
        <p:txBody>
          <a:bodyPr>
            <a:normAutofit/>
          </a:bodyPr>
          <a:lstStyle/>
          <a:p>
            <a:pPr algn="ctr"/>
            <a:r>
              <a:rPr lang="fr-FR" b="1" dirty="0">
                <a:solidFill>
                  <a:srgbClr val="FF0000"/>
                </a:solidFill>
              </a:rPr>
              <a:t>Le support de formation sous toutes ses formes</a:t>
            </a:r>
          </a:p>
        </p:txBody>
      </p:sp>
    </p:spTree>
    <p:extLst>
      <p:ext uri="{BB962C8B-B14F-4D97-AF65-F5344CB8AC3E}">
        <p14:creationId xmlns:p14="http://schemas.microsoft.com/office/powerpoint/2010/main" val="2277024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751C31-1709-EA7F-1949-D7C5990A09FC}"/>
              </a:ext>
            </a:extLst>
          </p:cNvPr>
          <p:cNvSpPr>
            <a:spLocks noGrp="1"/>
          </p:cNvSpPr>
          <p:nvPr>
            <p:ph type="title"/>
          </p:nvPr>
        </p:nvSpPr>
        <p:spPr/>
        <p:txBody>
          <a:bodyPr>
            <a:normAutofit/>
          </a:bodyPr>
          <a:lstStyle/>
          <a:p>
            <a:pPr algn="ctr"/>
            <a:r>
              <a:rPr lang="fr-FR" sz="4000" b="1" dirty="0">
                <a:solidFill>
                  <a:srgbClr val="FF0000"/>
                </a:solidFill>
                <a:latin typeface="Calibri Light" panose="020F0302020204030204"/>
              </a:rPr>
              <a:t>DEFINITION</a:t>
            </a:r>
            <a:endParaRPr lang="fr-FR" sz="4000" dirty="0"/>
          </a:p>
        </p:txBody>
      </p:sp>
      <p:sp>
        <p:nvSpPr>
          <p:cNvPr id="3" name="Espace réservé du contenu 2">
            <a:extLst>
              <a:ext uri="{FF2B5EF4-FFF2-40B4-BE49-F238E27FC236}">
                <a16:creationId xmlns:a16="http://schemas.microsoft.com/office/drawing/2014/main" id="{CC17F383-3EFC-87A9-3833-F365A7400E67}"/>
              </a:ext>
            </a:extLst>
          </p:cNvPr>
          <p:cNvSpPr>
            <a:spLocks noGrp="1"/>
          </p:cNvSpPr>
          <p:nvPr>
            <p:ph idx="1"/>
          </p:nvPr>
        </p:nvSpPr>
        <p:spPr>
          <a:xfrm>
            <a:off x="1097279" y="1845734"/>
            <a:ext cx="10162391" cy="4023360"/>
          </a:xfrm>
        </p:spPr>
        <p:txBody>
          <a:bodyPr>
            <a:normAutofit lnSpcReduction="10000"/>
          </a:bodyPr>
          <a:lstStyle/>
          <a:p>
            <a:r>
              <a:rPr lang="fr-FR" sz="2800" dirty="0"/>
              <a:t>Le support de formation est un outil intégré au processus de formation. Il facilite les tâches des apprenants et du formateur. Son rôle est d’amplifier les connaissances spécifiques propres au sujet abordé lors de la formation. Il sert également d’appui aux procédures d’apprentissage.</a:t>
            </a:r>
          </a:p>
          <a:p>
            <a:endParaRPr lang="fr-FR" sz="2800" dirty="0"/>
          </a:p>
          <a:p>
            <a:r>
              <a:rPr lang="fr-FR" sz="2800" dirty="0"/>
              <a:t>Le support de formation s’apparente à un canal de communication ou un médiateur entre le formateur et l’apprenant. Il circule les données qui se transforment en informations avant de devenir une connaissance.</a:t>
            </a:r>
          </a:p>
        </p:txBody>
      </p:sp>
    </p:spTree>
    <p:extLst>
      <p:ext uri="{BB962C8B-B14F-4D97-AF65-F5344CB8AC3E}">
        <p14:creationId xmlns:p14="http://schemas.microsoft.com/office/powerpoint/2010/main" val="32688081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7855F4-B252-5E6B-7D8F-68A34A99E45E}"/>
              </a:ext>
            </a:extLst>
          </p:cNvPr>
          <p:cNvSpPr>
            <a:spLocks noGrp="1"/>
          </p:cNvSpPr>
          <p:nvPr>
            <p:ph type="title"/>
          </p:nvPr>
        </p:nvSpPr>
        <p:spPr>
          <a:xfrm>
            <a:off x="1466661" y="286603"/>
            <a:ext cx="9689019" cy="1450757"/>
          </a:xfrm>
        </p:spPr>
        <p:txBody>
          <a:bodyPr>
            <a:normAutofit/>
          </a:bodyPr>
          <a:lstStyle/>
          <a:p>
            <a:pPr algn="ctr"/>
            <a:r>
              <a:rPr lang="fr-FR" sz="4000" b="1" dirty="0">
                <a:solidFill>
                  <a:srgbClr val="E8511C"/>
                </a:solidFill>
                <a:highlight>
                  <a:srgbClr val="FFFFFF"/>
                </a:highlight>
                <a:latin typeface="montserrat" panose="00000500000000000000" pitchFamily="2" charset="0"/>
              </a:rPr>
              <a:t>1 - Quels sont les objectifs du support de formation ?</a:t>
            </a:r>
            <a:endParaRPr lang="fr-FR" sz="4000" b="1" dirty="0">
              <a:solidFill>
                <a:srgbClr val="E8511C"/>
              </a:solidFill>
            </a:endParaRPr>
          </a:p>
        </p:txBody>
      </p:sp>
      <p:sp>
        <p:nvSpPr>
          <p:cNvPr id="3" name="Espace réservé du contenu 2">
            <a:extLst>
              <a:ext uri="{FF2B5EF4-FFF2-40B4-BE49-F238E27FC236}">
                <a16:creationId xmlns:a16="http://schemas.microsoft.com/office/drawing/2014/main" id="{B2F67AB3-B03F-ED9B-94B9-1BABCD041A41}"/>
              </a:ext>
            </a:extLst>
          </p:cNvPr>
          <p:cNvSpPr>
            <a:spLocks noGrp="1"/>
          </p:cNvSpPr>
          <p:nvPr>
            <p:ph idx="1"/>
          </p:nvPr>
        </p:nvSpPr>
        <p:spPr>
          <a:xfrm>
            <a:off x="5730843" y="1845734"/>
            <a:ext cx="5866645" cy="4023360"/>
          </a:xfrm>
        </p:spPr>
        <p:txBody>
          <a:bodyPr>
            <a:normAutofit fontScale="85000" lnSpcReduction="10000"/>
          </a:bodyPr>
          <a:lstStyle/>
          <a:p>
            <a:pPr marL="0" indent="0">
              <a:buNone/>
            </a:pPr>
            <a:r>
              <a:rPr lang="fr-FR" sz="2600" b="1" dirty="0">
                <a:solidFill>
                  <a:srgbClr val="016BA8"/>
                </a:solidFill>
              </a:rPr>
              <a:t>Le support de formation vise plusieurs objectif(s) :</a:t>
            </a:r>
          </a:p>
          <a:p>
            <a:pPr marL="0" indent="0">
              <a:buNone/>
            </a:pPr>
            <a:endParaRPr lang="fr-FR" dirty="0"/>
          </a:p>
          <a:p>
            <a:pPr>
              <a:buFont typeface="Wingdings" panose="05000000000000000000" pitchFamily="2" charset="2"/>
              <a:buChar char="§"/>
            </a:pPr>
            <a:r>
              <a:rPr lang="fr-FR" dirty="0"/>
              <a:t> Accroître l’intérêt des apprenants vis-à-vis de la  formation </a:t>
            </a:r>
          </a:p>
          <a:p>
            <a:pPr>
              <a:buFont typeface="Wingdings" panose="05000000000000000000" pitchFamily="2" charset="2"/>
              <a:buChar char="§"/>
            </a:pPr>
            <a:r>
              <a:rPr lang="fr-FR" dirty="0"/>
              <a:t> Favoriser le succès de la formation professionnelle</a:t>
            </a:r>
          </a:p>
          <a:p>
            <a:pPr>
              <a:buFont typeface="Wingdings" panose="05000000000000000000" pitchFamily="2" charset="2"/>
              <a:buChar char="§"/>
            </a:pPr>
            <a:r>
              <a:rPr lang="fr-FR" dirty="0"/>
              <a:t> Encourager les apprenants à approfondir le sujet </a:t>
            </a:r>
          </a:p>
          <a:p>
            <a:pPr>
              <a:buFont typeface="Wingdings" panose="05000000000000000000" pitchFamily="2" charset="2"/>
              <a:buChar char="§"/>
            </a:pPr>
            <a:r>
              <a:rPr lang="fr-FR" dirty="0"/>
              <a:t> Faciliter la compréhension </a:t>
            </a:r>
          </a:p>
          <a:p>
            <a:pPr>
              <a:buFont typeface="Wingdings" panose="05000000000000000000" pitchFamily="2" charset="2"/>
              <a:buChar char="§"/>
            </a:pPr>
            <a:r>
              <a:rPr lang="fr-FR" dirty="0"/>
              <a:t> Accélérer les procédures d’apprentissage </a:t>
            </a:r>
          </a:p>
          <a:p>
            <a:pPr>
              <a:buFont typeface="Wingdings" panose="05000000000000000000" pitchFamily="2" charset="2"/>
              <a:buChar char="§"/>
            </a:pPr>
            <a:r>
              <a:rPr lang="fr-FR" dirty="0"/>
              <a:t> Simplifier la mission de formation des formateurs.</a:t>
            </a:r>
          </a:p>
          <a:p>
            <a:pPr>
              <a:buFont typeface="Wingdings" panose="05000000000000000000" pitchFamily="2" charset="2"/>
              <a:buChar char="§"/>
            </a:pPr>
            <a:r>
              <a:rPr lang="fr-FR" dirty="0"/>
              <a:t> Le support de formation profite ainsi aux formateurs et  aux apprenants.ee</a:t>
            </a:r>
          </a:p>
        </p:txBody>
      </p:sp>
      <p:pic>
        <p:nvPicPr>
          <p:cNvPr id="5" name="Image 4">
            <a:extLst>
              <a:ext uri="{FF2B5EF4-FFF2-40B4-BE49-F238E27FC236}">
                <a16:creationId xmlns:a16="http://schemas.microsoft.com/office/drawing/2014/main" id="{BF093E9D-F866-0CF1-DB3E-36CCA93524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8602" y="2154307"/>
            <a:ext cx="5010303" cy="3332093"/>
          </a:xfrm>
          <a:prstGeom prst="rect">
            <a:avLst/>
          </a:prstGeom>
        </p:spPr>
      </p:pic>
    </p:spTree>
    <p:extLst>
      <p:ext uri="{BB962C8B-B14F-4D97-AF65-F5344CB8AC3E}">
        <p14:creationId xmlns:p14="http://schemas.microsoft.com/office/powerpoint/2010/main" val="1368767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000">
        <p15:prstTrans prst="peelOff"/>
      </p:transition>
    </mc:Choice>
    <mc:Fallback xmlns="">
      <p:transition spd="slow" advTm="1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EC30E0-7DCB-B882-1635-F79D30DFA32F}"/>
              </a:ext>
            </a:extLst>
          </p:cNvPr>
          <p:cNvSpPr>
            <a:spLocks noGrp="1"/>
          </p:cNvSpPr>
          <p:nvPr>
            <p:ph type="title"/>
          </p:nvPr>
        </p:nvSpPr>
        <p:spPr>
          <a:xfrm>
            <a:off x="2489703" y="286603"/>
            <a:ext cx="8665976" cy="1450757"/>
          </a:xfrm>
        </p:spPr>
        <p:txBody>
          <a:bodyPr/>
          <a:lstStyle/>
          <a:p>
            <a:r>
              <a:rPr lang="fr-FR" sz="4800" b="1" dirty="0">
                <a:solidFill>
                  <a:srgbClr val="E8511C"/>
                </a:solidFill>
                <a:highlight>
                  <a:srgbClr val="FFFFFF"/>
                </a:highlight>
                <a:latin typeface="montserrat" panose="00000500000000000000" pitchFamily="2" charset="0"/>
              </a:rPr>
              <a:t>1 - Quels sont les objectifs du support de formation ?</a:t>
            </a:r>
            <a:endParaRPr lang="fr-FR" b="1" dirty="0">
              <a:solidFill>
                <a:srgbClr val="E8511C"/>
              </a:solidFill>
            </a:endParaRPr>
          </a:p>
        </p:txBody>
      </p:sp>
      <p:sp>
        <p:nvSpPr>
          <p:cNvPr id="3" name="Espace réservé du contenu 2">
            <a:extLst>
              <a:ext uri="{FF2B5EF4-FFF2-40B4-BE49-F238E27FC236}">
                <a16:creationId xmlns:a16="http://schemas.microsoft.com/office/drawing/2014/main" id="{7D0AFAB3-6B25-01C3-91F1-599912BCCAA7}"/>
              </a:ext>
            </a:extLst>
          </p:cNvPr>
          <p:cNvSpPr>
            <a:spLocks noGrp="1"/>
          </p:cNvSpPr>
          <p:nvPr>
            <p:ph idx="1"/>
          </p:nvPr>
        </p:nvSpPr>
        <p:spPr>
          <a:xfrm>
            <a:off x="4852657" y="2486083"/>
            <a:ext cx="6393558" cy="3509758"/>
          </a:xfrm>
        </p:spPr>
        <p:txBody>
          <a:bodyPr/>
          <a:lstStyle/>
          <a:p>
            <a:pPr algn="just"/>
            <a:r>
              <a:rPr lang="fr-FR" sz="2400" b="1" dirty="0">
                <a:solidFill>
                  <a:schemeClr val="accent2"/>
                </a:solidFill>
              </a:rPr>
              <a:t>1. Tableau Intelligent (ou paperboard numérique):</a:t>
            </a:r>
          </a:p>
          <a:p>
            <a:pPr algn="just"/>
            <a:r>
              <a:rPr lang="fr-FR" dirty="0"/>
              <a:t>Le tableau intelligent est un outil interactif qui transforme n’importe quel espace en espace collaboratif. Il est tactile, connecté et facile à transporter. Idéal pour les réunions, il permet d’illustrer des idées, de prendre des notes et d’interagir avec le contenu.</a:t>
            </a:r>
          </a:p>
          <a:p>
            <a:pPr algn="just"/>
            <a:r>
              <a:rPr lang="fr-FR" dirty="0"/>
              <a:t>Vous pouvez l’utiliser pour annoter des documents, afficher des graphiques, et encourager la participation active des participants</a:t>
            </a:r>
          </a:p>
        </p:txBody>
      </p:sp>
      <p:pic>
        <p:nvPicPr>
          <p:cNvPr id="6" name="Image 5">
            <a:extLst>
              <a:ext uri="{FF2B5EF4-FFF2-40B4-BE49-F238E27FC236}">
                <a16:creationId xmlns:a16="http://schemas.microsoft.com/office/drawing/2014/main" id="{AF74AB56-874C-C832-3036-12A2CF5F5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802" y="2558510"/>
            <a:ext cx="4551632" cy="3190440"/>
          </a:xfrm>
          <a:prstGeom prst="rect">
            <a:avLst/>
          </a:prstGeom>
        </p:spPr>
      </p:pic>
    </p:spTree>
    <p:extLst>
      <p:ext uri="{BB962C8B-B14F-4D97-AF65-F5344CB8AC3E}">
        <p14:creationId xmlns:p14="http://schemas.microsoft.com/office/powerpoint/2010/main" val="2298121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EC30E0-7DCB-B882-1635-F79D30DFA32F}"/>
              </a:ext>
            </a:extLst>
          </p:cNvPr>
          <p:cNvSpPr>
            <a:spLocks noGrp="1"/>
          </p:cNvSpPr>
          <p:nvPr>
            <p:ph type="title"/>
          </p:nvPr>
        </p:nvSpPr>
        <p:spPr>
          <a:xfrm>
            <a:off x="2489703" y="286603"/>
            <a:ext cx="8665976" cy="1450757"/>
          </a:xfrm>
        </p:spPr>
        <p:txBody>
          <a:bodyPr/>
          <a:lstStyle/>
          <a:p>
            <a:r>
              <a:rPr lang="fr-FR" sz="4800" b="1" dirty="0">
                <a:solidFill>
                  <a:srgbClr val="E8511C"/>
                </a:solidFill>
                <a:highlight>
                  <a:srgbClr val="FFFFFF"/>
                </a:highlight>
                <a:latin typeface="montserrat" panose="00000500000000000000" pitchFamily="2" charset="0"/>
              </a:rPr>
              <a:t>1 - Quels sont les objectifs du support de formation ?</a:t>
            </a:r>
            <a:endParaRPr lang="fr-FR" b="1" dirty="0">
              <a:solidFill>
                <a:srgbClr val="E8511C"/>
              </a:solidFill>
            </a:endParaRPr>
          </a:p>
        </p:txBody>
      </p:sp>
      <p:sp>
        <p:nvSpPr>
          <p:cNvPr id="3" name="Espace réservé du contenu 2">
            <a:extLst>
              <a:ext uri="{FF2B5EF4-FFF2-40B4-BE49-F238E27FC236}">
                <a16:creationId xmlns:a16="http://schemas.microsoft.com/office/drawing/2014/main" id="{7D0AFAB3-6B25-01C3-91F1-599912BCCAA7}"/>
              </a:ext>
            </a:extLst>
          </p:cNvPr>
          <p:cNvSpPr>
            <a:spLocks noGrp="1"/>
          </p:cNvSpPr>
          <p:nvPr>
            <p:ph idx="1"/>
          </p:nvPr>
        </p:nvSpPr>
        <p:spPr>
          <a:xfrm>
            <a:off x="4852657" y="2486083"/>
            <a:ext cx="6393558" cy="3509758"/>
          </a:xfrm>
        </p:spPr>
        <p:txBody>
          <a:bodyPr/>
          <a:lstStyle/>
          <a:p>
            <a:pPr algn="just"/>
            <a:r>
              <a:rPr lang="fr-FR" sz="2400" b="1" dirty="0">
                <a:solidFill>
                  <a:schemeClr val="accent2"/>
                </a:solidFill>
              </a:rPr>
              <a:t>2. PowerPoint :</a:t>
            </a:r>
          </a:p>
          <a:p>
            <a:pPr algn="just"/>
            <a:r>
              <a:rPr lang="fr-FR" dirty="0"/>
              <a:t>Les diapositives PowerPoint sont visuellement attrayantes et peuvent captiver l’attention de l’audience. </a:t>
            </a:r>
          </a:p>
          <a:p>
            <a:pPr algn="just"/>
            <a:endParaRPr lang="fr-FR" dirty="0"/>
          </a:p>
          <a:p>
            <a:pPr algn="just"/>
            <a:r>
              <a:rPr lang="fr-FR" dirty="0"/>
              <a:t>Elles sont idéales pour présenter des informations sous forme de texte et d’images.</a:t>
            </a:r>
          </a:p>
          <a:p>
            <a:pPr algn="just"/>
            <a:endParaRPr lang="fr-FR" dirty="0"/>
          </a:p>
        </p:txBody>
      </p:sp>
      <p:pic>
        <p:nvPicPr>
          <p:cNvPr id="6" name="Image 5">
            <a:extLst>
              <a:ext uri="{FF2B5EF4-FFF2-40B4-BE49-F238E27FC236}">
                <a16:creationId xmlns:a16="http://schemas.microsoft.com/office/drawing/2014/main" id="{AF74AB56-874C-C832-3036-12A2CF5F5DB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4855" y="2386495"/>
            <a:ext cx="4551632" cy="3091066"/>
          </a:xfrm>
          <a:prstGeom prst="rect">
            <a:avLst/>
          </a:prstGeom>
        </p:spPr>
      </p:pic>
    </p:spTree>
    <p:extLst>
      <p:ext uri="{BB962C8B-B14F-4D97-AF65-F5344CB8AC3E}">
        <p14:creationId xmlns:p14="http://schemas.microsoft.com/office/powerpoint/2010/main" val="344235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EC30E0-7DCB-B882-1635-F79D30DFA32F}"/>
              </a:ext>
            </a:extLst>
          </p:cNvPr>
          <p:cNvSpPr>
            <a:spLocks noGrp="1"/>
          </p:cNvSpPr>
          <p:nvPr>
            <p:ph type="title"/>
          </p:nvPr>
        </p:nvSpPr>
        <p:spPr>
          <a:xfrm>
            <a:off x="2489703" y="286603"/>
            <a:ext cx="8665976" cy="1450757"/>
          </a:xfrm>
        </p:spPr>
        <p:txBody>
          <a:bodyPr/>
          <a:lstStyle/>
          <a:p>
            <a:r>
              <a:rPr lang="fr-FR" sz="4800" b="1" dirty="0">
                <a:solidFill>
                  <a:srgbClr val="E8511C"/>
                </a:solidFill>
                <a:highlight>
                  <a:srgbClr val="FFFFFF"/>
                </a:highlight>
                <a:latin typeface="montserrat" panose="00000500000000000000" pitchFamily="2" charset="0"/>
              </a:rPr>
              <a:t>1 - Quels sont les objectifs du support de formation ?</a:t>
            </a:r>
            <a:endParaRPr lang="fr-FR" b="1" dirty="0">
              <a:solidFill>
                <a:srgbClr val="E8511C"/>
              </a:solidFill>
            </a:endParaRPr>
          </a:p>
        </p:txBody>
      </p:sp>
      <p:sp>
        <p:nvSpPr>
          <p:cNvPr id="3" name="Espace réservé du contenu 2">
            <a:extLst>
              <a:ext uri="{FF2B5EF4-FFF2-40B4-BE49-F238E27FC236}">
                <a16:creationId xmlns:a16="http://schemas.microsoft.com/office/drawing/2014/main" id="{7D0AFAB3-6B25-01C3-91F1-599912BCCAA7}"/>
              </a:ext>
            </a:extLst>
          </p:cNvPr>
          <p:cNvSpPr>
            <a:spLocks noGrp="1"/>
          </p:cNvSpPr>
          <p:nvPr>
            <p:ph idx="1"/>
          </p:nvPr>
        </p:nvSpPr>
        <p:spPr>
          <a:xfrm>
            <a:off x="4851158" y="2199992"/>
            <a:ext cx="6395057" cy="3795849"/>
          </a:xfrm>
        </p:spPr>
        <p:txBody>
          <a:bodyPr>
            <a:normAutofit fontScale="92500" lnSpcReduction="20000"/>
          </a:bodyPr>
          <a:lstStyle/>
          <a:p>
            <a:pPr algn="just"/>
            <a:r>
              <a:rPr lang="fr-FR" sz="2400" b="1" dirty="0">
                <a:solidFill>
                  <a:schemeClr val="accent2"/>
                </a:solidFill>
              </a:rPr>
              <a:t>2. Autres supports :</a:t>
            </a:r>
          </a:p>
          <a:p>
            <a:pPr algn="just"/>
            <a:r>
              <a:rPr lang="fr-FR" b="1" dirty="0"/>
              <a:t>Diagrammes : </a:t>
            </a:r>
            <a:r>
              <a:rPr lang="fr-FR" dirty="0"/>
              <a:t>Ils sont utiles pour visualiser des relations, des flux de travail ou des structures.</a:t>
            </a:r>
          </a:p>
          <a:p>
            <a:pPr algn="just"/>
            <a:r>
              <a:rPr lang="fr-FR" b="1" dirty="0"/>
              <a:t>Tableaux à feuilles mobiles : </a:t>
            </a:r>
            <a:r>
              <a:rPr lang="fr-FR" dirty="0"/>
              <a:t>Pratiques pour organiser des données ou des listes.</a:t>
            </a:r>
          </a:p>
          <a:p>
            <a:pPr algn="just"/>
            <a:r>
              <a:rPr lang="fr-FR" b="1" dirty="0"/>
              <a:t>Supports audio-visuels : </a:t>
            </a:r>
            <a:r>
              <a:rPr lang="fr-FR" dirty="0"/>
              <a:t>Les clips vidéo ou les animations peuvent condenser  sur des informations importantes souvent mécanique, contextuelle ou démonstratif</a:t>
            </a:r>
          </a:p>
          <a:p>
            <a:pPr algn="just"/>
            <a:endParaRPr lang="fr-FR" dirty="0"/>
          </a:p>
          <a:p>
            <a:pPr algn="just"/>
            <a:r>
              <a:rPr lang="fr-FR" dirty="0"/>
              <a:t>Votre choix dépendra des éléments à illustrer. Étudiez également le profil de vos apprenants et sélectionnez un support en adéquation avec leur préférence, leur habitude et leur besoin. Pour finir, préférez les supports faciles à utiliser.</a:t>
            </a:r>
          </a:p>
          <a:p>
            <a:pPr algn="just"/>
            <a:endParaRPr lang="fr-FR" dirty="0"/>
          </a:p>
        </p:txBody>
      </p:sp>
      <p:pic>
        <p:nvPicPr>
          <p:cNvPr id="5" name="Image 4">
            <a:extLst>
              <a:ext uri="{FF2B5EF4-FFF2-40B4-BE49-F238E27FC236}">
                <a16:creationId xmlns:a16="http://schemas.microsoft.com/office/drawing/2014/main" id="{89CB4755-8D47-2A42-1F90-A6961DFD8C2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4204" y="4508626"/>
            <a:ext cx="2445499" cy="1620013"/>
          </a:xfrm>
          <a:prstGeom prst="rect">
            <a:avLst/>
          </a:prstGeom>
        </p:spPr>
      </p:pic>
      <p:pic>
        <p:nvPicPr>
          <p:cNvPr id="8" name="Image 7">
            <a:extLst>
              <a:ext uri="{FF2B5EF4-FFF2-40B4-BE49-F238E27FC236}">
                <a16:creationId xmlns:a16="http://schemas.microsoft.com/office/drawing/2014/main" id="{3225D2D7-593F-C512-FF0E-E5CF54026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93" y="1737360"/>
            <a:ext cx="2364410" cy="2648139"/>
          </a:xfrm>
          <a:prstGeom prst="rect">
            <a:avLst/>
          </a:prstGeom>
        </p:spPr>
      </p:pic>
      <p:pic>
        <p:nvPicPr>
          <p:cNvPr id="10" name="Image 9">
            <a:extLst>
              <a:ext uri="{FF2B5EF4-FFF2-40B4-BE49-F238E27FC236}">
                <a16:creationId xmlns:a16="http://schemas.microsoft.com/office/drawing/2014/main" id="{B7CC1C68-28CA-6698-6F84-5222639A6C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6748" y="2821642"/>
            <a:ext cx="2072656" cy="2483689"/>
          </a:xfrm>
          <a:prstGeom prst="rect">
            <a:avLst/>
          </a:prstGeom>
        </p:spPr>
      </p:pic>
    </p:spTree>
    <p:extLst>
      <p:ext uri="{BB962C8B-B14F-4D97-AF65-F5344CB8AC3E}">
        <p14:creationId xmlns:p14="http://schemas.microsoft.com/office/powerpoint/2010/main" val="453186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9C470A-C179-7696-327D-FB47BF291F56}"/>
              </a:ext>
            </a:extLst>
          </p:cNvPr>
          <p:cNvSpPr>
            <a:spLocks noGrp="1"/>
          </p:cNvSpPr>
          <p:nvPr>
            <p:ph type="title"/>
          </p:nvPr>
        </p:nvSpPr>
        <p:spPr>
          <a:xfrm>
            <a:off x="2127564" y="286603"/>
            <a:ext cx="9028115" cy="1450757"/>
          </a:xfrm>
        </p:spPr>
        <p:txBody>
          <a:bodyPr>
            <a:normAutofit fontScale="90000"/>
          </a:bodyPr>
          <a:lstStyle/>
          <a:p>
            <a:br>
              <a:rPr lang="fr-FR" b="1" dirty="0">
                <a:solidFill>
                  <a:srgbClr val="3190B3"/>
                </a:solidFill>
                <a:highlight>
                  <a:srgbClr val="FFFFFF"/>
                </a:highlight>
                <a:latin typeface="montserrat" panose="00000500000000000000" pitchFamily="2" charset="0"/>
              </a:rPr>
            </a:br>
            <a:br>
              <a:rPr lang="fr-FR" b="1" dirty="0">
                <a:solidFill>
                  <a:srgbClr val="3190B3"/>
                </a:solidFill>
                <a:highlight>
                  <a:srgbClr val="FFFFFF"/>
                </a:highlight>
                <a:latin typeface="montserrat" panose="00000500000000000000" pitchFamily="2" charset="0"/>
              </a:rPr>
            </a:br>
            <a:br>
              <a:rPr lang="fr-FR" b="1" dirty="0">
                <a:solidFill>
                  <a:srgbClr val="3190B3"/>
                </a:solidFill>
                <a:highlight>
                  <a:srgbClr val="FFFFFF"/>
                </a:highlight>
                <a:latin typeface="montserrat" panose="00000500000000000000" pitchFamily="2" charset="0"/>
              </a:rPr>
            </a:br>
            <a:r>
              <a:rPr lang="fr-FR" b="1" dirty="0">
                <a:solidFill>
                  <a:srgbClr val="E8511C"/>
                </a:solidFill>
                <a:highlight>
                  <a:srgbClr val="FFFFFF"/>
                </a:highlight>
                <a:latin typeface="montserrat" panose="00000500000000000000" pitchFamily="2" charset="0"/>
              </a:rPr>
              <a:t>2 - Quels sont les avantages</a:t>
            </a:r>
            <a:br>
              <a:rPr lang="fr-FR" b="1" dirty="0">
                <a:solidFill>
                  <a:srgbClr val="E8511C"/>
                </a:solidFill>
                <a:highlight>
                  <a:srgbClr val="FFFFFF"/>
                </a:highlight>
                <a:latin typeface="montserrat" panose="00000500000000000000" pitchFamily="2" charset="0"/>
              </a:rPr>
            </a:br>
            <a:r>
              <a:rPr lang="fr-FR" b="1" dirty="0">
                <a:solidFill>
                  <a:srgbClr val="E8511C"/>
                </a:solidFill>
                <a:highlight>
                  <a:srgbClr val="FFFFFF"/>
                </a:highlight>
                <a:latin typeface="montserrat" panose="00000500000000000000" pitchFamily="2" charset="0"/>
              </a:rPr>
              <a:t>du support de formation ?</a:t>
            </a:r>
            <a:endParaRPr lang="fr-FR" dirty="0">
              <a:solidFill>
                <a:srgbClr val="E8511C"/>
              </a:solidFill>
            </a:endParaRPr>
          </a:p>
        </p:txBody>
      </p:sp>
      <p:sp>
        <p:nvSpPr>
          <p:cNvPr id="3" name="Espace réservé du contenu 2">
            <a:extLst>
              <a:ext uri="{FF2B5EF4-FFF2-40B4-BE49-F238E27FC236}">
                <a16:creationId xmlns:a16="http://schemas.microsoft.com/office/drawing/2014/main" id="{3F011538-9580-D840-84A6-9BFF5801F643}"/>
              </a:ext>
            </a:extLst>
          </p:cNvPr>
          <p:cNvSpPr>
            <a:spLocks noGrp="1"/>
          </p:cNvSpPr>
          <p:nvPr>
            <p:ph idx="1"/>
          </p:nvPr>
        </p:nvSpPr>
        <p:spPr>
          <a:xfrm>
            <a:off x="1097280" y="1845734"/>
            <a:ext cx="10058400" cy="870306"/>
          </a:xfrm>
        </p:spPr>
        <p:txBody>
          <a:bodyPr>
            <a:normAutofit/>
          </a:bodyPr>
          <a:lstStyle/>
          <a:p>
            <a:r>
              <a:rPr lang="fr-FR" b="1" dirty="0">
                <a:solidFill>
                  <a:srgbClr val="3190B3"/>
                </a:solidFill>
                <a:highlight>
                  <a:srgbClr val="FFFFFF"/>
                </a:highlight>
                <a:latin typeface="montserrat" panose="00000500000000000000" pitchFamily="2" charset="0"/>
              </a:rPr>
              <a:t>Les avantages des supports de formation</a:t>
            </a:r>
            <a:endParaRPr lang="fr-FR" b="1" dirty="0">
              <a:solidFill>
                <a:srgbClr val="3C3C3C"/>
              </a:solidFill>
              <a:highlight>
                <a:srgbClr val="FFFFFF"/>
              </a:highlight>
              <a:latin typeface="montserrat" panose="00000500000000000000" pitchFamily="2" charset="0"/>
            </a:endParaRPr>
          </a:p>
          <a:p>
            <a:endParaRPr lang="fr-FR" dirty="0"/>
          </a:p>
        </p:txBody>
      </p:sp>
      <p:sp>
        <p:nvSpPr>
          <p:cNvPr id="4" name="ZoneTexte 3">
            <a:extLst>
              <a:ext uri="{FF2B5EF4-FFF2-40B4-BE49-F238E27FC236}">
                <a16:creationId xmlns:a16="http://schemas.microsoft.com/office/drawing/2014/main" id="{E888335F-8364-A52E-5C58-2C7BB8C1D437}"/>
              </a:ext>
            </a:extLst>
          </p:cNvPr>
          <p:cNvSpPr txBox="1"/>
          <p:nvPr/>
        </p:nvSpPr>
        <p:spPr>
          <a:xfrm>
            <a:off x="425513" y="2630320"/>
            <a:ext cx="6491334" cy="798680"/>
          </a:xfrm>
          <a:prstGeom prst="rect">
            <a:avLst/>
          </a:prstGeom>
          <a:noFill/>
        </p:spPr>
        <p:txBody>
          <a:bodyPr wrap="square" rtlCol="0">
            <a:spAutoFit/>
          </a:bodyPr>
          <a:lstStyle/>
          <a:p>
            <a:pPr marL="91440" marR="0" lvl="0" indent="-91440" algn="just" defTabSz="914400" rtl="0" eaLnBrk="1" fontAlgn="auto" latinLnBrk="0" hangingPunct="1">
              <a:lnSpc>
                <a:spcPct val="90000"/>
              </a:lnSpc>
              <a:spcBef>
                <a:spcPts val="1200"/>
              </a:spcBef>
              <a:spcAft>
                <a:spcPts val="200"/>
              </a:spcAft>
              <a:buClr>
                <a:srgbClr val="1CADE4"/>
              </a:buClr>
              <a:buSzPct val="100000"/>
              <a:buFont typeface="Calibri" panose="020F0502020204030204" pitchFamily="34" charset="0"/>
              <a:buChar char=" "/>
              <a:tabLst/>
              <a:defRPr/>
            </a:pPr>
            <a:r>
              <a:rPr kumimoji="0" lang="fr-FR" sz="1700" b="0" i="0" u="none" strike="noStrike" kern="1200" cap="none" spc="0" normalizeH="0" baseline="0" noProof="0" dirty="0">
                <a:ln>
                  <a:noFill/>
                </a:ln>
                <a:solidFill>
                  <a:srgbClr val="3C3C3C"/>
                </a:solidFill>
                <a:effectLst/>
                <a:highlight>
                  <a:srgbClr val="FFFFFF"/>
                </a:highlight>
                <a:uLnTx/>
                <a:uFillTx/>
                <a:latin typeface="montserrat" panose="00000500000000000000" pitchFamily="2" charset="0"/>
                <a:ea typeface="+mn-ea"/>
                <a:cs typeface="+mn-cs"/>
              </a:rPr>
              <a:t>Les supports de formation exposent les informations d’une façon ludique. Ils facilitent l’atteinte des </a:t>
            </a:r>
            <a:r>
              <a:rPr kumimoji="0" lang="fr-FR" sz="1700" b="1" i="0" u="none" strike="noStrike" kern="1200" cap="none" spc="0" normalizeH="0" baseline="0" noProof="0" dirty="0">
                <a:ln>
                  <a:noFill/>
                </a:ln>
                <a:solidFill>
                  <a:srgbClr val="3C3C3C"/>
                </a:solidFill>
                <a:effectLst/>
                <a:highlight>
                  <a:srgbClr val="FFFFFF"/>
                </a:highlight>
                <a:uLnTx/>
                <a:uFillTx/>
                <a:latin typeface="montserrat" panose="00000500000000000000" pitchFamily="2" charset="0"/>
                <a:ea typeface="+mn-ea"/>
                <a:cs typeface="+mn-cs"/>
              </a:rPr>
              <a:t>objectifs </a:t>
            </a:r>
            <a:r>
              <a:rPr kumimoji="0" lang="fr-FR" sz="1700" b="0" i="0" u="none" strike="noStrike" kern="1200" cap="none" spc="0" normalizeH="0" baseline="0" noProof="0" dirty="0">
                <a:ln>
                  <a:noFill/>
                </a:ln>
                <a:solidFill>
                  <a:srgbClr val="3C3C3C"/>
                </a:solidFill>
                <a:effectLst/>
                <a:highlight>
                  <a:srgbClr val="FFFFFF"/>
                </a:highlight>
                <a:uLnTx/>
                <a:uFillTx/>
                <a:latin typeface="montserrat" panose="00000500000000000000" pitchFamily="2" charset="0"/>
                <a:ea typeface="+mn-ea"/>
                <a:cs typeface="+mn-cs"/>
              </a:rPr>
              <a:t>pédagogiques.</a:t>
            </a:r>
          </a:p>
        </p:txBody>
      </p:sp>
      <p:sp>
        <p:nvSpPr>
          <p:cNvPr id="6" name="ZoneTexte 5">
            <a:extLst>
              <a:ext uri="{FF2B5EF4-FFF2-40B4-BE49-F238E27FC236}">
                <a16:creationId xmlns:a16="http://schemas.microsoft.com/office/drawing/2014/main" id="{DF46F1F1-DB6D-DC63-2C3A-4017BA7A7B65}"/>
              </a:ext>
            </a:extLst>
          </p:cNvPr>
          <p:cNvSpPr txBox="1"/>
          <p:nvPr/>
        </p:nvSpPr>
        <p:spPr>
          <a:xfrm>
            <a:off x="5204233" y="4588597"/>
            <a:ext cx="6491334" cy="1200329"/>
          </a:xfrm>
          <a:prstGeom prst="rect">
            <a:avLst/>
          </a:prstGeom>
          <a:noFill/>
        </p:spPr>
        <p:txBody>
          <a:bodyPr wrap="square" rtlCol="0">
            <a:spAutoFit/>
          </a:bodyPr>
          <a:lstStyle/>
          <a:p>
            <a:pPr algn="just"/>
            <a:r>
              <a:rPr lang="fr-FR" sz="1800" dirty="0">
                <a:solidFill>
                  <a:srgbClr val="3C3C3C"/>
                </a:solidFill>
                <a:highlight>
                  <a:srgbClr val="FFFFFF"/>
                </a:highlight>
                <a:latin typeface="montserrat" panose="00000500000000000000" pitchFamily="2" charset="0"/>
              </a:rPr>
              <a:t>Le formateur s’assure de l’implication des apprenants. Les flashcards, les tableaux et les </a:t>
            </a:r>
            <a:r>
              <a:rPr lang="fr-FR" sz="1800" b="1" dirty="0">
                <a:solidFill>
                  <a:srgbClr val="3C3C3C"/>
                </a:solidFill>
                <a:highlight>
                  <a:srgbClr val="FFFFFF"/>
                </a:highlight>
                <a:latin typeface="montserrat" panose="00000500000000000000" pitchFamily="2" charset="0"/>
              </a:rPr>
              <a:t>graphiques</a:t>
            </a:r>
            <a:r>
              <a:rPr lang="fr-FR" sz="1800" dirty="0">
                <a:solidFill>
                  <a:srgbClr val="3C3C3C"/>
                </a:solidFill>
                <a:highlight>
                  <a:srgbClr val="FFFFFF"/>
                </a:highlight>
                <a:latin typeface="montserrat" panose="00000500000000000000" pitchFamily="2" charset="0"/>
              </a:rPr>
              <a:t> animent le visuel. Chacun trouve son compte et est en mesure de comprendre à sa manière.</a:t>
            </a:r>
          </a:p>
        </p:txBody>
      </p:sp>
      <p:pic>
        <p:nvPicPr>
          <p:cNvPr id="8" name="Image 7">
            <a:extLst>
              <a:ext uri="{FF2B5EF4-FFF2-40B4-BE49-F238E27FC236}">
                <a16:creationId xmlns:a16="http://schemas.microsoft.com/office/drawing/2014/main" id="{30B997A1-55CF-BA76-1668-5E1232B42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438" y="2280887"/>
            <a:ext cx="3029516" cy="2019677"/>
          </a:xfrm>
          <a:prstGeom prst="rect">
            <a:avLst/>
          </a:prstGeom>
        </p:spPr>
      </p:pic>
      <p:pic>
        <p:nvPicPr>
          <p:cNvPr id="9" name="Image 8">
            <a:extLst>
              <a:ext uri="{FF2B5EF4-FFF2-40B4-BE49-F238E27FC236}">
                <a16:creationId xmlns:a16="http://schemas.microsoft.com/office/drawing/2014/main" id="{F360CFF8-F5FB-3F4B-787D-47CFA660661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11243" y="4116943"/>
            <a:ext cx="3366129" cy="2019677"/>
          </a:xfrm>
          <a:prstGeom prst="rect">
            <a:avLst/>
          </a:prstGeom>
        </p:spPr>
      </p:pic>
    </p:spTree>
    <p:extLst>
      <p:ext uri="{BB962C8B-B14F-4D97-AF65-F5344CB8AC3E}">
        <p14:creationId xmlns:p14="http://schemas.microsoft.com/office/powerpoint/2010/main" val="3761115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9C470A-C179-7696-327D-FB47BF291F56}"/>
              </a:ext>
            </a:extLst>
          </p:cNvPr>
          <p:cNvSpPr>
            <a:spLocks noGrp="1"/>
          </p:cNvSpPr>
          <p:nvPr>
            <p:ph type="title"/>
          </p:nvPr>
        </p:nvSpPr>
        <p:spPr>
          <a:xfrm>
            <a:off x="2127564" y="286603"/>
            <a:ext cx="9028115" cy="1450757"/>
          </a:xfrm>
        </p:spPr>
        <p:txBody>
          <a:bodyPr>
            <a:normAutofit fontScale="90000"/>
          </a:bodyPr>
          <a:lstStyle/>
          <a:p>
            <a:br>
              <a:rPr lang="fr-FR" b="1" dirty="0">
                <a:solidFill>
                  <a:srgbClr val="3190B3"/>
                </a:solidFill>
                <a:highlight>
                  <a:srgbClr val="FFFFFF"/>
                </a:highlight>
                <a:latin typeface="montserrat" panose="00000500000000000000" pitchFamily="2" charset="0"/>
              </a:rPr>
            </a:br>
            <a:br>
              <a:rPr lang="fr-FR" b="1" dirty="0">
                <a:solidFill>
                  <a:srgbClr val="3190B3"/>
                </a:solidFill>
                <a:highlight>
                  <a:srgbClr val="FFFFFF"/>
                </a:highlight>
                <a:latin typeface="montserrat" panose="00000500000000000000" pitchFamily="2" charset="0"/>
              </a:rPr>
            </a:br>
            <a:br>
              <a:rPr lang="fr-FR" b="1" dirty="0">
                <a:solidFill>
                  <a:srgbClr val="3190B3"/>
                </a:solidFill>
                <a:highlight>
                  <a:srgbClr val="FFFFFF"/>
                </a:highlight>
                <a:latin typeface="montserrat" panose="00000500000000000000" pitchFamily="2" charset="0"/>
              </a:rPr>
            </a:br>
            <a:r>
              <a:rPr lang="fr-FR" b="1" dirty="0">
                <a:solidFill>
                  <a:srgbClr val="E8511C"/>
                </a:solidFill>
                <a:highlight>
                  <a:srgbClr val="FFFFFF"/>
                </a:highlight>
                <a:latin typeface="montserrat" panose="00000500000000000000" pitchFamily="2" charset="0"/>
              </a:rPr>
              <a:t>2 - Quels sont les avantages</a:t>
            </a:r>
            <a:br>
              <a:rPr lang="fr-FR" b="1" dirty="0">
                <a:solidFill>
                  <a:srgbClr val="E8511C"/>
                </a:solidFill>
                <a:highlight>
                  <a:srgbClr val="FFFFFF"/>
                </a:highlight>
                <a:latin typeface="montserrat" panose="00000500000000000000" pitchFamily="2" charset="0"/>
              </a:rPr>
            </a:br>
            <a:r>
              <a:rPr lang="fr-FR" b="1" dirty="0">
                <a:solidFill>
                  <a:srgbClr val="E8511C"/>
                </a:solidFill>
                <a:highlight>
                  <a:srgbClr val="FFFFFF"/>
                </a:highlight>
                <a:latin typeface="montserrat" panose="00000500000000000000" pitchFamily="2" charset="0"/>
              </a:rPr>
              <a:t>du support de formation ?</a:t>
            </a:r>
            <a:endParaRPr lang="fr-FR" dirty="0">
              <a:solidFill>
                <a:srgbClr val="E8511C"/>
              </a:solidFill>
            </a:endParaRPr>
          </a:p>
        </p:txBody>
      </p:sp>
      <p:sp>
        <p:nvSpPr>
          <p:cNvPr id="3" name="Espace réservé du contenu 2">
            <a:extLst>
              <a:ext uri="{FF2B5EF4-FFF2-40B4-BE49-F238E27FC236}">
                <a16:creationId xmlns:a16="http://schemas.microsoft.com/office/drawing/2014/main" id="{3F011538-9580-D840-84A6-9BFF5801F643}"/>
              </a:ext>
            </a:extLst>
          </p:cNvPr>
          <p:cNvSpPr>
            <a:spLocks noGrp="1"/>
          </p:cNvSpPr>
          <p:nvPr>
            <p:ph idx="1"/>
          </p:nvPr>
        </p:nvSpPr>
        <p:spPr>
          <a:xfrm>
            <a:off x="371192" y="1745056"/>
            <a:ext cx="10784487" cy="1822010"/>
          </a:xfrm>
        </p:spPr>
        <p:txBody>
          <a:bodyPr>
            <a:normAutofit/>
          </a:bodyPr>
          <a:lstStyle/>
          <a:p>
            <a:pPr algn="just"/>
            <a:endParaRPr lang="fr-FR" dirty="0">
              <a:solidFill>
                <a:srgbClr val="3C3C3C"/>
              </a:solidFill>
              <a:highlight>
                <a:srgbClr val="FFFFFF"/>
              </a:highlight>
              <a:latin typeface="montserrat" panose="00000500000000000000" pitchFamily="2" charset="0"/>
            </a:endParaRPr>
          </a:p>
          <a:p>
            <a:r>
              <a:rPr lang="fr-FR" b="1" dirty="0">
                <a:solidFill>
                  <a:srgbClr val="3190B3"/>
                </a:solidFill>
                <a:highlight>
                  <a:srgbClr val="FFFFFF"/>
                </a:highlight>
                <a:latin typeface="montserrat" panose="00000500000000000000" pitchFamily="2" charset="0"/>
              </a:rPr>
              <a:t>Les avantages des supports de formation</a:t>
            </a:r>
            <a:endParaRPr lang="fr-FR" b="1" dirty="0">
              <a:solidFill>
                <a:srgbClr val="3C3C3C"/>
              </a:solidFill>
              <a:highlight>
                <a:srgbClr val="FFFFFF"/>
              </a:highlight>
              <a:latin typeface="montserrat" panose="00000500000000000000" pitchFamily="2" charset="0"/>
            </a:endParaRPr>
          </a:p>
          <a:p>
            <a:pPr algn="just"/>
            <a:r>
              <a:rPr lang="fr-FR" sz="1600" dirty="0">
                <a:solidFill>
                  <a:srgbClr val="3C3C3C"/>
                </a:solidFill>
                <a:highlight>
                  <a:srgbClr val="FFFFFF"/>
                </a:highlight>
                <a:latin typeface="montserrat" panose="00000500000000000000" pitchFamily="2" charset="0"/>
              </a:rPr>
              <a:t>Les formateurs constatent une baisse du niveau de compréhension de l’écrit en raison du faible taux de lecture des apprenants. Heureusement, les diapositives comblent ce vide. Elles améliorent les compétences en matière de compréhension de l’écrit.</a:t>
            </a:r>
          </a:p>
          <a:p>
            <a:endParaRPr lang="fr-FR" dirty="0"/>
          </a:p>
        </p:txBody>
      </p:sp>
      <p:pic>
        <p:nvPicPr>
          <p:cNvPr id="5" name="Image 4">
            <a:extLst>
              <a:ext uri="{FF2B5EF4-FFF2-40B4-BE49-F238E27FC236}">
                <a16:creationId xmlns:a16="http://schemas.microsoft.com/office/drawing/2014/main" id="{0FE5ECC9-0D08-19D9-72EE-1342DC89A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918" y="3583020"/>
            <a:ext cx="5075222" cy="2537611"/>
          </a:xfrm>
          <a:prstGeom prst="rect">
            <a:avLst/>
          </a:prstGeom>
        </p:spPr>
      </p:pic>
      <p:pic>
        <p:nvPicPr>
          <p:cNvPr id="7" name="Image 6">
            <a:extLst>
              <a:ext uri="{FF2B5EF4-FFF2-40B4-BE49-F238E27FC236}">
                <a16:creationId xmlns:a16="http://schemas.microsoft.com/office/drawing/2014/main" id="{D1CC3357-D068-04E7-9B49-D29AF2370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8140" y="3583020"/>
            <a:ext cx="4759106" cy="2537610"/>
          </a:xfrm>
          <a:prstGeom prst="rect">
            <a:avLst/>
          </a:prstGeom>
        </p:spPr>
      </p:pic>
    </p:spTree>
    <p:extLst>
      <p:ext uri="{BB962C8B-B14F-4D97-AF65-F5344CB8AC3E}">
        <p14:creationId xmlns:p14="http://schemas.microsoft.com/office/powerpoint/2010/main" val="1115240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EC30E0-7DCB-B882-1635-F79D30DFA32F}"/>
              </a:ext>
            </a:extLst>
          </p:cNvPr>
          <p:cNvSpPr>
            <a:spLocks noGrp="1"/>
          </p:cNvSpPr>
          <p:nvPr>
            <p:ph type="title"/>
          </p:nvPr>
        </p:nvSpPr>
        <p:spPr>
          <a:xfrm>
            <a:off x="2489703" y="286603"/>
            <a:ext cx="8665976" cy="1450757"/>
          </a:xfrm>
        </p:spPr>
        <p:txBody>
          <a:bodyPr/>
          <a:lstStyle/>
          <a:p>
            <a:r>
              <a:rPr kumimoji="0" lang="fr-FR" sz="4300" b="1" i="0" u="none" strike="noStrike" kern="1200" cap="none" spc="-50" normalizeH="0" baseline="0" noProof="0" dirty="0">
                <a:ln>
                  <a:noFill/>
                </a:ln>
                <a:solidFill>
                  <a:srgbClr val="E8511C"/>
                </a:solidFill>
                <a:effectLst/>
                <a:highlight>
                  <a:srgbClr val="FFFFFF"/>
                </a:highlight>
                <a:uLnTx/>
                <a:uFillTx/>
                <a:latin typeface="montserrat" panose="00000500000000000000" pitchFamily="2" charset="0"/>
                <a:ea typeface="+mj-ea"/>
                <a:cs typeface="+mj-cs"/>
              </a:rPr>
              <a:t>2 - Quels sont les avantages</a:t>
            </a:r>
            <a:br>
              <a:rPr kumimoji="0" lang="fr-FR" sz="4300" b="1" i="0" u="none" strike="noStrike" kern="1200" cap="none" spc="-50" normalizeH="0" baseline="0" noProof="0" dirty="0">
                <a:ln>
                  <a:noFill/>
                </a:ln>
                <a:solidFill>
                  <a:srgbClr val="E8511C"/>
                </a:solidFill>
                <a:effectLst/>
                <a:highlight>
                  <a:srgbClr val="FFFFFF"/>
                </a:highlight>
                <a:uLnTx/>
                <a:uFillTx/>
                <a:latin typeface="montserrat" panose="00000500000000000000" pitchFamily="2" charset="0"/>
                <a:ea typeface="+mj-ea"/>
                <a:cs typeface="+mj-cs"/>
              </a:rPr>
            </a:br>
            <a:r>
              <a:rPr kumimoji="0" lang="fr-FR" sz="4300" b="1" i="0" u="none" strike="noStrike" kern="1200" cap="none" spc="-50" normalizeH="0" baseline="0" noProof="0" dirty="0">
                <a:ln>
                  <a:noFill/>
                </a:ln>
                <a:solidFill>
                  <a:srgbClr val="E8511C"/>
                </a:solidFill>
                <a:effectLst/>
                <a:highlight>
                  <a:srgbClr val="FFFFFF"/>
                </a:highlight>
                <a:uLnTx/>
                <a:uFillTx/>
                <a:latin typeface="montserrat" panose="00000500000000000000" pitchFamily="2" charset="0"/>
                <a:ea typeface="+mj-ea"/>
                <a:cs typeface="+mj-cs"/>
              </a:rPr>
              <a:t>du support de formation ?</a:t>
            </a:r>
            <a:endParaRPr lang="fr-FR" b="1" dirty="0">
              <a:solidFill>
                <a:srgbClr val="E8511C"/>
              </a:solidFill>
            </a:endParaRPr>
          </a:p>
        </p:txBody>
      </p:sp>
      <p:sp>
        <p:nvSpPr>
          <p:cNvPr id="3" name="Espace réservé du contenu 2">
            <a:extLst>
              <a:ext uri="{FF2B5EF4-FFF2-40B4-BE49-F238E27FC236}">
                <a16:creationId xmlns:a16="http://schemas.microsoft.com/office/drawing/2014/main" id="{7D0AFAB3-6B25-01C3-91F1-599912BCCAA7}"/>
              </a:ext>
            </a:extLst>
          </p:cNvPr>
          <p:cNvSpPr>
            <a:spLocks noGrp="1"/>
          </p:cNvSpPr>
          <p:nvPr>
            <p:ph idx="1"/>
          </p:nvPr>
        </p:nvSpPr>
        <p:spPr>
          <a:xfrm>
            <a:off x="4852657" y="2486083"/>
            <a:ext cx="6581870" cy="3509758"/>
          </a:xfrm>
        </p:spPr>
        <p:txBody>
          <a:bodyPr>
            <a:normAutofit lnSpcReduction="10000"/>
          </a:bodyPr>
          <a:lstStyle/>
          <a:p>
            <a:pPr algn="just"/>
            <a:r>
              <a:rPr lang="fr-FR" sz="2800" b="1" dirty="0">
                <a:solidFill>
                  <a:schemeClr val="accent2"/>
                </a:solidFill>
                <a:latin typeface="montserrat" panose="00000500000000000000" pitchFamily="2" charset="0"/>
              </a:rPr>
              <a:t>Pour finir :</a:t>
            </a:r>
          </a:p>
          <a:p>
            <a:pPr algn="just"/>
            <a:r>
              <a:rPr lang="fr-FR" dirty="0">
                <a:solidFill>
                  <a:srgbClr val="3C3C3C"/>
                </a:solidFill>
                <a:highlight>
                  <a:srgbClr val="FFFFFF"/>
                </a:highlight>
                <a:latin typeface="montserrat" panose="00000500000000000000" pitchFamily="2" charset="0"/>
              </a:rPr>
              <a:t>Pour finir, le support libère les stagiaires de la monotonie de la </a:t>
            </a:r>
            <a:r>
              <a:rPr lang="fr-FR" b="1" dirty="0">
                <a:solidFill>
                  <a:srgbClr val="3C3C3C"/>
                </a:solidFill>
                <a:highlight>
                  <a:srgbClr val="FFFFFF"/>
                </a:highlight>
                <a:latin typeface="montserrat" panose="00000500000000000000" pitchFamily="2" charset="0"/>
              </a:rPr>
              <a:t>formation professionnelle</a:t>
            </a:r>
            <a:r>
              <a:rPr lang="fr-FR" dirty="0">
                <a:solidFill>
                  <a:srgbClr val="3C3C3C"/>
                </a:solidFill>
                <a:highlight>
                  <a:srgbClr val="FFFFFF"/>
                </a:highlight>
                <a:latin typeface="montserrat" panose="00000500000000000000" pitchFamily="2" charset="0"/>
              </a:rPr>
              <a:t>. </a:t>
            </a:r>
          </a:p>
          <a:p>
            <a:pPr algn="just"/>
            <a:r>
              <a:rPr lang="fr-FR" dirty="0">
                <a:solidFill>
                  <a:srgbClr val="3C3C3C"/>
                </a:solidFill>
                <a:highlight>
                  <a:srgbClr val="FFFFFF"/>
                </a:highlight>
                <a:latin typeface="montserrat" panose="00000500000000000000" pitchFamily="2" charset="0"/>
              </a:rPr>
              <a:t>Plutôt que de perdre du temps à un </a:t>
            </a:r>
            <a:r>
              <a:rPr lang="fr-FR" dirty="0">
                <a:solidFill>
                  <a:srgbClr val="F5A22B"/>
                </a:solidFill>
                <a:highlight>
                  <a:srgbClr val="FFFFFF"/>
                </a:highlight>
                <a:latin typeface="montserrat" panose="00000500000000000000" pitchFamily="2" charset="0"/>
                <a:hlinkClick r:id="rId2"/>
              </a:rPr>
              <a:t>cours magistral</a:t>
            </a:r>
            <a:endParaRPr lang="fr-FR" dirty="0">
              <a:solidFill>
                <a:srgbClr val="3C3C3C"/>
              </a:solidFill>
              <a:highlight>
                <a:srgbClr val="FFFFFF"/>
              </a:highlight>
              <a:latin typeface="montserrat" panose="00000500000000000000" pitchFamily="2" charset="0"/>
            </a:endParaRPr>
          </a:p>
          <a:p>
            <a:pPr algn="just"/>
            <a:endParaRPr lang="fr-FR" dirty="0">
              <a:solidFill>
                <a:srgbClr val="3C3C3C"/>
              </a:solidFill>
              <a:highlight>
                <a:srgbClr val="FFFFFF"/>
              </a:highlight>
              <a:latin typeface="montserrat" panose="00000500000000000000" pitchFamily="2" charset="0"/>
            </a:endParaRPr>
          </a:p>
          <a:p>
            <a:pPr algn="just"/>
            <a:endParaRPr lang="fr-FR" dirty="0">
              <a:solidFill>
                <a:srgbClr val="3C3C3C"/>
              </a:solidFill>
              <a:highlight>
                <a:srgbClr val="FFFFFF"/>
              </a:highlight>
              <a:latin typeface="montserrat" panose="00000500000000000000" pitchFamily="2" charset="0"/>
            </a:endParaRPr>
          </a:p>
          <a:p>
            <a:pPr algn="just"/>
            <a:r>
              <a:rPr lang="fr-FR" dirty="0">
                <a:solidFill>
                  <a:srgbClr val="3C3C3C"/>
                </a:solidFill>
                <a:highlight>
                  <a:srgbClr val="FFFFFF"/>
                </a:highlight>
                <a:latin typeface="montserrat" panose="00000500000000000000" pitchFamily="2" charset="0"/>
              </a:rPr>
              <a:t>Le formateur se lance dans une séance animée et dynamique mêlant l’audio et le visuel.</a:t>
            </a:r>
          </a:p>
          <a:p>
            <a:pPr algn="just"/>
            <a:endParaRPr lang="fr-FR" dirty="0"/>
          </a:p>
        </p:txBody>
      </p:sp>
      <p:pic>
        <p:nvPicPr>
          <p:cNvPr id="6" name="Image 5">
            <a:extLst>
              <a:ext uri="{FF2B5EF4-FFF2-40B4-BE49-F238E27FC236}">
                <a16:creationId xmlns:a16="http://schemas.microsoft.com/office/drawing/2014/main" id="{AF74AB56-874C-C832-3036-12A2CF5F5D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4855" y="2415766"/>
            <a:ext cx="4551632" cy="3032524"/>
          </a:xfrm>
          <a:prstGeom prst="rect">
            <a:avLst/>
          </a:prstGeom>
        </p:spPr>
      </p:pic>
      <p:pic>
        <p:nvPicPr>
          <p:cNvPr id="5" name="Image 4">
            <a:extLst>
              <a:ext uri="{FF2B5EF4-FFF2-40B4-BE49-F238E27FC236}">
                <a16:creationId xmlns:a16="http://schemas.microsoft.com/office/drawing/2014/main" id="{0FAED49B-33E4-D090-BDFC-60A49572B460}"/>
              </a:ext>
            </a:extLst>
          </p:cNvPr>
          <p:cNvPicPr>
            <a:picLocks noChangeAspect="1"/>
          </p:cNvPicPr>
          <p:nvPr/>
        </p:nvPicPr>
        <p:blipFill>
          <a:blip r:embed="rId4"/>
          <a:stretch>
            <a:fillRect/>
          </a:stretch>
        </p:blipFill>
        <p:spPr>
          <a:xfrm>
            <a:off x="6624627" y="3932028"/>
            <a:ext cx="1022623" cy="824566"/>
          </a:xfrm>
          <a:prstGeom prst="rect">
            <a:avLst/>
          </a:prstGeom>
        </p:spPr>
      </p:pic>
    </p:spTree>
    <p:extLst>
      <p:ext uri="{BB962C8B-B14F-4D97-AF65-F5344CB8AC3E}">
        <p14:creationId xmlns:p14="http://schemas.microsoft.com/office/powerpoint/2010/main" val="2034511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8B3C37-B960-DB4E-92D3-8E1FE7A29F9B}"/>
              </a:ext>
            </a:extLst>
          </p:cNvPr>
          <p:cNvSpPr>
            <a:spLocks noGrp="1"/>
          </p:cNvSpPr>
          <p:nvPr>
            <p:ph type="title"/>
          </p:nvPr>
        </p:nvSpPr>
        <p:spPr>
          <a:xfrm>
            <a:off x="1819747" y="590843"/>
            <a:ext cx="9335932" cy="1146517"/>
          </a:xfrm>
        </p:spPr>
        <p:txBody>
          <a:bodyPr>
            <a:normAutofit fontScale="90000"/>
          </a:bodyPr>
          <a:lstStyle/>
          <a:p>
            <a:br>
              <a:rPr lang="fr-FR" b="1" dirty="0">
                <a:solidFill>
                  <a:srgbClr val="3C3C3C"/>
                </a:solidFill>
                <a:highlight>
                  <a:srgbClr val="FFFFFF"/>
                </a:highlight>
                <a:latin typeface="montserrat" panose="00000500000000000000" pitchFamily="2" charset="0"/>
              </a:rPr>
            </a:br>
            <a:r>
              <a:rPr lang="fr-FR" b="1" dirty="0">
                <a:solidFill>
                  <a:srgbClr val="E8511C"/>
                </a:solidFill>
                <a:highlight>
                  <a:srgbClr val="FFFFFF"/>
                </a:highlight>
                <a:latin typeface="montserrat" panose="00000500000000000000" pitchFamily="2" charset="0"/>
              </a:rPr>
              <a:t>Quels sont les inconvénients du support de formation ?</a:t>
            </a:r>
            <a:endParaRPr lang="fr-FR" dirty="0">
              <a:solidFill>
                <a:srgbClr val="E8511C"/>
              </a:solidFill>
            </a:endParaRPr>
          </a:p>
        </p:txBody>
      </p:sp>
      <p:sp>
        <p:nvSpPr>
          <p:cNvPr id="3" name="Espace réservé du contenu 2">
            <a:extLst>
              <a:ext uri="{FF2B5EF4-FFF2-40B4-BE49-F238E27FC236}">
                <a16:creationId xmlns:a16="http://schemas.microsoft.com/office/drawing/2014/main" id="{2977DB03-73F9-4AE9-F884-F7C7ED58D6CA}"/>
              </a:ext>
            </a:extLst>
          </p:cNvPr>
          <p:cNvSpPr>
            <a:spLocks noGrp="1"/>
          </p:cNvSpPr>
          <p:nvPr>
            <p:ph idx="1"/>
          </p:nvPr>
        </p:nvSpPr>
        <p:spPr>
          <a:xfrm>
            <a:off x="1097280" y="1845734"/>
            <a:ext cx="6251171" cy="4023360"/>
          </a:xfrm>
        </p:spPr>
        <p:txBody>
          <a:bodyPr>
            <a:normAutofit/>
          </a:bodyPr>
          <a:lstStyle/>
          <a:p>
            <a:r>
              <a:rPr lang="fr-FR" b="1" dirty="0">
                <a:solidFill>
                  <a:srgbClr val="3190B3"/>
                </a:solidFill>
                <a:highlight>
                  <a:srgbClr val="FFFFFF"/>
                </a:highlight>
                <a:latin typeface="montserrat" panose="00000500000000000000" pitchFamily="2" charset="0"/>
              </a:rPr>
              <a:t>Les limites des supports de formation</a:t>
            </a:r>
            <a:endParaRPr lang="fr-FR" dirty="0">
              <a:solidFill>
                <a:srgbClr val="3C3C3C"/>
              </a:solidFill>
              <a:highlight>
                <a:srgbClr val="FFFFFF"/>
              </a:highlight>
              <a:latin typeface="montserrat" panose="00000500000000000000" pitchFamily="2" charset="0"/>
            </a:endParaRPr>
          </a:p>
          <a:p>
            <a:r>
              <a:rPr lang="fr-FR" dirty="0">
                <a:solidFill>
                  <a:srgbClr val="3C3C3C"/>
                </a:solidFill>
                <a:highlight>
                  <a:srgbClr val="FFFFFF"/>
                </a:highlight>
                <a:latin typeface="montserrat" panose="00000500000000000000" pitchFamily="2" charset="0"/>
              </a:rPr>
              <a:t>La capacité d’un apprenant est limitée, car il ne retient que :</a:t>
            </a:r>
          </a:p>
          <a:p>
            <a:pPr>
              <a:buFont typeface="Arial" panose="020B0604020202020204" pitchFamily="34" charset="0"/>
              <a:buChar char="•"/>
            </a:pPr>
            <a:r>
              <a:rPr lang="fr-FR" dirty="0">
                <a:solidFill>
                  <a:srgbClr val="3C3C3C"/>
                </a:solidFill>
                <a:highlight>
                  <a:srgbClr val="FFFFFF"/>
                </a:highlight>
                <a:latin typeface="montserrat" panose="00000500000000000000" pitchFamily="2" charset="0"/>
              </a:rPr>
              <a:t>10 % de ce qu’il lit </a:t>
            </a:r>
          </a:p>
          <a:p>
            <a:pPr>
              <a:buFont typeface="Arial" panose="020B0604020202020204" pitchFamily="34" charset="0"/>
              <a:buChar char="•"/>
            </a:pPr>
            <a:r>
              <a:rPr lang="fr-FR" dirty="0">
                <a:solidFill>
                  <a:srgbClr val="3C3C3C"/>
                </a:solidFill>
                <a:highlight>
                  <a:srgbClr val="FFFFFF"/>
                </a:highlight>
                <a:latin typeface="montserrat" panose="00000500000000000000" pitchFamily="2" charset="0"/>
              </a:rPr>
              <a:t>20 % de ce qu’il entend </a:t>
            </a:r>
          </a:p>
          <a:p>
            <a:pPr>
              <a:buFont typeface="Arial" panose="020B0604020202020204" pitchFamily="34" charset="0"/>
              <a:buChar char="•"/>
            </a:pPr>
            <a:r>
              <a:rPr lang="fr-FR" dirty="0">
                <a:solidFill>
                  <a:srgbClr val="3C3C3C"/>
                </a:solidFill>
                <a:highlight>
                  <a:srgbClr val="FFFFFF"/>
                </a:highlight>
                <a:latin typeface="montserrat" panose="00000500000000000000" pitchFamily="2" charset="0"/>
              </a:rPr>
              <a:t>30 % de ce qu’il voit</a:t>
            </a:r>
          </a:p>
          <a:p>
            <a:pPr>
              <a:buFont typeface="Arial" panose="020B0604020202020204" pitchFamily="34" charset="0"/>
              <a:buChar char="•"/>
            </a:pPr>
            <a:r>
              <a:rPr lang="fr-FR" dirty="0">
                <a:solidFill>
                  <a:srgbClr val="3C3C3C"/>
                </a:solidFill>
                <a:highlight>
                  <a:srgbClr val="FFFFFF"/>
                </a:highlight>
                <a:latin typeface="montserrat" panose="00000500000000000000" pitchFamily="2" charset="0"/>
              </a:rPr>
              <a:t>50 % de ce </a:t>
            </a:r>
            <a:r>
              <a:rPr lang="fr-FR">
                <a:solidFill>
                  <a:srgbClr val="3C3C3C"/>
                </a:solidFill>
                <a:highlight>
                  <a:srgbClr val="FFFFFF"/>
                </a:highlight>
                <a:latin typeface="montserrat" panose="00000500000000000000" pitchFamily="2" charset="0"/>
              </a:rPr>
              <a:t>qu’il voit </a:t>
            </a:r>
            <a:r>
              <a:rPr lang="fr-FR" dirty="0">
                <a:solidFill>
                  <a:srgbClr val="3C3C3C"/>
                </a:solidFill>
                <a:highlight>
                  <a:srgbClr val="FFFFFF"/>
                </a:highlight>
                <a:latin typeface="montserrat" panose="00000500000000000000" pitchFamily="2" charset="0"/>
              </a:rPr>
              <a:t>et de ce qu’il entend </a:t>
            </a:r>
          </a:p>
          <a:p>
            <a:pPr>
              <a:buFont typeface="Arial" panose="020B0604020202020204" pitchFamily="34" charset="0"/>
              <a:buChar char="•"/>
            </a:pPr>
            <a:r>
              <a:rPr lang="fr-FR" dirty="0">
                <a:solidFill>
                  <a:srgbClr val="3C3C3C"/>
                </a:solidFill>
                <a:highlight>
                  <a:srgbClr val="FFFFFF"/>
                </a:highlight>
                <a:latin typeface="montserrat" panose="00000500000000000000" pitchFamily="2" charset="0"/>
              </a:rPr>
              <a:t>80 % de ce qu’il dit </a:t>
            </a:r>
          </a:p>
          <a:p>
            <a:pPr>
              <a:buFont typeface="Arial" panose="020B0604020202020204" pitchFamily="34" charset="0"/>
              <a:buChar char="•"/>
            </a:pPr>
            <a:r>
              <a:rPr lang="fr-FR" dirty="0">
                <a:solidFill>
                  <a:srgbClr val="3C3C3C"/>
                </a:solidFill>
                <a:highlight>
                  <a:srgbClr val="FFFFFF"/>
                </a:highlight>
                <a:latin typeface="montserrat" panose="00000500000000000000" pitchFamily="2" charset="0"/>
              </a:rPr>
              <a:t>90 % de ce qu’il dit en réalisant l’action</a:t>
            </a:r>
          </a:p>
          <a:p>
            <a:endParaRPr lang="fr-FR" dirty="0"/>
          </a:p>
        </p:txBody>
      </p:sp>
      <p:pic>
        <p:nvPicPr>
          <p:cNvPr id="4" name="Image 3">
            <a:extLst>
              <a:ext uri="{FF2B5EF4-FFF2-40B4-BE49-F238E27FC236}">
                <a16:creationId xmlns:a16="http://schemas.microsoft.com/office/drawing/2014/main" id="{D2508263-7AED-F08E-2A32-06D6FD179D6C}"/>
              </a:ext>
            </a:extLst>
          </p:cNvPr>
          <p:cNvPicPr>
            <a:picLocks noChangeAspect="1"/>
          </p:cNvPicPr>
          <p:nvPr/>
        </p:nvPicPr>
        <p:blipFill>
          <a:blip r:embed="rId2"/>
          <a:stretch>
            <a:fillRect/>
          </a:stretch>
        </p:blipFill>
        <p:spPr>
          <a:xfrm>
            <a:off x="7348451" y="2190013"/>
            <a:ext cx="4584589" cy="3334801"/>
          </a:xfrm>
          <a:prstGeom prst="rect">
            <a:avLst/>
          </a:prstGeom>
        </p:spPr>
      </p:pic>
    </p:spTree>
    <p:extLst>
      <p:ext uri="{BB962C8B-B14F-4D97-AF65-F5344CB8AC3E}">
        <p14:creationId xmlns:p14="http://schemas.microsoft.com/office/powerpoint/2010/main" val="1494828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8B3C37-B960-DB4E-92D3-8E1FE7A29F9B}"/>
              </a:ext>
            </a:extLst>
          </p:cNvPr>
          <p:cNvSpPr>
            <a:spLocks noGrp="1"/>
          </p:cNvSpPr>
          <p:nvPr>
            <p:ph type="title"/>
          </p:nvPr>
        </p:nvSpPr>
        <p:spPr>
          <a:xfrm>
            <a:off x="1819747" y="590843"/>
            <a:ext cx="9335932" cy="1146517"/>
          </a:xfrm>
        </p:spPr>
        <p:txBody>
          <a:bodyPr>
            <a:normAutofit fontScale="90000"/>
          </a:bodyPr>
          <a:lstStyle/>
          <a:p>
            <a:br>
              <a:rPr lang="fr-FR" b="1" dirty="0">
                <a:solidFill>
                  <a:srgbClr val="3C3C3C"/>
                </a:solidFill>
                <a:highlight>
                  <a:srgbClr val="FFFFFF"/>
                </a:highlight>
                <a:latin typeface="montserrat" panose="00000500000000000000" pitchFamily="2" charset="0"/>
              </a:rPr>
            </a:br>
            <a:r>
              <a:rPr lang="fr-FR" b="1" dirty="0">
                <a:solidFill>
                  <a:srgbClr val="E8511C"/>
                </a:solidFill>
                <a:highlight>
                  <a:srgbClr val="FFFFFF"/>
                </a:highlight>
                <a:latin typeface="montserrat" panose="00000500000000000000" pitchFamily="2" charset="0"/>
              </a:rPr>
              <a:t>Quels sont les inconvénients du support de formation ?</a:t>
            </a:r>
            <a:endParaRPr lang="fr-FR" dirty="0">
              <a:solidFill>
                <a:srgbClr val="E8511C"/>
              </a:solidFill>
            </a:endParaRPr>
          </a:p>
        </p:txBody>
      </p:sp>
      <p:sp>
        <p:nvSpPr>
          <p:cNvPr id="3" name="Espace réservé du contenu 2">
            <a:extLst>
              <a:ext uri="{FF2B5EF4-FFF2-40B4-BE49-F238E27FC236}">
                <a16:creationId xmlns:a16="http://schemas.microsoft.com/office/drawing/2014/main" id="{2977DB03-73F9-4AE9-F884-F7C7ED58D6CA}"/>
              </a:ext>
            </a:extLst>
          </p:cNvPr>
          <p:cNvSpPr>
            <a:spLocks noGrp="1"/>
          </p:cNvSpPr>
          <p:nvPr>
            <p:ph idx="1"/>
          </p:nvPr>
        </p:nvSpPr>
        <p:spPr>
          <a:xfrm>
            <a:off x="1326776" y="1927412"/>
            <a:ext cx="10237695" cy="3941682"/>
          </a:xfrm>
        </p:spPr>
        <p:txBody>
          <a:bodyPr>
            <a:normAutofit/>
          </a:bodyPr>
          <a:lstStyle/>
          <a:p>
            <a:r>
              <a:rPr lang="fr-FR" sz="2400" b="1" dirty="0">
                <a:solidFill>
                  <a:srgbClr val="3190B3"/>
                </a:solidFill>
                <a:highlight>
                  <a:srgbClr val="FFFFFF"/>
                </a:highlight>
                <a:latin typeface="montserrat" panose="00000500000000000000" pitchFamily="2" charset="0"/>
              </a:rPr>
              <a:t>Les limites des supports de formation</a:t>
            </a:r>
          </a:p>
          <a:p>
            <a:endParaRPr lang="fr-FR" dirty="0">
              <a:solidFill>
                <a:srgbClr val="3C3C3C"/>
              </a:solidFill>
              <a:highlight>
                <a:srgbClr val="FFFFFF"/>
              </a:highlight>
              <a:latin typeface="montserrat" panose="00000500000000000000" pitchFamily="2" charset="0"/>
            </a:endParaRPr>
          </a:p>
          <a:p>
            <a:r>
              <a:rPr lang="fr-FR" dirty="0">
                <a:solidFill>
                  <a:srgbClr val="3C3C3C"/>
                </a:solidFill>
                <a:highlight>
                  <a:srgbClr val="FFFFFF"/>
                </a:highlight>
                <a:latin typeface="montserrat" panose="00000500000000000000" pitchFamily="2" charset="0"/>
              </a:rPr>
              <a:t>Quelques diapositives et des paroles ne suffiront pas. </a:t>
            </a:r>
          </a:p>
          <a:p>
            <a:r>
              <a:rPr lang="fr-FR" dirty="0">
                <a:solidFill>
                  <a:srgbClr val="3C3C3C"/>
                </a:solidFill>
                <a:highlight>
                  <a:srgbClr val="FFFFFF"/>
                </a:highlight>
                <a:latin typeface="montserrat" panose="00000500000000000000" pitchFamily="2" charset="0"/>
              </a:rPr>
              <a:t>Le formateur doit tout mettre en œuvre pour </a:t>
            </a:r>
            <a:r>
              <a:rPr lang="fr-FR" b="1" dirty="0">
                <a:solidFill>
                  <a:srgbClr val="3C3C3C"/>
                </a:solidFill>
                <a:highlight>
                  <a:srgbClr val="FFFFFF"/>
                </a:highlight>
                <a:latin typeface="montserrat" panose="00000500000000000000" pitchFamily="2" charset="0"/>
              </a:rPr>
              <a:t>encourager</a:t>
            </a:r>
            <a:r>
              <a:rPr lang="fr-FR" dirty="0">
                <a:solidFill>
                  <a:srgbClr val="3C3C3C"/>
                </a:solidFill>
                <a:highlight>
                  <a:srgbClr val="FFFFFF"/>
                </a:highlight>
                <a:latin typeface="montserrat" panose="00000500000000000000" pitchFamily="2" charset="0"/>
              </a:rPr>
              <a:t> l’apprenant à </a:t>
            </a:r>
            <a:r>
              <a:rPr lang="fr-FR" b="1" dirty="0">
                <a:solidFill>
                  <a:srgbClr val="3C3C3C"/>
                </a:solidFill>
                <a:highlight>
                  <a:srgbClr val="FFFFFF"/>
                </a:highlight>
                <a:latin typeface="montserrat" panose="00000500000000000000" pitchFamily="2" charset="0"/>
              </a:rPr>
              <a:t>répéter</a:t>
            </a:r>
            <a:r>
              <a:rPr lang="fr-FR" dirty="0">
                <a:solidFill>
                  <a:srgbClr val="3C3C3C"/>
                </a:solidFill>
                <a:highlight>
                  <a:srgbClr val="FFFFFF"/>
                </a:highlight>
                <a:latin typeface="montserrat" panose="00000500000000000000" pitchFamily="2" charset="0"/>
              </a:rPr>
              <a:t> ses paroles et l’inciter à passer à </a:t>
            </a:r>
            <a:r>
              <a:rPr lang="fr-FR" b="1" dirty="0">
                <a:solidFill>
                  <a:srgbClr val="3C3C3C"/>
                </a:solidFill>
                <a:highlight>
                  <a:srgbClr val="FFFFFF"/>
                </a:highlight>
                <a:latin typeface="montserrat" panose="00000500000000000000" pitchFamily="2" charset="0"/>
              </a:rPr>
              <a:t>l’acte</a:t>
            </a:r>
            <a:r>
              <a:rPr lang="fr-FR" dirty="0">
                <a:solidFill>
                  <a:srgbClr val="3C3C3C"/>
                </a:solidFill>
                <a:highlight>
                  <a:srgbClr val="FFFFFF"/>
                </a:highlight>
                <a:latin typeface="montserrat" panose="00000500000000000000" pitchFamily="2" charset="0"/>
              </a:rPr>
              <a:t>, ce qui se révèle être une tâche difficile.</a:t>
            </a:r>
          </a:p>
          <a:p>
            <a:r>
              <a:rPr lang="fr-FR" dirty="0">
                <a:solidFill>
                  <a:srgbClr val="3C3C3C"/>
                </a:solidFill>
                <a:highlight>
                  <a:srgbClr val="FFFFFF"/>
                </a:highlight>
                <a:latin typeface="montserrat" panose="00000500000000000000" pitchFamily="2" charset="0"/>
              </a:rPr>
              <a:t>De plus, les dysfonctionnements techniques peuvent menacer la tenue d’une séance impliquant des supports de formation.</a:t>
            </a:r>
          </a:p>
          <a:p>
            <a:endParaRPr lang="fr-FR" dirty="0"/>
          </a:p>
        </p:txBody>
      </p:sp>
    </p:spTree>
    <p:extLst>
      <p:ext uri="{BB962C8B-B14F-4D97-AF65-F5344CB8AC3E}">
        <p14:creationId xmlns:p14="http://schemas.microsoft.com/office/powerpoint/2010/main" val="1619995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C64F-8D38-7B28-E0E7-4A0B0B858F77}"/>
              </a:ext>
            </a:extLst>
          </p:cNvPr>
          <p:cNvSpPr>
            <a:spLocks noGrp="1"/>
          </p:cNvSpPr>
          <p:nvPr>
            <p:ph type="title"/>
          </p:nvPr>
        </p:nvSpPr>
        <p:spPr>
          <a:xfrm>
            <a:off x="1561514" y="239151"/>
            <a:ext cx="10058400" cy="1498209"/>
          </a:xfrm>
        </p:spPr>
        <p:txBody>
          <a:bodyPr>
            <a:normAutofit fontScale="90000"/>
          </a:bodyPr>
          <a:lstStyle/>
          <a:p>
            <a:r>
              <a:rPr lang="fr-FR" b="1" dirty="0">
                <a:solidFill>
                  <a:srgbClr val="E8511C"/>
                </a:solidFill>
                <a:highlight>
                  <a:srgbClr val="FFFFFF"/>
                </a:highlight>
                <a:latin typeface="montserrat" panose="00000500000000000000" pitchFamily="2" charset="0"/>
              </a:rPr>
              <a:t>Quel est l’intérêt des supports dans la formation professionnelle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1D80D9-7441-DB52-063A-9CA5CBF23A40}"/>
              </a:ext>
            </a:extLst>
          </p:cNvPr>
          <p:cNvSpPr>
            <a:spLocks noGrp="1"/>
          </p:cNvSpPr>
          <p:nvPr>
            <p:ph idx="1"/>
          </p:nvPr>
        </p:nvSpPr>
        <p:spPr>
          <a:xfrm>
            <a:off x="6853472" y="2426328"/>
            <a:ext cx="4302207" cy="3442765"/>
          </a:xfrm>
        </p:spPr>
        <p:txBody>
          <a:bodyPr>
            <a:normAutofit/>
          </a:bodyPr>
          <a:lstStyle/>
          <a:p>
            <a:r>
              <a:rPr lang="fr-FR" b="1" dirty="0">
                <a:solidFill>
                  <a:srgbClr val="016BA8"/>
                </a:solidFill>
                <a:highlight>
                  <a:srgbClr val="FFFFFF"/>
                </a:highlight>
                <a:latin typeface="montserrat" panose="00000500000000000000" pitchFamily="2" charset="0"/>
              </a:rPr>
              <a:t>Le support de formation devient un levier incontournable à la formation professionnelle pour plusieurs raisons.</a:t>
            </a:r>
          </a:p>
          <a:p>
            <a:r>
              <a:rPr lang="fr-FR" dirty="0">
                <a:solidFill>
                  <a:srgbClr val="3C3C3C"/>
                </a:solidFill>
                <a:highlight>
                  <a:srgbClr val="FFFFFF"/>
                </a:highlight>
                <a:latin typeface="montserrat" panose="00000500000000000000" pitchFamily="2" charset="0"/>
              </a:rPr>
              <a:t> </a:t>
            </a:r>
          </a:p>
          <a:p>
            <a:r>
              <a:rPr lang="fr-FR" dirty="0">
                <a:solidFill>
                  <a:srgbClr val="3C3C3C"/>
                </a:solidFill>
                <a:highlight>
                  <a:srgbClr val="FFFFFF"/>
                </a:highlight>
                <a:latin typeface="montserrat" panose="00000500000000000000" pitchFamily="2" charset="0"/>
              </a:rPr>
              <a:t> </a:t>
            </a:r>
          </a:p>
          <a:p>
            <a:endParaRPr lang="fr-FR" dirty="0"/>
          </a:p>
        </p:txBody>
      </p:sp>
      <p:pic>
        <p:nvPicPr>
          <p:cNvPr id="7" name="Image 6">
            <a:extLst>
              <a:ext uri="{FF2B5EF4-FFF2-40B4-BE49-F238E27FC236}">
                <a16:creationId xmlns:a16="http://schemas.microsoft.com/office/drawing/2014/main" id="{E46FA05F-D501-CA56-19D9-26168C219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401" y="2084744"/>
            <a:ext cx="2598795" cy="3784349"/>
          </a:xfrm>
          <a:prstGeom prst="rect">
            <a:avLst/>
          </a:prstGeom>
        </p:spPr>
      </p:pic>
      <p:pic>
        <p:nvPicPr>
          <p:cNvPr id="9" name="Image 8">
            <a:extLst>
              <a:ext uri="{FF2B5EF4-FFF2-40B4-BE49-F238E27FC236}">
                <a16:creationId xmlns:a16="http://schemas.microsoft.com/office/drawing/2014/main" id="{16013036-80C2-A65D-DF63-4CB572BD2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0196" y="2084745"/>
            <a:ext cx="3522620" cy="3784348"/>
          </a:xfrm>
          <a:prstGeom prst="rect">
            <a:avLst/>
          </a:prstGeom>
        </p:spPr>
      </p:pic>
    </p:spTree>
    <p:extLst>
      <p:ext uri="{BB962C8B-B14F-4D97-AF65-F5344CB8AC3E}">
        <p14:creationId xmlns:p14="http://schemas.microsoft.com/office/powerpoint/2010/main" val="3373118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C64F-8D38-7B28-E0E7-4A0B0B858F77}"/>
              </a:ext>
            </a:extLst>
          </p:cNvPr>
          <p:cNvSpPr>
            <a:spLocks noGrp="1"/>
          </p:cNvSpPr>
          <p:nvPr>
            <p:ph type="title"/>
          </p:nvPr>
        </p:nvSpPr>
        <p:spPr>
          <a:xfrm>
            <a:off x="1561514" y="239151"/>
            <a:ext cx="10058400" cy="1498209"/>
          </a:xfrm>
        </p:spPr>
        <p:txBody>
          <a:bodyPr>
            <a:normAutofit fontScale="90000"/>
          </a:bodyPr>
          <a:lstStyle/>
          <a:p>
            <a:r>
              <a:rPr lang="fr-FR" b="1" dirty="0">
                <a:solidFill>
                  <a:srgbClr val="E8511C"/>
                </a:solidFill>
                <a:highlight>
                  <a:srgbClr val="FFFFFF"/>
                </a:highlight>
                <a:latin typeface="montserrat" panose="00000500000000000000" pitchFamily="2" charset="0"/>
              </a:rPr>
              <a:t>Quel est l’intérêt des supports dans la formation professionnelle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1D80D9-7441-DB52-063A-9CA5CBF23A40}"/>
              </a:ext>
            </a:extLst>
          </p:cNvPr>
          <p:cNvSpPr>
            <a:spLocks noGrp="1"/>
          </p:cNvSpPr>
          <p:nvPr>
            <p:ph idx="1"/>
          </p:nvPr>
        </p:nvSpPr>
        <p:spPr>
          <a:xfrm>
            <a:off x="1097280" y="1845734"/>
            <a:ext cx="5910102" cy="4023360"/>
          </a:xfrm>
        </p:spPr>
        <p:txBody>
          <a:bodyPr>
            <a:normAutofit fontScale="77500" lnSpcReduction="20000"/>
          </a:bodyPr>
          <a:lstStyle/>
          <a:p>
            <a:r>
              <a:rPr lang="fr-FR" dirty="0">
                <a:solidFill>
                  <a:srgbClr val="3C3C3C"/>
                </a:solidFill>
                <a:highlight>
                  <a:srgbClr val="FFFFFF"/>
                </a:highlight>
                <a:latin typeface="montserrat" panose="00000500000000000000" pitchFamily="2" charset="0"/>
              </a:rPr>
              <a:t> </a:t>
            </a:r>
          </a:p>
          <a:p>
            <a:r>
              <a:rPr lang="fr-FR" sz="2400" b="1" dirty="0">
                <a:solidFill>
                  <a:srgbClr val="016BA8"/>
                </a:solidFill>
                <a:highlight>
                  <a:srgbClr val="FFFFFF"/>
                </a:highlight>
                <a:latin typeface="montserrat" panose="00000500000000000000" pitchFamily="2" charset="0"/>
              </a:rPr>
              <a:t>Faciliter l’assimilation de nouvelles informations</a:t>
            </a:r>
          </a:p>
          <a:p>
            <a:endParaRPr lang="fr-FR" sz="1400" b="1" dirty="0">
              <a:solidFill>
                <a:srgbClr val="016BA8"/>
              </a:solidFill>
              <a:highlight>
                <a:srgbClr val="FFFFFF"/>
              </a:highlight>
              <a:latin typeface="montserrat" panose="00000500000000000000" pitchFamily="2" charset="0"/>
            </a:endParaRPr>
          </a:p>
          <a:p>
            <a:r>
              <a:rPr lang="fr-FR" dirty="0">
                <a:solidFill>
                  <a:srgbClr val="3C3C3C"/>
                </a:solidFill>
                <a:highlight>
                  <a:srgbClr val="FFFFFF"/>
                </a:highlight>
                <a:latin typeface="montserrat" panose="00000500000000000000" pitchFamily="2" charset="0"/>
              </a:rPr>
              <a:t>L’assimilation d’une nouvelle </a:t>
            </a:r>
            <a:r>
              <a:rPr lang="fr-FR" b="1" dirty="0">
                <a:solidFill>
                  <a:srgbClr val="00B050"/>
                </a:solidFill>
                <a:highlight>
                  <a:srgbClr val="FFFFFF"/>
                </a:highlight>
                <a:latin typeface="montserrat" panose="00000500000000000000" pitchFamily="2" charset="0"/>
              </a:rPr>
              <a:t>compétence</a:t>
            </a:r>
            <a:r>
              <a:rPr lang="fr-FR" dirty="0">
                <a:solidFill>
                  <a:srgbClr val="3C3C3C"/>
                </a:solidFill>
                <a:highlight>
                  <a:srgbClr val="FFFFFF"/>
                </a:highlight>
                <a:latin typeface="montserrat" panose="00000500000000000000" pitchFamily="2" charset="0"/>
              </a:rPr>
              <a:t> suit toute une démarche. </a:t>
            </a:r>
          </a:p>
          <a:p>
            <a:r>
              <a:rPr lang="fr-FR" dirty="0">
                <a:solidFill>
                  <a:srgbClr val="3C3C3C"/>
                </a:solidFill>
                <a:highlight>
                  <a:srgbClr val="FFFFFF"/>
                </a:highlight>
                <a:latin typeface="montserrat" panose="00000500000000000000" pitchFamily="2" charset="0"/>
              </a:rPr>
              <a:t>Quand la nouvelle </a:t>
            </a:r>
            <a:r>
              <a:rPr lang="fr-FR" b="1" dirty="0">
                <a:solidFill>
                  <a:srgbClr val="00B050"/>
                </a:solidFill>
                <a:highlight>
                  <a:srgbClr val="FFFFFF"/>
                </a:highlight>
                <a:latin typeface="montserrat" panose="00000500000000000000" pitchFamily="2" charset="0"/>
              </a:rPr>
              <a:t>information</a:t>
            </a:r>
            <a:r>
              <a:rPr lang="fr-FR" dirty="0">
                <a:solidFill>
                  <a:srgbClr val="3C3C3C"/>
                </a:solidFill>
                <a:highlight>
                  <a:srgbClr val="FFFFFF"/>
                </a:highlight>
                <a:latin typeface="montserrat" panose="00000500000000000000" pitchFamily="2" charset="0"/>
              </a:rPr>
              <a:t> arrive, le récepteur l’intègre dans son </a:t>
            </a:r>
            <a:r>
              <a:rPr lang="fr-FR" b="1" dirty="0">
                <a:solidFill>
                  <a:srgbClr val="00B050"/>
                </a:solidFill>
                <a:highlight>
                  <a:srgbClr val="FFFFFF"/>
                </a:highlight>
                <a:latin typeface="montserrat" panose="00000500000000000000" pitchFamily="2" charset="0"/>
              </a:rPr>
              <a:t>savoir</a:t>
            </a:r>
            <a:endParaRPr lang="fr-FR" dirty="0">
              <a:solidFill>
                <a:srgbClr val="00B050"/>
              </a:solidFill>
              <a:highlight>
                <a:srgbClr val="FFFFFF"/>
              </a:highlight>
              <a:latin typeface="montserrat" panose="00000500000000000000" pitchFamily="2" charset="0"/>
            </a:endParaRPr>
          </a:p>
          <a:p>
            <a:r>
              <a:rPr lang="fr-FR" dirty="0">
                <a:solidFill>
                  <a:srgbClr val="3C3C3C"/>
                </a:solidFill>
                <a:highlight>
                  <a:srgbClr val="FFFFFF"/>
                </a:highlight>
                <a:latin typeface="montserrat" panose="00000500000000000000" pitchFamily="2" charset="0"/>
              </a:rPr>
              <a:t>L’intégration prend la forme d’une </a:t>
            </a:r>
            <a:r>
              <a:rPr lang="fr-FR" b="1" dirty="0">
                <a:solidFill>
                  <a:schemeClr val="accent4"/>
                </a:solidFill>
                <a:highlight>
                  <a:srgbClr val="FFFFFF"/>
                </a:highlight>
                <a:latin typeface="montserrat" panose="00000500000000000000" pitchFamily="2" charset="0"/>
              </a:rPr>
              <a:t>i</a:t>
            </a:r>
            <a:r>
              <a:rPr lang="fr-FR" b="1" dirty="0">
                <a:solidFill>
                  <a:srgbClr val="00B050"/>
                </a:solidFill>
                <a:highlight>
                  <a:srgbClr val="FFFFFF"/>
                </a:highlight>
                <a:latin typeface="montserrat" panose="00000500000000000000" pitchFamily="2" charset="0"/>
              </a:rPr>
              <a:t>nterprétation</a:t>
            </a:r>
            <a:r>
              <a:rPr lang="fr-FR" dirty="0">
                <a:solidFill>
                  <a:srgbClr val="00B050"/>
                </a:solidFill>
                <a:highlight>
                  <a:srgbClr val="FFFFFF"/>
                </a:highlight>
                <a:latin typeface="montserrat" panose="00000500000000000000" pitchFamily="2" charset="0"/>
              </a:rPr>
              <a:t> </a:t>
            </a:r>
            <a:r>
              <a:rPr lang="fr-FR" dirty="0">
                <a:solidFill>
                  <a:srgbClr val="3C3C3C"/>
                </a:solidFill>
                <a:highlight>
                  <a:srgbClr val="FFFFFF"/>
                </a:highlight>
                <a:latin typeface="montserrat" panose="00000500000000000000" pitchFamily="2" charset="0"/>
              </a:rPr>
              <a:t>et d’une </a:t>
            </a:r>
            <a:r>
              <a:rPr lang="fr-FR" b="1" dirty="0">
                <a:solidFill>
                  <a:srgbClr val="00B050"/>
                </a:solidFill>
                <a:highlight>
                  <a:srgbClr val="FFFFFF"/>
                </a:highlight>
                <a:latin typeface="montserrat" panose="00000500000000000000" pitchFamily="2" charset="0"/>
              </a:rPr>
              <a:t>adaptation</a:t>
            </a:r>
            <a:r>
              <a:rPr lang="fr-FR" dirty="0">
                <a:solidFill>
                  <a:srgbClr val="3C3C3C"/>
                </a:solidFill>
                <a:highlight>
                  <a:srgbClr val="FFFFFF"/>
                </a:highlight>
                <a:latin typeface="montserrat" panose="00000500000000000000" pitchFamily="2" charset="0"/>
              </a:rPr>
              <a:t> de l’information dans ses schémas de pensée. </a:t>
            </a:r>
          </a:p>
          <a:p>
            <a:r>
              <a:rPr lang="fr-FR" dirty="0">
                <a:solidFill>
                  <a:srgbClr val="3C3C3C"/>
                </a:solidFill>
                <a:highlight>
                  <a:srgbClr val="FFFFFF"/>
                </a:highlight>
                <a:latin typeface="montserrat" panose="00000500000000000000" pitchFamily="2" charset="0"/>
              </a:rPr>
              <a:t>L’information est ensuite </a:t>
            </a:r>
            <a:r>
              <a:rPr lang="fr-FR" b="1" dirty="0">
                <a:solidFill>
                  <a:srgbClr val="00B050"/>
                </a:solidFill>
                <a:highlight>
                  <a:srgbClr val="FFFFFF"/>
                </a:highlight>
                <a:latin typeface="montserrat" panose="00000500000000000000" pitchFamily="2" charset="0"/>
              </a:rPr>
              <a:t>reliée</a:t>
            </a:r>
            <a:r>
              <a:rPr lang="fr-FR" dirty="0">
                <a:solidFill>
                  <a:srgbClr val="3C3C3C"/>
                </a:solidFill>
                <a:highlight>
                  <a:srgbClr val="FFFFFF"/>
                </a:highlight>
                <a:latin typeface="montserrat" panose="00000500000000000000" pitchFamily="2" charset="0"/>
              </a:rPr>
              <a:t> à ses </a:t>
            </a:r>
            <a:r>
              <a:rPr lang="fr-FR" b="1" dirty="0">
                <a:solidFill>
                  <a:srgbClr val="00B050"/>
                </a:solidFill>
                <a:highlight>
                  <a:srgbClr val="FFFFFF"/>
                </a:highlight>
                <a:latin typeface="montserrat" panose="00000500000000000000" pitchFamily="2" charset="0"/>
              </a:rPr>
              <a:t>connaissances</a:t>
            </a:r>
            <a:r>
              <a:rPr lang="fr-FR" b="1" dirty="0">
                <a:solidFill>
                  <a:schemeClr val="accent4"/>
                </a:solidFill>
                <a:highlight>
                  <a:srgbClr val="FFFFFF"/>
                </a:highlight>
                <a:latin typeface="montserrat" panose="00000500000000000000" pitchFamily="2" charset="0"/>
              </a:rPr>
              <a:t> </a:t>
            </a:r>
            <a:r>
              <a:rPr lang="fr-FR" b="1" dirty="0">
                <a:solidFill>
                  <a:srgbClr val="00B050"/>
                </a:solidFill>
                <a:highlight>
                  <a:srgbClr val="FFFFFF"/>
                </a:highlight>
                <a:latin typeface="montserrat" panose="00000500000000000000" pitchFamily="2" charset="0"/>
              </a:rPr>
              <a:t>initiales</a:t>
            </a:r>
            <a:r>
              <a:rPr lang="fr-FR" dirty="0">
                <a:solidFill>
                  <a:srgbClr val="00B050"/>
                </a:solidFill>
                <a:highlight>
                  <a:srgbClr val="FFFFFF"/>
                </a:highlight>
                <a:latin typeface="montserrat" panose="00000500000000000000" pitchFamily="2" charset="0"/>
              </a:rPr>
              <a:t>. </a:t>
            </a:r>
          </a:p>
          <a:p>
            <a:r>
              <a:rPr lang="fr-FR" dirty="0">
                <a:solidFill>
                  <a:srgbClr val="3C3C3C"/>
                </a:solidFill>
                <a:highlight>
                  <a:srgbClr val="FFFFFF"/>
                </a:highlight>
                <a:latin typeface="montserrat" panose="00000500000000000000" pitchFamily="2" charset="0"/>
              </a:rPr>
              <a:t>Pour parvenir à cette fin, plusieurs critères doivent être remplis :</a:t>
            </a:r>
          </a:p>
          <a:p>
            <a:endParaRPr lang="fr-FR" dirty="0"/>
          </a:p>
        </p:txBody>
      </p:sp>
      <p:pic>
        <p:nvPicPr>
          <p:cNvPr id="6" name="Image 5">
            <a:extLst>
              <a:ext uri="{FF2B5EF4-FFF2-40B4-BE49-F238E27FC236}">
                <a16:creationId xmlns:a16="http://schemas.microsoft.com/office/drawing/2014/main" id="{A533E543-346B-1A9F-ADBB-1983004B6CEC}"/>
              </a:ext>
            </a:extLst>
          </p:cNvPr>
          <p:cNvPicPr>
            <a:picLocks noChangeAspect="1"/>
          </p:cNvPicPr>
          <p:nvPr/>
        </p:nvPicPr>
        <p:blipFill>
          <a:blip r:embed="rId2"/>
          <a:stretch>
            <a:fillRect/>
          </a:stretch>
        </p:blipFill>
        <p:spPr>
          <a:xfrm>
            <a:off x="7007382" y="2226265"/>
            <a:ext cx="4772237" cy="3466323"/>
          </a:xfrm>
          <a:prstGeom prst="rect">
            <a:avLst/>
          </a:prstGeom>
        </p:spPr>
      </p:pic>
    </p:spTree>
    <p:extLst>
      <p:ext uri="{BB962C8B-B14F-4D97-AF65-F5344CB8AC3E}">
        <p14:creationId xmlns:p14="http://schemas.microsoft.com/office/powerpoint/2010/main" val="923162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C64F-8D38-7B28-E0E7-4A0B0B858F77}"/>
              </a:ext>
            </a:extLst>
          </p:cNvPr>
          <p:cNvSpPr>
            <a:spLocks noGrp="1"/>
          </p:cNvSpPr>
          <p:nvPr>
            <p:ph type="title"/>
          </p:nvPr>
        </p:nvSpPr>
        <p:spPr>
          <a:xfrm>
            <a:off x="1561514" y="239151"/>
            <a:ext cx="10058400" cy="1498209"/>
          </a:xfrm>
        </p:spPr>
        <p:txBody>
          <a:bodyPr>
            <a:normAutofit fontScale="90000"/>
          </a:bodyPr>
          <a:lstStyle/>
          <a:p>
            <a:r>
              <a:rPr lang="fr-FR" b="1" dirty="0">
                <a:solidFill>
                  <a:srgbClr val="E8511C"/>
                </a:solidFill>
                <a:highlight>
                  <a:srgbClr val="FFFFFF"/>
                </a:highlight>
                <a:latin typeface="montserrat" panose="00000500000000000000" pitchFamily="2" charset="0"/>
              </a:rPr>
              <a:t>Quel est l’intérêt des supports dans la formation professionnelle ?</a:t>
            </a:r>
            <a:endParaRPr lang="fr-FR" dirty="0">
              <a:solidFill>
                <a:srgbClr val="E8511C"/>
              </a:solidFill>
            </a:endParaRPr>
          </a:p>
        </p:txBody>
      </p:sp>
      <p:sp>
        <p:nvSpPr>
          <p:cNvPr id="4" name="ZoneTexte 3">
            <a:extLst>
              <a:ext uri="{FF2B5EF4-FFF2-40B4-BE49-F238E27FC236}">
                <a16:creationId xmlns:a16="http://schemas.microsoft.com/office/drawing/2014/main" id="{E8DE4A6C-C44F-5E30-FA40-40A65BB309C6}"/>
              </a:ext>
            </a:extLst>
          </p:cNvPr>
          <p:cNvSpPr txBox="1"/>
          <p:nvPr/>
        </p:nvSpPr>
        <p:spPr>
          <a:xfrm>
            <a:off x="4527176" y="1737360"/>
            <a:ext cx="6875930" cy="4524315"/>
          </a:xfrm>
          <a:prstGeom prst="rect">
            <a:avLst/>
          </a:prstGeom>
          <a:noFill/>
        </p:spPr>
        <p:txBody>
          <a:bodyPr wrap="square" rtlCol="0">
            <a:spAutoFit/>
          </a:bodyPr>
          <a:lstStyle/>
          <a:p>
            <a:pPr>
              <a:buClr>
                <a:srgbClr val="016BA8"/>
              </a:buClr>
            </a:pPr>
            <a:endParaRPr lang="fr-FR" sz="2400" b="1" dirty="0">
              <a:solidFill>
                <a:srgbClr val="016BA8"/>
              </a:solidFill>
              <a:highlight>
                <a:srgbClr val="FFFFFF"/>
              </a:highlight>
              <a:latin typeface="montserrat" panose="00000500000000000000" pitchFamily="2" charset="0"/>
            </a:endParaRPr>
          </a:p>
          <a:p>
            <a:pPr>
              <a:buClr>
                <a:srgbClr val="016BA8"/>
              </a:buClr>
            </a:pPr>
            <a:r>
              <a:rPr lang="fr-FR" sz="2400" b="1" dirty="0">
                <a:solidFill>
                  <a:srgbClr val="016BA8"/>
                </a:solidFill>
                <a:highlight>
                  <a:srgbClr val="FFFFFF"/>
                </a:highlight>
                <a:latin typeface="montserrat" panose="00000500000000000000" pitchFamily="2" charset="0"/>
              </a:rPr>
              <a:t>Faciliter l’assimilation de nouvelles informations</a:t>
            </a:r>
          </a:p>
          <a:p>
            <a:pPr>
              <a:buClr>
                <a:srgbClr val="016BA8"/>
              </a:buClr>
            </a:pPr>
            <a:endParaRPr lang="fr-FR" b="1" dirty="0">
              <a:solidFill>
                <a:srgbClr val="016BA8"/>
              </a:solidFill>
              <a:highlight>
                <a:srgbClr val="FFFFFF"/>
              </a:highlight>
              <a:latin typeface="montserrat" panose="00000500000000000000" pitchFamily="2" charset="0"/>
            </a:endParaRPr>
          </a:p>
          <a:p>
            <a:pPr>
              <a:buClr>
                <a:srgbClr val="016BA8"/>
              </a:buClr>
            </a:pPr>
            <a:r>
              <a:rPr lang="fr-FR" dirty="0">
                <a:solidFill>
                  <a:srgbClr val="3C3C3C"/>
                </a:solidFill>
                <a:highlight>
                  <a:srgbClr val="FFFFFF"/>
                </a:highlight>
                <a:latin typeface="montserrat" panose="00000500000000000000" pitchFamily="2" charset="0"/>
              </a:rPr>
              <a:t>Pour parvenir à cette fin, plusieurs critères doivent être remplis :</a:t>
            </a:r>
          </a:p>
          <a:p>
            <a:pPr>
              <a:buClr>
                <a:srgbClr val="016BA8"/>
              </a:buClr>
            </a:pPr>
            <a:endParaRPr lang="fr-FR" dirty="0">
              <a:solidFill>
                <a:srgbClr val="3C3C3C"/>
              </a:solidFill>
              <a:highlight>
                <a:srgbClr val="FFFFFF"/>
              </a:highlight>
              <a:latin typeface="montserrat" panose="00000500000000000000" pitchFamily="2" charset="0"/>
            </a:endParaRPr>
          </a:p>
          <a:p>
            <a:pPr marL="285750" indent="-285750">
              <a:buClr>
                <a:srgbClr val="016BA8"/>
              </a:buClr>
              <a:buFont typeface="Wingdings" panose="05000000000000000000" pitchFamily="2" charset="2"/>
              <a:buChar char="ü"/>
            </a:pPr>
            <a:r>
              <a:rPr lang="fr-FR" dirty="0">
                <a:solidFill>
                  <a:srgbClr val="3C3C3C"/>
                </a:solidFill>
                <a:highlight>
                  <a:srgbClr val="FFFFFF"/>
                </a:highlight>
                <a:latin typeface="montserrat" panose="00000500000000000000" pitchFamily="2" charset="0"/>
              </a:rPr>
              <a:t>L’attention aux éléments essentiels </a:t>
            </a:r>
          </a:p>
          <a:p>
            <a:pPr marL="285750" indent="-285750">
              <a:buClr>
                <a:srgbClr val="016BA8"/>
              </a:buClr>
              <a:buFont typeface="Wingdings" panose="05000000000000000000" pitchFamily="2" charset="2"/>
              <a:buChar char="ü"/>
            </a:pPr>
            <a:endParaRPr lang="fr-FR" dirty="0">
              <a:solidFill>
                <a:srgbClr val="3C3C3C"/>
              </a:solidFill>
              <a:highlight>
                <a:srgbClr val="FFFFFF"/>
              </a:highlight>
              <a:latin typeface="montserrat" panose="00000500000000000000" pitchFamily="2" charset="0"/>
            </a:endParaRPr>
          </a:p>
          <a:p>
            <a:pPr marL="285750" indent="-285750">
              <a:buClr>
                <a:srgbClr val="016BA8"/>
              </a:buClr>
              <a:buFont typeface="Wingdings" panose="05000000000000000000" pitchFamily="2" charset="2"/>
              <a:buChar char="ü"/>
            </a:pPr>
            <a:r>
              <a:rPr lang="fr-FR" dirty="0">
                <a:solidFill>
                  <a:srgbClr val="3C3C3C"/>
                </a:solidFill>
                <a:highlight>
                  <a:srgbClr val="FFFFFF"/>
                </a:highlight>
                <a:latin typeface="montserrat" panose="00000500000000000000" pitchFamily="2" charset="0"/>
              </a:rPr>
              <a:t>L’organisation cohérente de chaque information </a:t>
            </a:r>
          </a:p>
          <a:p>
            <a:pPr marL="285750" indent="-285750">
              <a:buClr>
                <a:srgbClr val="016BA8"/>
              </a:buClr>
              <a:buFont typeface="Wingdings" panose="05000000000000000000" pitchFamily="2" charset="2"/>
              <a:buChar char="ü"/>
            </a:pPr>
            <a:endParaRPr lang="fr-FR" dirty="0">
              <a:solidFill>
                <a:srgbClr val="3C3C3C"/>
              </a:solidFill>
              <a:highlight>
                <a:srgbClr val="FFFFFF"/>
              </a:highlight>
              <a:latin typeface="montserrat" panose="00000500000000000000" pitchFamily="2" charset="0"/>
            </a:endParaRPr>
          </a:p>
          <a:p>
            <a:pPr marL="285750" indent="-285750">
              <a:buClr>
                <a:srgbClr val="016BA8"/>
              </a:buClr>
              <a:buFont typeface="Wingdings" panose="05000000000000000000" pitchFamily="2" charset="2"/>
              <a:buChar char="ü"/>
            </a:pPr>
            <a:r>
              <a:rPr lang="fr-FR" dirty="0">
                <a:solidFill>
                  <a:srgbClr val="3C3C3C"/>
                </a:solidFill>
                <a:highlight>
                  <a:srgbClr val="FFFFFF"/>
                </a:highlight>
                <a:latin typeface="montserrat" panose="00000500000000000000" pitchFamily="2" charset="0"/>
              </a:rPr>
              <a:t>La connexion entre les connaissances et les nouvelles informations.</a:t>
            </a:r>
          </a:p>
          <a:p>
            <a:pPr marL="285750" indent="-285750">
              <a:buClr>
                <a:srgbClr val="016BA8"/>
              </a:buClr>
              <a:buFont typeface="Wingdings" panose="05000000000000000000" pitchFamily="2" charset="2"/>
              <a:buChar char="ü"/>
            </a:pPr>
            <a:endParaRPr lang="fr-FR" dirty="0">
              <a:solidFill>
                <a:srgbClr val="3C3C3C"/>
              </a:solidFill>
              <a:highlight>
                <a:srgbClr val="FFFFFF"/>
              </a:highlight>
              <a:latin typeface="montserrat" panose="00000500000000000000" pitchFamily="2" charset="0"/>
            </a:endParaRPr>
          </a:p>
          <a:p>
            <a:pPr marL="285750" indent="-285750">
              <a:buClr>
                <a:srgbClr val="016BA8"/>
              </a:buClr>
              <a:buFont typeface="Wingdings" panose="05000000000000000000" pitchFamily="2" charset="2"/>
              <a:buChar char="ü"/>
            </a:pPr>
            <a:r>
              <a:rPr lang="fr-FR" dirty="0">
                <a:solidFill>
                  <a:srgbClr val="3C3C3C"/>
                </a:solidFill>
                <a:highlight>
                  <a:srgbClr val="FFFFFF"/>
                </a:highlight>
                <a:latin typeface="montserrat" panose="00000500000000000000" pitchFamily="2" charset="0"/>
              </a:rPr>
              <a:t>Les supports de formation accélèrent ces procédures.</a:t>
            </a:r>
          </a:p>
        </p:txBody>
      </p:sp>
      <p:pic>
        <p:nvPicPr>
          <p:cNvPr id="8" name="Espace réservé du contenu 7">
            <a:extLst>
              <a:ext uri="{FF2B5EF4-FFF2-40B4-BE49-F238E27FC236}">
                <a16:creationId xmlns:a16="http://schemas.microsoft.com/office/drawing/2014/main" id="{9E623EB5-9404-34F1-1006-9BA03A267610}"/>
              </a:ext>
            </a:extLst>
          </p:cNvPr>
          <p:cNvPicPr>
            <a:picLocks noGrp="1" noChangeAspect="1"/>
          </p:cNvPicPr>
          <p:nvPr>
            <p:ph idx="1"/>
          </p:nvPr>
        </p:nvPicPr>
        <p:blipFill>
          <a:blip r:embed="rId2"/>
          <a:stretch>
            <a:fillRect/>
          </a:stretch>
        </p:blipFill>
        <p:spPr>
          <a:xfrm>
            <a:off x="771004" y="2137739"/>
            <a:ext cx="3630665" cy="3644496"/>
          </a:xfrm>
        </p:spPr>
      </p:pic>
    </p:spTree>
    <p:extLst>
      <p:ext uri="{BB962C8B-B14F-4D97-AF65-F5344CB8AC3E}">
        <p14:creationId xmlns:p14="http://schemas.microsoft.com/office/powerpoint/2010/main" val="2562427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C64F-8D38-7B28-E0E7-4A0B0B858F77}"/>
              </a:ext>
            </a:extLst>
          </p:cNvPr>
          <p:cNvSpPr>
            <a:spLocks noGrp="1"/>
          </p:cNvSpPr>
          <p:nvPr>
            <p:ph type="title"/>
          </p:nvPr>
        </p:nvSpPr>
        <p:spPr>
          <a:xfrm>
            <a:off x="1561514" y="239151"/>
            <a:ext cx="10058400" cy="1498209"/>
          </a:xfrm>
        </p:spPr>
        <p:txBody>
          <a:bodyPr>
            <a:normAutofit fontScale="90000"/>
          </a:bodyPr>
          <a:lstStyle/>
          <a:p>
            <a:r>
              <a:rPr lang="fr-FR" b="1" dirty="0">
                <a:solidFill>
                  <a:srgbClr val="E8511C"/>
                </a:solidFill>
                <a:highlight>
                  <a:srgbClr val="FFFFFF"/>
                </a:highlight>
                <a:latin typeface="montserrat" panose="00000500000000000000" pitchFamily="2" charset="0"/>
              </a:rPr>
              <a:t>Quel est l’intérêt des supports dans la formation professionnelle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1D80D9-7441-DB52-063A-9CA5CBF23A40}"/>
              </a:ext>
            </a:extLst>
          </p:cNvPr>
          <p:cNvSpPr>
            <a:spLocks noGrp="1"/>
          </p:cNvSpPr>
          <p:nvPr>
            <p:ph idx="1"/>
          </p:nvPr>
        </p:nvSpPr>
        <p:spPr>
          <a:xfrm>
            <a:off x="1097280" y="1845733"/>
            <a:ext cx="10058400" cy="4366808"/>
          </a:xfrm>
        </p:spPr>
        <p:txBody>
          <a:bodyPr>
            <a:normAutofit fontScale="92500" lnSpcReduction="20000"/>
          </a:bodyPr>
          <a:lstStyle/>
          <a:p>
            <a:r>
              <a:rPr lang="fr-FR" sz="2600" b="1" dirty="0">
                <a:solidFill>
                  <a:srgbClr val="016BA8"/>
                </a:solidFill>
                <a:highlight>
                  <a:srgbClr val="FFFFFF"/>
                </a:highlight>
                <a:latin typeface="montserrat" panose="00000500000000000000" pitchFamily="2" charset="0"/>
              </a:rPr>
              <a:t>Désacraliser les informations complexes</a:t>
            </a:r>
          </a:p>
          <a:p>
            <a:endParaRPr lang="fr-FR" b="1" dirty="0">
              <a:solidFill>
                <a:srgbClr val="016BA8"/>
              </a:solidFill>
              <a:highlight>
                <a:srgbClr val="FFFFFF"/>
              </a:highlight>
              <a:latin typeface="montserrat" panose="00000500000000000000" pitchFamily="2" charset="0"/>
            </a:endParaRPr>
          </a:p>
          <a:p>
            <a:pPr algn="just"/>
            <a:r>
              <a:rPr lang="fr-FR" dirty="0">
                <a:solidFill>
                  <a:srgbClr val="3C3C3C"/>
                </a:solidFill>
                <a:highlight>
                  <a:srgbClr val="FFFFFF"/>
                </a:highlight>
                <a:latin typeface="montserrat" panose="00000500000000000000" pitchFamily="2" charset="0"/>
              </a:rPr>
              <a:t>Les supports de formation permettent de </a:t>
            </a:r>
            <a:r>
              <a:rPr lang="fr-FR" b="1" dirty="0">
                <a:solidFill>
                  <a:srgbClr val="3C3C3C"/>
                </a:solidFill>
                <a:highlight>
                  <a:srgbClr val="FFFFFF"/>
                </a:highlight>
                <a:latin typeface="montserrat" panose="00000500000000000000" pitchFamily="2" charset="0"/>
              </a:rPr>
              <a:t>limiter la complexité</a:t>
            </a:r>
            <a:r>
              <a:rPr lang="fr-FR" dirty="0">
                <a:solidFill>
                  <a:srgbClr val="3C3C3C"/>
                </a:solidFill>
                <a:highlight>
                  <a:srgbClr val="FFFFFF"/>
                </a:highlight>
                <a:latin typeface="montserrat" panose="00000500000000000000" pitchFamily="2" charset="0"/>
              </a:rPr>
              <a:t> des informations. </a:t>
            </a:r>
          </a:p>
          <a:p>
            <a:pPr algn="just"/>
            <a:r>
              <a:rPr lang="fr-FR" dirty="0">
                <a:solidFill>
                  <a:srgbClr val="3C3C3C"/>
                </a:solidFill>
                <a:highlight>
                  <a:srgbClr val="FFFFFF"/>
                </a:highlight>
                <a:latin typeface="montserrat" panose="00000500000000000000" pitchFamily="2" charset="0"/>
              </a:rPr>
              <a:t>Pour rappel, </a:t>
            </a:r>
            <a:r>
              <a:rPr lang="fr-FR" b="1" dirty="0">
                <a:solidFill>
                  <a:srgbClr val="3C3C3C"/>
                </a:solidFill>
                <a:highlight>
                  <a:srgbClr val="FFFFFF"/>
                </a:highlight>
                <a:latin typeface="montserrat" panose="00000500000000000000" pitchFamily="2" charset="0"/>
              </a:rPr>
              <a:t>l’assimilation</a:t>
            </a:r>
            <a:r>
              <a:rPr lang="fr-FR" dirty="0">
                <a:solidFill>
                  <a:srgbClr val="3C3C3C"/>
                </a:solidFill>
                <a:highlight>
                  <a:srgbClr val="FFFFFF"/>
                </a:highlight>
                <a:latin typeface="montserrat" panose="00000500000000000000" pitchFamily="2" charset="0"/>
              </a:rPr>
              <a:t> d’une information devient difficile si elle comporte </a:t>
            </a:r>
            <a:r>
              <a:rPr lang="fr-FR" b="1" dirty="0">
                <a:solidFill>
                  <a:srgbClr val="3C3C3C"/>
                </a:solidFill>
                <a:highlight>
                  <a:srgbClr val="FFFFFF"/>
                </a:highlight>
                <a:latin typeface="montserrat" panose="00000500000000000000" pitchFamily="2" charset="0"/>
              </a:rPr>
              <a:t>trop d’éléments</a:t>
            </a:r>
            <a:r>
              <a:rPr lang="fr-FR" dirty="0">
                <a:solidFill>
                  <a:srgbClr val="3C3C3C"/>
                </a:solidFill>
                <a:highlight>
                  <a:srgbClr val="FFFFFF"/>
                </a:highlight>
                <a:latin typeface="montserrat" panose="00000500000000000000" pitchFamily="2" charset="0"/>
              </a:rPr>
              <a:t> à retenir. </a:t>
            </a:r>
          </a:p>
          <a:p>
            <a:pPr algn="just"/>
            <a:r>
              <a:rPr lang="fr-FR" dirty="0">
                <a:solidFill>
                  <a:srgbClr val="3C3C3C"/>
                </a:solidFill>
                <a:highlight>
                  <a:srgbClr val="FFFFFF"/>
                </a:highlight>
                <a:latin typeface="montserrat" panose="00000500000000000000" pitchFamily="2" charset="0"/>
              </a:rPr>
              <a:t>Leur intégration dans les connaissances </a:t>
            </a:r>
            <a:r>
              <a:rPr lang="fr-FR" b="1" dirty="0">
                <a:solidFill>
                  <a:srgbClr val="3C3C3C"/>
                </a:solidFill>
                <a:highlight>
                  <a:srgbClr val="FFFFFF"/>
                </a:highlight>
                <a:latin typeface="montserrat" panose="00000500000000000000" pitchFamily="2" charset="0"/>
              </a:rPr>
              <a:t>antérieures</a:t>
            </a:r>
            <a:r>
              <a:rPr lang="fr-FR" dirty="0">
                <a:solidFill>
                  <a:srgbClr val="3C3C3C"/>
                </a:solidFill>
                <a:highlight>
                  <a:srgbClr val="FFFFFF"/>
                </a:highlight>
                <a:latin typeface="montserrat" panose="00000500000000000000" pitchFamily="2" charset="0"/>
              </a:rPr>
              <a:t> devient alors impossible s’ils dépassent les capacités cognitives de l’apprenant. </a:t>
            </a:r>
          </a:p>
          <a:p>
            <a:pPr algn="just"/>
            <a:r>
              <a:rPr lang="fr-FR" dirty="0">
                <a:solidFill>
                  <a:srgbClr val="3C3C3C"/>
                </a:solidFill>
                <a:highlight>
                  <a:srgbClr val="FFFFFF"/>
                </a:highlight>
                <a:latin typeface="montserrat" panose="00000500000000000000" pitchFamily="2" charset="0"/>
              </a:rPr>
              <a:t>Heureusement, les supports de formation restreignent le visuel et évitent la </a:t>
            </a:r>
            <a:r>
              <a:rPr lang="fr-FR" b="1" dirty="0">
                <a:solidFill>
                  <a:srgbClr val="3C3C3C"/>
                </a:solidFill>
                <a:highlight>
                  <a:srgbClr val="FFFFFF"/>
                </a:highlight>
                <a:latin typeface="montserrat" panose="00000500000000000000" pitchFamily="2" charset="0"/>
              </a:rPr>
              <a:t>complexité</a:t>
            </a:r>
            <a:r>
              <a:rPr lang="fr-FR" dirty="0">
                <a:solidFill>
                  <a:srgbClr val="3C3C3C"/>
                </a:solidFill>
                <a:highlight>
                  <a:srgbClr val="FFFFFF"/>
                </a:highlight>
                <a:latin typeface="montserrat" panose="00000500000000000000" pitchFamily="2" charset="0"/>
              </a:rPr>
              <a:t> du sujet.</a:t>
            </a:r>
          </a:p>
          <a:p>
            <a:pPr algn="just"/>
            <a:r>
              <a:rPr lang="fr-FR" dirty="0">
                <a:solidFill>
                  <a:srgbClr val="3C3C3C"/>
                </a:solidFill>
                <a:highlight>
                  <a:srgbClr val="FFFFFF"/>
                </a:highlight>
                <a:latin typeface="montserrat" panose="00000500000000000000" pitchFamily="2" charset="0"/>
              </a:rPr>
              <a:t>Le support de formation privilégie les </a:t>
            </a:r>
            <a:r>
              <a:rPr lang="fr-FR" b="1" dirty="0">
                <a:solidFill>
                  <a:srgbClr val="3C3C3C"/>
                </a:solidFill>
                <a:highlight>
                  <a:srgbClr val="FFFFFF"/>
                </a:highlight>
                <a:latin typeface="montserrat" panose="00000500000000000000" pitchFamily="2" charset="0"/>
              </a:rPr>
              <a:t>contenus courts</a:t>
            </a:r>
            <a:r>
              <a:rPr lang="fr-FR" dirty="0">
                <a:solidFill>
                  <a:srgbClr val="3C3C3C"/>
                </a:solidFill>
                <a:highlight>
                  <a:srgbClr val="FFFFFF"/>
                </a:highlight>
                <a:latin typeface="montserrat" panose="00000500000000000000" pitchFamily="2" charset="0"/>
              </a:rPr>
              <a:t>, segmentés et synthétisés, favorisant une </a:t>
            </a:r>
            <a:r>
              <a:rPr lang="fr-FR" b="1" dirty="0">
                <a:solidFill>
                  <a:srgbClr val="3C3C3C"/>
                </a:solidFill>
                <a:highlight>
                  <a:srgbClr val="FFFFFF"/>
                </a:highlight>
                <a:latin typeface="montserrat" panose="00000500000000000000" pitchFamily="2" charset="0"/>
              </a:rPr>
              <a:t>analyse rapide</a:t>
            </a:r>
            <a:r>
              <a:rPr lang="fr-FR" dirty="0">
                <a:solidFill>
                  <a:srgbClr val="3C3C3C"/>
                </a:solidFill>
                <a:highlight>
                  <a:srgbClr val="FFFFFF"/>
                </a:highlight>
                <a:latin typeface="montserrat" panose="00000500000000000000" pitchFamily="2" charset="0"/>
              </a:rPr>
              <a:t>.</a:t>
            </a:r>
          </a:p>
          <a:p>
            <a:br>
              <a:rPr lang="fr-FR" dirty="0"/>
            </a:br>
            <a:endParaRPr lang="fr-FR" dirty="0"/>
          </a:p>
        </p:txBody>
      </p:sp>
    </p:spTree>
    <p:extLst>
      <p:ext uri="{BB962C8B-B14F-4D97-AF65-F5344CB8AC3E}">
        <p14:creationId xmlns:p14="http://schemas.microsoft.com/office/powerpoint/2010/main" val="1233535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C64F-8D38-7B28-E0E7-4A0B0B858F77}"/>
              </a:ext>
            </a:extLst>
          </p:cNvPr>
          <p:cNvSpPr>
            <a:spLocks noGrp="1"/>
          </p:cNvSpPr>
          <p:nvPr>
            <p:ph type="title"/>
          </p:nvPr>
        </p:nvSpPr>
        <p:spPr>
          <a:xfrm>
            <a:off x="1561514" y="239151"/>
            <a:ext cx="10058400" cy="1498209"/>
          </a:xfrm>
        </p:spPr>
        <p:txBody>
          <a:bodyPr>
            <a:normAutofit fontScale="90000"/>
          </a:bodyPr>
          <a:lstStyle/>
          <a:p>
            <a:r>
              <a:rPr lang="fr-FR" b="1" dirty="0">
                <a:solidFill>
                  <a:srgbClr val="E8511C"/>
                </a:solidFill>
                <a:highlight>
                  <a:srgbClr val="FFFFFF"/>
                </a:highlight>
                <a:latin typeface="montserrat" panose="00000500000000000000" pitchFamily="2" charset="0"/>
              </a:rPr>
              <a:t>Quel est l’intérêt des supports dans la formation professionnelle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1D80D9-7441-DB52-063A-9CA5CBF23A40}"/>
              </a:ext>
            </a:extLst>
          </p:cNvPr>
          <p:cNvSpPr>
            <a:spLocks noGrp="1"/>
          </p:cNvSpPr>
          <p:nvPr>
            <p:ph idx="1"/>
          </p:nvPr>
        </p:nvSpPr>
        <p:spPr>
          <a:xfrm>
            <a:off x="555812" y="1881592"/>
            <a:ext cx="6555355" cy="4304054"/>
          </a:xfrm>
        </p:spPr>
        <p:txBody>
          <a:bodyPr>
            <a:normAutofit fontScale="85000" lnSpcReduction="20000"/>
          </a:bodyPr>
          <a:lstStyle/>
          <a:p>
            <a:br>
              <a:rPr lang="fr-FR" dirty="0"/>
            </a:br>
            <a:r>
              <a:rPr lang="fr-FR" sz="2400" b="1" dirty="0">
                <a:solidFill>
                  <a:srgbClr val="016BA8"/>
                </a:solidFill>
                <a:highlight>
                  <a:srgbClr val="FFFFFF"/>
                </a:highlight>
                <a:latin typeface="montserrat" panose="00000500000000000000" pitchFamily="2" charset="0"/>
              </a:rPr>
              <a:t>Capter l’attention des cibles</a:t>
            </a:r>
          </a:p>
          <a:p>
            <a:endParaRPr lang="fr-FR" b="1" dirty="0">
              <a:solidFill>
                <a:srgbClr val="3C3C3C"/>
              </a:solidFill>
              <a:highlight>
                <a:srgbClr val="FFFFFF"/>
              </a:highlight>
              <a:latin typeface="montserrat" panose="00000500000000000000" pitchFamily="2" charset="0"/>
            </a:endParaRPr>
          </a:p>
          <a:p>
            <a:pPr algn="just"/>
            <a:r>
              <a:rPr lang="fr-FR" dirty="0">
                <a:solidFill>
                  <a:srgbClr val="3C3C3C"/>
                </a:solidFill>
                <a:highlight>
                  <a:srgbClr val="FFFFFF"/>
                </a:highlight>
                <a:latin typeface="montserrat" panose="00000500000000000000" pitchFamily="2" charset="0"/>
              </a:rPr>
              <a:t>Perdu dans un océan d’informations, l’apprenant se trouve dans l’incapacité de discerner les bons des mauvais éléments.</a:t>
            </a:r>
          </a:p>
          <a:p>
            <a:pPr algn="just"/>
            <a:r>
              <a:rPr lang="fr-FR" dirty="0">
                <a:solidFill>
                  <a:srgbClr val="3C3C3C"/>
                </a:solidFill>
                <a:highlight>
                  <a:srgbClr val="FFFFFF"/>
                </a:highlight>
                <a:latin typeface="montserrat" panose="00000500000000000000" pitchFamily="2" charset="0"/>
              </a:rPr>
              <a:t>Le support de formation permet de </a:t>
            </a:r>
            <a:r>
              <a:rPr lang="fr-FR" b="1" dirty="0">
                <a:solidFill>
                  <a:srgbClr val="3C3C3C"/>
                </a:solidFill>
                <a:highlight>
                  <a:srgbClr val="FFFFFF"/>
                </a:highlight>
                <a:latin typeface="montserrat" panose="00000500000000000000" pitchFamily="2" charset="0"/>
              </a:rPr>
              <a:t>guider l’attention</a:t>
            </a:r>
            <a:r>
              <a:rPr lang="fr-FR" dirty="0">
                <a:solidFill>
                  <a:srgbClr val="3C3C3C"/>
                </a:solidFill>
                <a:highlight>
                  <a:srgbClr val="FFFFFF"/>
                </a:highlight>
                <a:latin typeface="montserrat" panose="00000500000000000000" pitchFamily="2" charset="0"/>
              </a:rPr>
              <a:t> face au contenu qui expose trop d’éléments parasites (des informations superflues).</a:t>
            </a:r>
          </a:p>
          <a:p>
            <a:pPr algn="just"/>
            <a:endParaRPr lang="fr-FR" dirty="0">
              <a:solidFill>
                <a:srgbClr val="3C3C3C"/>
              </a:solidFill>
              <a:highlight>
                <a:srgbClr val="FFFFFF"/>
              </a:highlight>
              <a:latin typeface="montserrat" panose="00000500000000000000" pitchFamily="2" charset="0"/>
            </a:endParaRPr>
          </a:p>
          <a:p>
            <a:pPr algn="just"/>
            <a:r>
              <a:rPr lang="fr-FR" dirty="0">
                <a:solidFill>
                  <a:srgbClr val="3C3C3C"/>
                </a:solidFill>
                <a:highlight>
                  <a:srgbClr val="FFFFFF"/>
                </a:highlight>
                <a:latin typeface="montserrat" panose="00000500000000000000" pitchFamily="2" charset="0"/>
              </a:rPr>
              <a:t>Le support de formation guide son attention en essayant de </a:t>
            </a:r>
            <a:r>
              <a:rPr lang="fr-FR" b="1" dirty="0">
                <a:solidFill>
                  <a:srgbClr val="3C3C3C"/>
                </a:solidFill>
                <a:highlight>
                  <a:srgbClr val="FFFFFF"/>
                </a:highlight>
                <a:latin typeface="montserrat" panose="00000500000000000000" pitchFamily="2" charset="0"/>
              </a:rPr>
              <a:t>mettre en valeur les informations importantes</a:t>
            </a:r>
            <a:r>
              <a:rPr lang="fr-FR" dirty="0">
                <a:solidFill>
                  <a:srgbClr val="3C3C3C"/>
                </a:solidFill>
                <a:highlight>
                  <a:srgbClr val="FFFFFF"/>
                </a:highlight>
                <a:latin typeface="montserrat" panose="00000500000000000000" pitchFamily="2" charset="0"/>
              </a:rPr>
              <a:t> et en hiérarchisant les informations. </a:t>
            </a:r>
          </a:p>
          <a:p>
            <a:pPr algn="just"/>
            <a:endParaRPr lang="fr-FR" dirty="0">
              <a:solidFill>
                <a:srgbClr val="3C3C3C"/>
              </a:solidFill>
              <a:highlight>
                <a:srgbClr val="FFFFFF"/>
              </a:highlight>
              <a:latin typeface="montserrat" panose="00000500000000000000" pitchFamily="2" charset="0"/>
            </a:endParaRPr>
          </a:p>
          <a:p>
            <a:pPr algn="just"/>
            <a:r>
              <a:rPr lang="fr-FR" dirty="0">
                <a:solidFill>
                  <a:srgbClr val="3C3C3C"/>
                </a:solidFill>
                <a:highlight>
                  <a:srgbClr val="FFFFFF"/>
                </a:highlight>
                <a:latin typeface="montserrat" panose="00000500000000000000" pitchFamily="2" charset="0"/>
              </a:rPr>
              <a:t>De plus, il élimine les éléments inutiles susceptibles de dissimuler le message principal.</a:t>
            </a:r>
          </a:p>
          <a:p>
            <a:endParaRPr lang="fr-FR" dirty="0"/>
          </a:p>
        </p:txBody>
      </p:sp>
      <p:pic>
        <p:nvPicPr>
          <p:cNvPr id="9" name="Image 8">
            <a:extLst>
              <a:ext uri="{FF2B5EF4-FFF2-40B4-BE49-F238E27FC236}">
                <a16:creationId xmlns:a16="http://schemas.microsoft.com/office/drawing/2014/main" id="{76C81DF3-80D1-0FE6-33BE-1959E4C48A13}"/>
              </a:ext>
            </a:extLst>
          </p:cNvPr>
          <p:cNvPicPr>
            <a:picLocks noChangeAspect="1"/>
          </p:cNvPicPr>
          <p:nvPr/>
        </p:nvPicPr>
        <p:blipFill>
          <a:blip r:embed="rId2"/>
          <a:stretch>
            <a:fillRect/>
          </a:stretch>
        </p:blipFill>
        <p:spPr>
          <a:xfrm>
            <a:off x="7486955" y="2648328"/>
            <a:ext cx="4373352" cy="3349060"/>
          </a:xfrm>
          <a:prstGeom prst="rect">
            <a:avLst/>
          </a:prstGeom>
        </p:spPr>
      </p:pic>
    </p:spTree>
    <p:extLst>
      <p:ext uri="{BB962C8B-B14F-4D97-AF65-F5344CB8AC3E}">
        <p14:creationId xmlns:p14="http://schemas.microsoft.com/office/powerpoint/2010/main" val="3415678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C64F-8D38-7B28-E0E7-4A0B0B858F77}"/>
              </a:ext>
            </a:extLst>
          </p:cNvPr>
          <p:cNvSpPr>
            <a:spLocks noGrp="1"/>
          </p:cNvSpPr>
          <p:nvPr>
            <p:ph type="title"/>
          </p:nvPr>
        </p:nvSpPr>
        <p:spPr>
          <a:xfrm>
            <a:off x="1561514" y="239151"/>
            <a:ext cx="10058400" cy="1498209"/>
          </a:xfrm>
        </p:spPr>
        <p:txBody>
          <a:bodyPr>
            <a:normAutofit fontScale="90000"/>
          </a:bodyPr>
          <a:lstStyle/>
          <a:p>
            <a:r>
              <a:rPr lang="fr-FR" b="1" dirty="0">
                <a:solidFill>
                  <a:srgbClr val="E8511C"/>
                </a:solidFill>
                <a:highlight>
                  <a:srgbClr val="FFFFFF"/>
                </a:highlight>
                <a:latin typeface="montserrat" panose="00000500000000000000" pitchFamily="2" charset="0"/>
              </a:rPr>
              <a:t>Quel est l’intérêt des supports dans la formation professionnelle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1D80D9-7441-DB52-063A-9CA5CBF23A40}"/>
              </a:ext>
            </a:extLst>
          </p:cNvPr>
          <p:cNvSpPr>
            <a:spLocks noGrp="1"/>
          </p:cNvSpPr>
          <p:nvPr>
            <p:ph idx="1"/>
          </p:nvPr>
        </p:nvSpPr>
        <p:spPr>
          <a:xfrm>
            <a:off x="1097280" y="1845733"/>
            <a:ext cx="5751755" cy="4357843"/>
          </a:xfrm>
        </p:spPr>
        <p:txBody>
          <a:bodyPr>
            <a:normAutofit fontScale="92500" lnSpcReduction="10000"/>
          </a:bodyPr>
          <a:lstStyle/>
          <a:p>
            <a:r>
              <a:rPr lang="fr-FR" b="1" dirty="0">
                <a:solidFill>
                  <a:srgbClr val="016BA8"/>
                </a:solidFill>
                <a:highlight>
                  <a:srgbClr val="FFFFFF"/>
                </a:highlight>
                <a:latin typeface="montserrat" panose="00000500000000000000" pitchFamily="2" charset="0"/>
              </a:rPr>
              <a:t>Organiser la réflexion</a:t>
            </a:r>
          </a:p>
          <a:p>
            <a:pPr algn="just"/>
            <a:r>
              <a:rPr lang="fr-FR" dirty="0">
                <a:solidFill>
                  <a:srgbClr val="3C3C3C"/>
                </a:solidFill>
                <a:highlight>
                  <a:srgbClr val="FFFFFF"/>
                </a:highlight>
                <a:latin typeface="montserrat" panose="00000500000000000000" pitchFamily="2" charset="0"/>
              </a:rPr>
              <a:t>Le support de formation permet d’</a:t>
            </a:r>
            <a:r>
              <a:rPr lang="fr-FR" b="1" dirty="0">
                <a:solidFill>
                  <a:srgbClr val="3C3C3C"/>
                </a:solidFill>
                <a:highlight>
                  <a:srgbClr val="FFFFFF"/>
                </a:highlight>
                <a:latin typeface="montserrat" panose="00000500000000000000" pitchFamily="2" charset="0"/>
              </a:rPr>
              <a:t>organiser la réflexion</a:t>
            </a:r>
            <a:r>
              <a:rPr lang="fr-FR" dirty="0">
                <a:solidFill>
                  <a:srgbClr val="3C3C3C"/>
                </a:solidFill>
                <a:highlight>
                  <a:srgbClr val="FFFFFF"/>
                </a:highlight>
                <a:latin typeface="montserrat" panose="00000500000000000000" pitchFamily="2" charset="0"/>
              </a:rPr>
              <a:t>. </a:t>
            </a:r>
          </a:p>
          <a:p>
            <a:pPr algn="just"/>
            <a:r>
              <a:rPr lang="fr-FR" dirty="0">
                <a:solidFill>
                  <a:srgbClr val="3C3C3C"/>
                </a:solidFill>
                <a:highlight>
                  <a:srgbClr val="FFFFFF"/>
                </a:highlight>
                <a:latin typeface="montserrat" panose="00000500000000000000" pitchFamily="2" charset="0"/>
              </a:rPr>
              <a:t>Il arrive que certains apprenants n’aient pas la motivation nécessaire et peinent à s’investir dans la formation. </a:t>
            </a:r>
          </a:p>
          <a:p>
            <a:pPr algn="just"/>
            <a:r>
              <a:rPr lang="fr-FR" dirty="0">
                <a:solidFill>
                  <a:srgbClr val="3C3C3C"/>
                </a:solidFill>
                <a:highlight>
                  <a:srgbClr val="FFFFFF"/>
                </a:highlight>
                <a:latin typeface="montserrat" panose="00000500000000000000" pitchFamily="2" charset="0"/>
              </a:rPr>
              <a:t>Le support propose d’organiser </a:t>
            </a:r>
            <a:r>
              <a:rPr lang="fr-FR" b="1" dirty="0">
                <a:solidFill>
                  <a:srgbClr val="3C3C3C"/>
                </a:solidFill>
                <a:highlight>
                  <a:srgbClr val="FFFFFF"/>
                </a:highlight>
                <a:latin typeface="montserrat" panose="00000500000000000000" pitchFamily="2" charset="0"/>
              </a:rPr>
              <a:t>la réflexion </a:t>
            </a:r>
            <a:r>
              <a:rPr lang="fr-FR" dirty="0">
                <a:solidFill>
                  <a:srgbClr val="3C3C3C"/>
                </a:solidFill>
                <a:highlight>
                  <a:srgbClr val="FFFFFF"/>
                </a:highlight>
                <a:latin typeface="montserrat" panose="00000500000000000000" pitchFamily="2" charset="0"/>
              </a:rPr>
              <a:t>en ajoutant des QCM (des questions ouvertes ou fermées sur le contenu). </a:t>
            </a:r>
          </a:p>
          <a:p>
            <a:pPr algn="just"/>
            <a:r>
              <a:rPr lang="fr-FR" dirty="0">
                <a:solidFill>
                  <a:srgbClr val="3C3C3C"/>
                </a:solidFill>
                <a:highlight>
                  <a:srgbClr val="FFFFFF"/>
                </a:highlight>
                <a:latin typeface="montserrat" panose="00000500000000000000" pitchFamily="2" charset="0"/>
              </a:rPr>
              <a:t>Ils</a:t>
            </a:r>
            <a:r>
              <a:rPr lang="fr-FR" b="1" dirty="0">
                <a:solidFill>
                  <a:srgbClr val="3C3C3C"/>
                </a:solidFill>
                <a:highlight>
                  <a:srgbClr val="FFFFFF"/>
                </a:highlight>
                <a:latin typeface="montserrat" panose="00000500000000000000" pitchFamily="2" charset="0"/>
              </a:rPr>
              <a:t> encouragent </a:t>
            </a:r>
            <a:r>
              <a:rPr lang="fr-FR" dirty="0">
                <a:solidFill>
                  <a:srgbClr val="3C3C3C"/>
                </a:solidFill>
                <a:highlight>
                  <a:srgbClr val="FFFFFF"/>
                </a:highlight>
                <a:latin typeface="montserrat" panose="00000500000000000000" pitchFamily="2" charset="0"/>
              </a:rPr>
              <a:t>le discours et la participation de tous les apprenants.</a:t>
            </a:r>
          </a:p>
          <a:p>
            <a:pPr algn="just"/>
            <a:r>
              <a:rPr lang="fr-FR" dirty="0">
                <a:solidFill>
                  <a:srgbClr val="3C3C3C"/>
                </a:solidFill>
                <a:highlight>
                  <a:srgbClr val="FFFFFF"/>
                </a:highlight>
                <a:latin typeface="montserrat" panose="00000500000000000000" pitchFamily="2" charset="0"/>
              </a:rPr>
              <a:t>Il les incite à </a:t>
            </a:r>
            <a:r>
              <a:rPr lang="fr-FR" b="1" dirty="0">
                <a:solidFill>
                  <a:srgbClr val="3C3C3C"/>
                </a:solidFill>
                <a:highlight>
                  <a:srgbClr val="FFFFFF"/>
                </a:highlight>
                <a:latin typeface="montserrat" panose="00000500000000000000" pitchFamily="2" charset="0"/>
              </a:rPr>
              <a:t>interagir</a:t>
            </a:r>
            <a:r>
              <a:rPr lang="fr-FR" dirty="0">
                <a:solidFill>
                  <a:srgbClr val="3C3C3C"/>
                </a:solidFill>
                <a:highlight>
                  <a:srgbClr val="FFFFFF"/>
                </a:highlight>
                <a:latin typeface="montserrat" panose="00000500000000000000" pitchFamily="2" charset="0"/>
              </a:rPr>
              <a:t> à travers d’autres méthodes collaboratives (travail en groupe, débats autour d’un thème…)</a:t>
            </a:r>
          </a:p>
          <a:p>
            <a:endParaRPr lang="fr-FR" dirty="0"/>
          </a:p>
        </p:txBody>
      </p:sp>
      <p:pic>
        <p:nvPicPr>
          <p:cNvPr id="5" name="Image 4">
            <a:extLst>
              <a:ext uri="{FF2B5EF4-FFF2-40B4-BE49-F238E27FC236}">
                <a16:creationId xmlns:a16="http://schemas.microsoft.com/office/drawing/2014/main" id="{56B78A85-69D6-5F20-BEB0-0B0621701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4444" y="2075609"/>
            <a:ext cx="4127967" cy="4127967"/>
          </a:xfrm>
          <a:prstGeom prst="rect">
            <a:avLst/>
          </a:prstGeom>
        </p:spPr>
      </p:pic>
    </p:spTree>
    <p:extLst>
      <p:ext uri="{BB962C8B-B14F-4D97-AF65-F5344CB8AC3E}">
        <p14:creationId xmlns:p14="http://schemas.microsoft.com/office/powerpoint/2010/main" val="1233048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DCA7C5-B143-1916-4BF0-C055251EC5B4}"/>
              </a:ext>
            </a:extLst>
          </p:cNvPr>
          <p:cNvSpPr>
            <a:spLocks noGrp="1"/>
          </p:cNvSpPr>
          <p:nvPr>
            <p:ph type="title"/>
          </p:nvPr>
        </p:nvSpPr>
        <p:spPr>
          <a:xfrm>
            <a:off x="1479664" y="286603"/>
            <a:ext cx="9676015" cy="1450757"/>
          </a:xfrm>
        </p:spPr>
        <p:txBody>
          <a:bodyPr>
            <a:normAutofit/>
          </a:bodyPr>
          <a:lstStyle/>
          <a:p>
            <a:r>
              <a:rPr lang="fr-FR" b="1" dirty="0">
                <a:solidFill>
                  <a:srgbClr val="E8511C"/>
                </a:solidFill>
                <a:highlight>
                  <a:srgbClr val="FFFFFF"/>
                </a:highlight>
                <a:latin typeface="montserrat" panose="00000500000000000000" pitchFamily="2" charset="0"/>
              </a:rPr>
              <a:t>Comment créer le parfait support de formation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416C95-25F6-D8FE-5E10-B781CC867D6B}"/>
              </a:ext>
            </a:extLst>
          </p:cNvPr>
          <p:cNvSpPr>
            <a:spLocks noGrp="1"/>
          </p:cNvSpPr>
          <p:nvPr>
            <p:ph idx="1"/>
          </p:nvPr>
        </p:nvSpPr>
        <p:spPr>
          <a:xfrm>
            <a:off x="1097280" y="1845734"/>
            <a:ext cx="10287895" cy="4035113"/>
          </a:xfrm>
        </p:spPr>
        <p:txBody>
          <a:bodyPr>
            <a:normAutofit fontScale="25000" lnSpcReduction="20000"/>
          </a:bodyPr>
          <a:lstStyle/>
          <a:p>
            <a:r>
              <a:rPr lang="fr-FR" sz="9600" b="1" dirty="0">
                <a:solidFill>
                  <a:srgbClr val="3C3C3C"/>
                </a:solidFill>
                <a:highlight>
                  <a:srgbClr val="FFFFFF"/>
                </a:highlight>
                <a:latin typeface="montserrat" panose="00000500000000000000" pitchFamily="2" charset="0"/>
              </a:rPr>
              <a:t>Produire un support de formation pertinent passe par ces quelques astuces.</a:t>
            </a:r>
          </a:p>
          <a:p>
            <a:r>
              <a:rPr lang="fr-FR" sz="9600" dirty="0">
                <a:solidFill>
                  <a:srgbClr val="3C3C3C"/>
                </a:solidFill>
                <a:highlight>
                  <a:srgbClr val="FFFFFF"/>
                </a:highlight>
                <a:latin typeface="montserrat" panose="00000500000000000000" pitchFamily="2" charset="0"/>
              </a:rPr>
              <a:t> </a:t>
            </a:r>
          </a:p>
          <a:p>
            <a:r>
              <a:rPr lang="fr-FR" sz="8000" b="1" dirty="0">
                <a:solidFill>
                  <a:srgbClr val="016BA8"/>
                </a:solidFill>
                <a:highlight>
                  <a:srgbClr val="FFFFFF"/>
                </a:highlight>
                <a:latin typeface="montserrat" panose="00000500000000000000" pitchFamily="2" charset="0"/>
              </a:rPr>
              <a:t>Démarrer sur une analyse</a:t>
            </a:r>
          </a:p>
          <a:p>
            <a:r>
              <a:rPr lang="fr-FR" sz="6400" dirty="0">
                <a:solidFill>
                  <a:srgbClr val="3C3C3C"/>
                </a:solidFill>
                <a:highlight>
                  <a:srgbClr val="FFFFFF"/>
                </a:highlight>
                <a:latin typeface="montserrat" panose="00000500000000000000" pitchFamily="2" charset="0"/>
              </a:rPr>
              <a:t>Avant la conception, posez vous les bonnes questions. Réfléchissez sur :</a:t>
            </a:r>
          </a:p>
          <a:p>
            <a:endParaRPr lang="fr-FR" sz="6400" dirty="0">
              <a:solidFill>
                <a:srgbClr val="3C3C3C"/>
              </a:solidFill>
              <a:highlight>
                <a:srgbClr val="FFFFFF"/>
              </a:highlight>
              <a:latin typeface="montserrat" panose="00000500000000000000" pitchFamily="2" charset="0"/>
            </a:endParaRPr>
          </a:p>
          <a:p>
            <a:pPr>
              <a:buFont typeface="Arial" panose="020B0604020202020204" pitchFamily="34" charset="0"/>
              <a:buChar char="•"/>
            </a:pPr>
            <a:r>
              <a:rPr lang="fr-FR" sz="6400" dirty="0">
                <a:solidFill>
                  <a:srgbClr val="3C3C3C"/>
                </a:solidFill>
                <a:highlight>
                  <a:srgbClr val="FFFFFF"/>
                </a:highlight>
                <a:latin typeface="montserrat" panose="00000500000000000000" pitchFamily="2" charset="0"/>
              </a:rPr>
              <a:t>L’objectif global de la formation ;</a:t>
            </a:r>
          </a:p>
          <a:p>
            <a:pPr>
              <a:buFont typeface="Arial" panose="020B0604020202020204" pitchFamily="34" charset="0"/>
              <a:buChar char="•"/>
            </a:pPr>
            <a:r>
              <a:rPr lang="fr-FR" sz="6400" dirty="0">
                <a:solidFill>
                  <a:srgbClr val="3C3C3C"/>
                </a:solidFill>
                <a:highlight>
                  <a:srgbClr val="FFFFFF"/>
                </a:highlight>
                <a:latin typeface="montserrat" panose="00000500000000000000" pitchFamily="2" charset="0"/>
              </a:rPr>
              <a:t>Les </a:t>
            </a:r>
            <a:r>
              <a:rPr lang="fr-FR" sz="6400" b="1" dirty="0">
                <a:solidFill>
                  <a:srgbClr val="3C3C3C"/>
                </a:solidFill>
                <a:highlight>
                  <a:srgbClr val="FFFFFF"/>
                </a:highlight>
                <a:latin typeface="montserrat" panose="00000500000000000000" pitchFamily="2" charset="0"/>
              </a:rPr>
              <a:t>messages clés</a:t>
            </a:r>
            <a:r>
              <a:rPr lang="fr-FR" sz="6400" dirty="0">
                <a:solidFill>
                  <a:srgbClr val="3C3C3C"/>
                </a:solidFill>
                <a:highlight>
                  <a:srgbClr val="FFFFFF"/>
                </a:highlight>
                <a:latin typeface="montserrat" panose="00000500000000000000" pitchFamily="2" charset="0"/>
              </a:rPr>
              <a:t> à faire passer aux apprenants ;</a:t>
            </a:r>
          </a:p>
          <a:p>
            <a:pPr>
              <a:buFont typeface="Arial" panose="020B0604020202020204" pitchFamily="34" charset="0"/>
              <a:buChar char="•"/>
            </a:pPr>
            <a:r>
              <a:rPr lang="fr-FR" sz="6400" dirty="0">
                <a:solidFill>
                  <a:srgbClr val="3C3C3C"/>
                </a:solidFill>
                <a:highlight>
                  <a:srgbClr val="FFFFFF"/>
                </a:highlight>
                <a:latin typeface="montserrat" panose="00000500000000000000" pitchFamily="2" charset="0"/>
              </a:rPr>
              <a:t>Les besoins auxquels la formation va répondre ;</a:t>
            </a:r>
          </a:p>
          <a:p>
            <a:pPr>
              <a:buFont typeface="Arial" panose="020B0604020202020204" pitchFamily="34" charset="0"/>
              <a:buChar char="•"/>
            </a:pPr>
            <a:r>
              <a:rPr lang="fr-FR" sz="6400" dirty="0">
                <a:solidFill>
                  <a:srgbClr val="3C3C3C"/>
                </a:solidFill>
                <a:highlight>
                  <a:srgbClr val="FFFFFF"/>
                </a:highlight>
                <a:latin typeface="montserrat" panose="00000500000000000000" pitchFamily="2" charset="0"/>
              </a:rPr>
              <a:t>Le profil du public cible ;</a:t>
            </a:r>
          </a:p>
          <a:p>
            <a:pPr>
              <a:buFont typeface="Arial" panose="020B0604020202020204" pitchFamily="34" charset="0"/>
              <a:buChar char="•"/>
            </a:pPr>
            <a:r>
              <a:rPr lang="fr-FR" sz="6400" dirty="0">
                <a:solidFill>
                  <a:srgbClr val="3C3C3C"/>
                </a:solidFill>
                <a:highlight>
                  <a:srgbClr val="FFFFFF"/>
                </a:highlight>
                <a:latin typeface="montserrat" panose="00000500000000000000" pitchFamily="2" charset="0"/>
              </a:rPr>
              <a:t>Les ressources à utiliser pour construire le support de formation.</a:t>
            </a:r>
          </a:p>
          <a:p>
            <a:r>
              <a:rPr lang="fr-FR" sz="6400" dirty="0">
                <a:solidFill>
                  <a:srgbClr val="3C3C3C"/>
                </a:solidFill>
                <a:highlight>
                  <a:srgbClr val="FFFFFF"/>
                </a:highlight>
                <a:latin typeface="montserrat" panose="00000500000000000000" pitchFamily="2" charset="0"/>
              </a:rPr>
              <a:t>Ce n’est qu’au terme d’une première réflexion que vous pourrez définir les bases de votre support de formation.</a:t>
            </a:r>
          </a:p>
          <a:p>
            <a:r>
              <a:rPr lang="fr-FR" sz="3300" dirty="0">
                <a:solidFill>
                  <a:srgbClr val="3C3C3C"/>
                </a:solidFill>
                <a:highlight>
                  <a:srgbClr val="FFFFFF"/>
                </a:highlight>
                <a:latin typeface="montserrat" panose="00000500000000000000" pitchFamily="2" charset="0"/>
              </a:rPr>
              <a:t> </a:t>
            </a:r>
          </a:p>
          <a:p>
            <a:endParaRPr lang="fr-FR" dirty="0"/>
          </a:p>
        </p:txBody>
      </p:sp>
    </p:spTree>
    <p:extLst>
      <p:ext uri="{BB962C8B-B14F-4D97-AF65-F5344CB8AC3E}">
        <p14:creationId xmlns:p14="http://schemas.microsoft.com/office/powerpoint/2010/main" val="137684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DCA7C5-B143-1916-4BF0-C055251EC5B4}"/>
              </a:ext>
            </a:extLst>
          </p:cNvPr>
          <p:cNvSpPr>
            <a:spLocks noGrp="1"/>
          </p:cNvSpPr>
          <p:nvPr>
            <p:ph type="title"/>
          </p:nvPr>
        </p:nvSpPr>
        <p:spPr>
          <a:xfrm>
            <a:off x="1479664" y="286603"/>
            <a:ext cx="9676015" cy="1450757"/>
          </a:xfrm>
        </p:spPr>
        <p:txBody>
          <a:bodyPr>
            <a:normAutofit/>
          </a:bodyPr>
          <a:lstStyle/>
          <a:p>
            <a:r>
              <a:rPr lang="fr-FR" b="1" dirty="0">
                <a:solidFill>
                  <a:srgbClr val="E8511C"/>
                </a:solidFill>
                <a:highlight>
                  <a:srgbClr val="FFFFFF"/>
                </a:highlight>
                <a:latin typeface="montserrat" panose="00000500000000000000" pitchFamily="2" charset="0"/>
              </a:rPr>
              <a:t>Comment créer le parfait support de formation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416C95-25F6-D8FE-5E10-B781CC867D6B}"/>
              </a:ext>
            </a:extLst>
          </p:cNvPr>
          <p:cNvSpPr>
            <a:spLocks noGrp="1"/>
          </p:cNvSpPr>
          <p:nvPr>
            <p:ph idx="1"/>
          </p:nvPr>
        </p:nvSpPr>
        <p:spPr/>
        <p:txBody>
          <a:bodyPr>
            <a:normAutofit/>
          </a:bodyPr>
          <a:lstStyle/>
          <a:p>
            <a:r>
              <a:rPr lang="fr-FR" b="1" dirty="0">
                <a:solidFill>
                  <a:srgbClr val="3C3C3C"/>
                </a:solidFill>
                <a:highlight>
                  <a:srgbClr val="FFFFFF"/>
                </a:highlight>
                <a:latin typeface="montserrat" panose="00000500000000000000" pitchFamily="2" charset="0"/>
              </a:rPr>
              <a:t>Structurer le contenu du support de formation</a:t>
            </a:r>
          </a:p>
          <a:p>
            <a:endParaRPr lang="fr-FR" b="1" dirty="0">
              <a:solidFill>
                <a:srgbClr val="3C3C3C"/>
              </a:solidFill>
              <a:highlight>
                <a:srgbClr val="FFFFFF"/>
              </a:highlight>
              <a:latin typeface="montserrat" panose="00000500000000000000" pitchFamily="2" charset="0"/>
            </a:endParaRPr>
          </a:p>
          <a:p>
            <a:pPr algn="just"/>
            <a:r>
              <a:rPr lang="fr-FR" dirty="0">
                <a:solidFill>
                  <a:srgbClr val="3C3C3C"/>
                </a:solidFill>
                <a:highlight>
                  <a:srgbClr val="FFFFFF"/>
                </a:highlight>
                <a:latin typeface="montserrat" panose="00000500000000000000" pitchFamily="2" charset="0"/>
              </a:rPr>
              <a:t>Définissez les </a:t>
            </a:r>
            <a:r>
              <a:rPr lang="fr-FR" b="1" dirty="0">
                <a:solidFill>
                  <a:srgbClr val="3C3C3C"/>
                </a:solidFill>
                <a:highlight>
                  <a:srgbClr val="FFFFFF"/>
                </a:highlight>
                <a:latin typeface="montserrat" panose="00000500000000000000" pitchFamily="2" charset="0"/>
              </a:rPr>
              <a:t>objectifs pédagogiques </a:t>
            </a:r>
            <a:r>
              <a:rPr lang="fr-FR" dirty="0">
                <a:solidFill>
                  <a:srgbClr val="3C3C3C"/>
                </a:solidFill>
                <a:highlight>
                  <a:srgbClr val="FFFFFF"/>
                </a:highlight>
                <a:latin typeface="montserrat" panose="00000500000000000000" pitchFamily="2" charset="0"/>
              </a:rPr>
              <a:t>qui découlent de </a:t>
            </a:r>
            <a:r>
              <a:rPr lang="fr-FR" b="1" dirty="0">
                <a:solidFill>
                  <a:srgbClr val="3C3C3C"/>
                </a:solidFill>
                <a:highlight>
                  <a:srgbClr val="FFFFFF"/>
                </a:highlight>
                <a:latin typeface="montserrat" panose="00000500000000000000" pitchFamily="2" charset="0"/>
              </a:rPr>
              <a:t>l’objectif principal</a:t>
            </a:r>
            <a:r>
              <a:rPr lang="fr-FR" dirty="0">
                <a:solidFill>
                  <a:srgbClr val="3C3C3C"/>
                </a:solidFill>
                <a:highlight>
                  <a:srgbClr val="FFFFFF"/>
                </a:highlight>
                <a:latin typeface="montserrat" panose="00000500000000000000" pitchFamily="2" charset="0"/>
              </a:rPr>
              <a:t>. </a:t>
            </a:r>
          </a:p>
          <a:p>
            <a:pPr algn="just"/>
            <a:r>
              <a:rPr lang="fr-FR" dirty="0">
                <a:solidFill>
                  <a:srgbClr val="3C3C3C"/>
                </a:solidFill>
                <a:highlight>
                  <a:srgbClr val="FFFFFF"/>
                </a:highlight>
                <a:latin typeface="montserrat" panose="00000500000000000000" pitchFamily="2" charset="0"/>
              </a:rPr>
              <a:t>Les objectifs pédagogiques désignent les connaissances et les compétences à transmettre aux apprenants (mémoriser, comparer, construire, repérer, analyser…).</a:t>
            </a:r>
          </a:p>
          <a:p>
            <a:pPr algn="just"/>
            <a:endParaRPr lang="fr-FR" dirty="0">
              <a:solidFill>
                <a:srgbClr val="3C3C3C"/>
              </a:solidFill>
              <a:highlight>
                <a:srgbClr val="FFFFFF"/>
              </a:highlight>
              <a:latin typeface="montserrat" panose="00000500000000000000" pitchFamily="2" charset="0"/>
            </a:endParaRPr>
          </a:p>
          <a:p>
            <a:pPr algn="just"/>
            <a:r>
              <a:rPr lang="fr-FR" dirty="0">
                <a:solidFill>
                  <a:srgbClr val="3C3C3C"/>
                </a:solidFill>
                <a:highlight>
                  <a:srgbClr val="FFFFFF"/>
                </a:highlight>
                <a:latin typeface="montserrat" panose="00000500000000000000" pitchFamily="2" charset="0"/>
              </a:rPr>
              <a:t>Segmentez-en 3 à 4 blocs </a:t>
            </a:r>
            <a:r>
              <a:rPr lang="fr-FR" b="1" dirty="0">
                <a:solidFill>
                  <a:srgbClr val="3C3C3C"/>
                </a:solidFill>
                <a:highlight>
                  <a:srgbClr val="FFFFFF"/>
                </a:highlight>
                <a:latin typeface="montserrat" panose="00000500000000000000" pitchFamily="2" charset="0"/>
              </a:rPr>
              <a:t>les sujets </a:t>
            </a:r>
            <a:r>
              <a:rPr lang="fr-FR" dirty="0">
                <a:solidFill>
                  <a:srgbClr val="3C3C3C"/>
                </a:solidFill>
                <a:highlight>
                  <a:srgbClr val="FFFFFF"/>
                </a:highlight>
                <a:latin typeface="montserrat" panose="00000500000000000000" pitchFamily="2" charset="0"/>
              </a:rPr>
              <a:t>de votre formation afin de définir la structure de votre support. Veillez à la logique et à la cohérence de votre contenu.</a:t>
            </a:r>
          </a:p>
          <a:p>
            <a:endParaRPr lang="fr-FR" dirty="0"/>
          </a:p>
        </p:txBody>
      </p:sp>
    </p:spTree>
    <p:extLst>
      <p:ext uri="{BB962C8B-B14F-4D97-AF65-F5344CB8AC3E}">
        <p14:creationId xmlns:p14="http://schemas.microsoft.com/office/powerpoint/2010/main" val="1170592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DCA7C5-B143-1916-4BF0-C055251EC5B4}"/>
              </a:ext>
            </a:extLst>
          </p:cNvPr>
          <p:cNvSpPr>
            <a:spLocks noGrp="1"/>
          </p:cNvSpPr>
          <p:nvPr>
            <p:ph type="title"/>
          </p:nvPr>
        </p:nvSpPr>
        <p:spPr>
          <a:xfrm>
            <a:off x="1479664" y="286603"/>
            <a:ext cx="9676015" cy="1450757"/>
          </a:xfrm>
        </p:spPr>
        <p:txBody>
          <a:bodyPr>
            <a:normAutofit/>
          </a:bodyPr>
          <a:lstStyle/>
          <a:p>
            <a:r>
              <a:rPr lang="fr-FR" b="1">
                <a:solidFill>
                  <a:srgbClr val="E8511C"/>
                </a:solidFill>
                <a:highlight>
                  <a:srgbClr val="FFFFFF"/>
                </a:highlight>
                <a:latin typeface="montserrat" panose="00000500000000000000" pitchFamily="2" charset="0"/>
              </a:rPr>
              <a:t>Comment </a:t>
            </a:r>
            <a:r>
              <a:rPr lang="fr-FR" b="1" dirty="0">
                <a:solidFill>
                  <a:srgbClr val="E8511C"/>
                </a:solidFill>
                <a:highlight>
                  <a:srgbClr val="FFFFFF"/>
                </a:highlight>
                <a:latin typeface="montserrat" panose="00000500000000000000" pitchFamily="2" charset="0"/>
              </a:rPr>
              <a:t>créer le parfait support de formation ?</a:t>
            </a:r>
            <a:endParaRPr lang="fr-FR" dirty="0">
              <a:solidFill>
                <a:srgbClr val="E8511C"/>
              </a:solidFill>
            </a:endParaRPr>
          </a:p>
        </p:txBody>
      </p:sp>
      <p:sp>
        <p:nvSpPr>
          <p:cNvPr id="3" name="Espace réservé du contenu 2">
            <a:extLst>
              <a:ext uri="{FF2B5EF4-FFF2-40B4-BE49-F238E27FC236}">
                <a16:creationId xmlns:a16="http://schemas.microsoft.com/office/drawing/2014/main" id="{E0416C95-25F6-D8FE-5E10-B781CC867D6B}"/>
              </a:ext>
            </a:extLst>
          </p:cNvPr>
          <p:cNvSpPr>
            <a:spLocks noGrp="1"/>
          </p:cNvSpPr>
          <p:nvPr>
            <p:ph idx="1"/>
          </p:nvPr>
        </p:nvSpPr>
        <p:spPr/>
        <p:txBody>
          <a:bodyPr>
            <a:normAutofit fontScale="92500" lnSpcReduction="20000"/>
          </a:bodyPr>
          <a:lstStyle/>
          <a:p>
            <a:endParaRPr lang="fr-FR" dirty="0">
              <a:solidFill>
                <a:srgbClr val="3C3C3C"/>
              </a:solidFill>
              <a:highlight>
                <a:srgbClr val="FFFFFF"/>
              </a:highlight>
              <a:latin typeface="montserrat" panose="00000500000000000000" pitchFamily="2" charset="0"/>
            </a:endParaRPr>
          </a:p>
          <a:p>
            <a:r>
              <a:rPr lang="fr-FR" sz="2400" b="1" dirty="0">
                <a:solidFill>
                  <a:srgbClr val="016BA8"/>
                </a:solidFill>
                <a:highlight>
                  <a:srgbClr val="FFFFFF"/>
                </a:highlight>
                <a:latin typeface="montserrat" panose="00000500000000000000" pitchFamily="2" charset="0"/>
              </a:rPr>
              <a:t>Définir le style visuel du support de formation</a:t>
            </a:r>
          </a:p>
          <a:p>
            <a:endParaRPr lang="fr-FR" sz="2400" b="1" dirty="0">
              <a:solidFill>
                <a:srgbClr val="016BA8"/>
              </a:solidFill>
              <a:highlight>
                <a:srgbClr val="FFFFFF"/>
              </a:highlight>
              <a:latin typeface="montserrat" panose="00000500000000000000" pitchFamily="2" charset="0"/>
            </a:endParaRPr>
          </a:p>
          <a:p>
            <a:pPr algn="just"/>
            <a:r>
              <a:rPr lang="fr-FR" sz="1900" dirty="0">
                <a:solidFill>
                  <a:srgbClr val="3C3C3C"/>
                </a:solidFill>
                <a:highlight>
                  <a:srgbClr val="FFFFFF"/>
                </a:highlight>
                <a:latin typeface="montserrat" panose="00000500000000000000" pitchFamily="2" charset="0"/>
              </a:rPr>
              <a:t>Elaborez l’identité visuelle de votre support de formation.</a:t>
            </a:r>
          </a:p>
          <a:p>
            <a:pPr algn="just"/>
            <a:r>
              <a:rPr lang="fr-FR" sz="1900" dirty="0">
                <a:solidFill>
                  <a:srgbClr val="3C3C3C"/>
                </a:solidFill>
                <a:highlight>
                  <a:srgbClr val="FFFFFF"/>
                </a:highlight>
                <a:latin typeface="montserrat" panose="00000500000000000000" pitchFamily="2" charset="0"/>
              </a:rPr>
              <a:t>Décidez du style graphique, du code couleurs, des icônes, des graphiques, de la police, des photos à intégrer et à utiliser pour chaque diapositive.</a:t>
            </a:r>
          </a:p>
          <a:p>
            <a:pPr algn="just"/>
            <a:r>
              <a:rPr lang="fr-FR" sz="1900" dirty="0">
                <a:solidFill>
                  <a:srgbClr val="3C3C3C"/>
                </a:solidFill>
                <a:highlight>
                  <a:srgbClr val="FFFFFF"/>
                </a:highlight>
                <a:latin typeface="montserrat" panose="00000500000000000000" pitchFamily="2" charset="0"/>
              </a:rPr>
              <a:t>Pour éviter toute confusion, élaborez au premier abord des objets visuels </a:t>
            </a:r>
            <a:r>
              <a:rPr lang="fr-FR" sz="1900" b="1" dirty="0">
                <a:solidFill>
                  <a:srgbClr val="3C3C3C"/>
                </a:solidFill>
                <a:highlight>
                  <a:srgbClr val="FFFFFF"/>
                </a:highlight>
                <a:latin typeface="montserrat" panose="00000500000000000000" pitchFamily="2" charset="0"/>
              </a:rPr>
              <a:t>correspondant à un message </a:t>
            </a:r>
            <a:r>
              <a:rPr lang="fr-FR" sz="1900" dirty="0">
                <a:solidFill>
                  <a:srgbClr val="3C3C3C"/>
                </a:solidFill>
                <a:highlight>
                  <a:srgbClr val="FFFFFF"/>
                </a:highlight>
                <a:latin typeface="montserrat" panose="00000500000000000000" pitchFamily="2" charset="0"/>
              </a:rPr>
              <a:t>et respectez-les au fil des diapositives.</a:t>
            </a:r>
          </a:p>
          <a:p>
            <a:pPr algn="just"/>
            <a:r>
              <a:rPr lang="fr-FR" sz="1900" dirty="0">
                <a:solidFill>
                  <a:srgbClr val="3C3C3C"/>
                </a:solidFill>
                <a:highlight>
                  <a:srgbClr val="FFFFFF"/>
                </a:highlight>
                <a:latin typeface="montserrat" panose="00000500000000000000" pitchFamily="2" charset="0"/>
              </a:rPr>
              <a:t>Limitez le nombre de slides à environ </a:t>
            </a:r>
            <a:r>
              <a:rPr lang="fr-FR" sz="1900" b="1" dirty="0">
                <a:solidFill>
                  <a:srgbClr val="3C3C3C"/>
                </a:solidFill>
                <a:highlight>
                  <a:srgbClr val="FFFFFF"/>
                </a:highlight>
                <a:latin typeface="montserrat" panose="00000500000000000000" pitchFamily="2" charset="0"/>
              </a:rPr>
              <a:t>20 par heure.</a:t>
            </a:r>
          </a:p>
          <a:p>
            <a:pPr algn="just"/>
            <a:r>
              <a:rPr lang="fr-FR" sz="1900" dirty="0">
                <a:solidFill>
                  <a:srgbClr val="3C3C3C"/>
                </a:solidFill>
                <a:highlight>
                  <a:srgbClr val="FFFFFF"/>
                </a:highlight>
                <a:latin typeface="montserrat" panose="00000500000000000000" pitchFamily="2" charset="0"/>
              </a:rPr>
              <a:t>Allégez chaque slide avec </a:t>
            </a:r>
            <a:r>
              <a:rPr lang="fr-FR" sz="1900" b="1" dirty="0">
                <a:solidFill>
                  <a:srgbClr val="3C3C3C"/>
                </a:solidFill>
                <a:highlight>
                  <a:srgbClr val="FFFFFF"/>
                </a:highlight>
                <a:latin typeface="montserrat" panose="00000500000000000000" pitchFamily="2" charset="0"/>
              </a:rPr>
              <a:t>un minimum de message </a:t>
            </a:r>
            <a:r>
              <a:rPr lang="fr-FR" sz="1900" dirty="0">
                <a:solidFill>
                  <a:srgbClr val="3C3C3C"/>
                </a:solidFill>
                <a:highlight>
                  <a:srgbClr val="FFFFFF"/>
                </a:highlight>
                <a:latin typeface="montserrat" panose="00000500000000000000" pitchFamily="2" charset="0"/>
              </a:rPr>
              <a:t>et d’images de sorte à faciliter leur lecture. </a:t>
            </a:r>
          </a:p>
          <a:p>
            <a:pPr algn="just"/>
            <a:r>
              <a:rPr lang="fr-FR" sz="1900" dirty="0">
                <a:solidFill>
                  <a:srgbClr val="3C3C3C"/>
                </a:solidFill>
                <a:highlight>
                  <a:srgbClr val="FFFFFF"/>
                </a:highlight>
                <a:latin typeface="montserrat" panose="00000500000000000000" pitchFamily="2" charset="0"/>
              </a:rPr>
              <a:t>Agrémentez les slides </a:t>
            </a:r>
            <a:r>
              <a:rPr lang="fr-FR" sz="1900" dirty="0">
                <a:solidFill>
                  <a:srgbClr val="F5A22B"/>
                </a:solidFill>
                <a:highlight>
                  <a:srgbClr val="FFFFFF"/>
                </a:highlight>
                <a:latin typeface="montserrat" panose="00000500000000000000" pitchFamily="2" charset="0"/>
                <a:hlinkClick r:id="rId2"/>
              </a:rPr>
              <a:t>d’illustrations</a:t>
            </a:r>
            <a:r>
              <a:rPr lang="fr-FR" sz="1900" dirty="0">
                <a:solidFill>
                  <a:srgbClr val="3C3C3C"/>
                </a:solidFill>
                <a:highlight>
                  <a:srgbClr val="FFFFFF"/>
                </a:highlight>
                <a:latin typeface="montserrat" panose="00000500000000000000" pitchFamily="2" charset="0"/>
              </a:rPr>
              <a:t> de bonne qualité.</a:t>
            </a:r>
          </a:p>
          <a:p>
            <a:endParaRPr lang="fr-FR" dirty="0"/>
          </a:p>
        </p:txBody>
      </p:sp>
    </p:spTree>
    <p:extLst>
      <p:ext uri="{BB962C8B-B14F-4D97-AF65-F5344CB8AC3E}">
        <p14:creationId xmlns:p14="http://schemas.microsoft.com/office/powerpoint/2010/main" val="3470182851"/>
      </p:ext>
    </p:extLst>
  </p:cSld>
  <p:clrMapOvr>
    <a:masterClrMapping/>
  </p:clrMapOvr>
</p:sld>
</file>

<file path=ppt/theme/theme1.xml><?xml version="1.0" encoding="utf-8"?>
<a:theme xmlns:a="http://schemas.openxmlformats.org/drawingml/2006/main" name="Rétrospective">
  <a:themeElements>
    <a:clrScheme name="Rétrospective">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678</TotalTime>
  <Words>1471</Words>
  <Application>Microsoft Office PowerPoint</Application>
  <PresentationFormat>Grand écran</PresentationFormat>
  <Paragraphs>142</Paragraphs>
  <Slides>20</Slides>
  <Notes>0</Notes>
  <HiddenSlides>0</HiddenSlides>
  <MMClips>0</MMClips>
  <ScaleCrop>false</ScaleCrop>
  <HeadingPairs>
    <vt:vector size="6" baseType="variant">
      <vt:variant>
        <vt:lpstr>Polices utilisées</vt:lpstr>
      </vt:variant>
      <vt:variant>
        <vt:i4>5</vt:i4>
      </vt:variant>
      <vt:variant>
        <vt:lpstr>Thème</vt:lpstr>
      </vt:variant>
      <vt:variant>
        <vt:i4>4</vt:i4>
      </vt:variant>
      <vt:variant>
        <vt:lpstr>Titres des diapositives</vt:lpstr>
      </vt:variant>
      <vt:variant>
        <vt:i4>20</vt:i4>
      </vt:variant>
    </vt:vector>
  </HeadingPairs>
  <TitlesOfParts>
    <vt:vector size="29" baseType="lpstr">
      <vt:lpstr>Arial</vt:lpstr>
      <vt:lpstr>Calibri</vt:lpstr>
      <vt:lpstr>Calibri Light</vt:lpstr>
      <vt:lpstr>montserrat</vt:lpstr>
      <vt:lpstr>Wingdings</vt:lpstr>
      <vt:lpstr>Rétrospective</vt:lpstr>
      <vt:lpstr>2_Conception personnalisée</vt:lpstr>
      <vt:lpstr>1_Conception personnalisée</vt:lpstr>
      <vt:lpstr>Conception personnalisée</vt:lpstr>
      <vt:lpstr>Le support de formation sous toutes ses formes</vt:lpstr>
      <vt:lpstr>DEFINITION</vt:lpstr>
      <vt:lpstr>1 - Quels sont les objectifs du support de formation ?</vt:lpstr>
      <vt:lpstr>1 - Quels sont les objectifs du support de formation ?</vt:lpstr>
      <vt:lpstr>1 - Quels sont les objectifs du support de formation ?</vt:lpstr>
      <vt:lpstr>1 - Quels sont les objectifs du support de formation ?</vt:lpstr>
      <vt:lpstr>   2 - Quels sont les avantages du support de formation ?</vt:lpstr>
      <vt:lpstr>   2 - Quels sont les avantages du support de formation ?</vt:lpstr>
      <vt:lpstr>2 - Quels sont les avantages du support de formation ?</vt:lpstr>
      <vt:lpstr> Quels sont les inconvénients du support de formation ?</vt:lpstr>
      <vt:lpstr> Quels sont les inconvénients du support de formation ?</vt:lpstr>
      <vt:lpstr>Quel est l’intérêt des supports dans la formation professionnelle ?</vt:lpstr>
      <vt:lpstr>Quel est l’intérêt des supports dans la formation professionnelle ?</vt:lpstr>
      <vt:lpstr>Quel est l’intérêt des supports dans la formation professionnelle ?</vt:lpstr>
      <vt:lpstr>Quel est l’intérêt des supports dans la formation professionnelle ?</vt:lpstr>
      <vt:lpstr>Quel est l’intérêt des supports dans la formation professionnelle ?</vt:lpstr>
      <vt:lpstr>Quel est l’intérêt des supports dans la formation professionnelle ?</vt:lpstr>
      <vt:lpstr>Comment créer le parfait support de formation ?</vt:lpstr>
      <vt:lpstr>Comment créer le parfait support de formation ?</vt:lpstr>
      <vt:lpstr>Comment créer le parfait support de formation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RECRUTEMENT</dc:title>
  <dc:creator>Fabrice Cerceau</dc:creator>
  <cp:lastModifiedBy>Fabrice Cerceau</cp:lastModifiedBy>
  <cp:revision>76</cp:revision>
  <dcterms:created xsi:type="dcterms:W3CDTF">2024-05-30T12:10:47Z</dcterms:created>
  <dcterms:modified xsi:type="dcterms:W3CDTF">2024-09-26T12:08:48Z</dcterms:modified>
</cp:coreProperties>
</file>